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5" r:id="rId4"/>
    <p:sldMasterId id="2147483739" r:id="rId5"/>
    <p:sldMasterId id="2147483709" r:id="rId6"/>
  </p:sldMasterIdLst>
  <p:notesMasterIdLst>
    <p:notesMasterId r:id="rId54"/>
  </p:notesMasterIdLst>
  <p:handoutMasterIdLst>
    <p:handoutMasterId r:id="rId55"/>
  </p:handoutMasterIdLst>
  <p:sldIdLst>
    <p:sldId id="273" r:id="rId7"/>
    <p:sldId id="399" r:id="rId8"/>
    <p:sldId id="427" r:id="rId9"/>
    <p:sldId id="428" r:id="rId10"/>
    <p:sldId id="402" r:id="rId11"/>
    <p:sldId id="403" r:id="rId12"/>
    <p:sldId id="420" r:id="rId13"/>
    <p:sldId id="421" r:id="rId14"/>
    <p:sldId id="406" r:id="rId15"/>
    <p:sldId id="422" r:id="rId16"/>
    <p:sldId id="426" r:id="rId17"/>
    <p:sldId id="429" r:id="rId18"/>
    <p:sldId id="388" r:id="rId19"/>
    <p:sldId id="430" r:id="rId20"/>
    <p:sldId id="423" r:id="rId21"/>
    <p:sldId id="379" r:id="rId22"/>
    <p:sldId id="380" r:id="rId23"/>
    <p:sldId id="440" r:id="rId24"/>
    <p:sldId id="431" r:id="rId25"/>
    <p:sldId id="432" r:id="rId26"/>
    <p:sldId id="433" r:id="rId27"/>
    <p:sldId id="437" r:id="rId28"/>
    <p:sldId id="438" r:id="rId29"/>
    <p:sldId id="434" r:id="rId30"/>
    <p:sldId id="435" r:id="rId31"/>
    <p:sldId id="436" r:id="rId32"/>
    <p:sldId id="439" r:id="rId33"/>
    <p:sldId id="441" r:id="rId34"/>
    <p:sldId id="442" r:id="rId35"/>
    <p:sldId id="443" r:id="rId36"/>
    <p:sldId id="444" r:id="rId37"/>
    <p:sldId id="445" r:id="rId38"/>
    <p:sldId id="446" r:id="rId39"/>
    <p:sldId id="447" r:id="rId40"/>
    <p:sldId id="448" r:id="rId41"/>
    <p:sldId id="449" r:id="rId42"/>
    <p:sldId id="410" r:id="rId43"/>
    <p:sldId id="451" r:id="rId44"/>
    <p:sldId id="450" r:id="rId45"/>
    <p:sldId id="390" r:id="rId46"/>
    <p:sldId id="452" r:id="rId47"/>
    <p:sldId id="409" r:id="rId48"/>
    <p:sldId id="453" r:id="rId49"/>
    <p:sldId id="391" r:id="rId50"/>
    <p:sldId id="332" r:id="rId51"/>
    <p:sldId id="392" r:id="rId52"/>
    <p:sldId id="454" r:id="rId53"/>
  </p:sldIdLst>
  <p:sldSz cx="9144000" cy="6858000" type="screen4x3"/>
  <p:notesSz cx="6858000" cy="9144000"/>
  <p:defaultTextStyle>
    <a:defPPr>
      <a:defRPr lang="en-US"/>
    </a:defPPr>
    <a:lvl1pPr marL="0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1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2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4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06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57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08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0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11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294B"/>
    <a:srgbClr val="007DBA"/>
    <a:srgbClr val="0C68AC"/>
    <a:srgbClr val="7C2855"/>
    <a:srgbClr val="565294"/>
    <a:srgbClr val="00B388"/>
    <a:srgbClr val="4689B0"/>
    <a:srgbClr val="101D3A"/>
    <a:srgbClr val="358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22" autoAdjust="0"/>
    <p:restoredTop sz="90182"/>
  </p:normalViewPr>
  <p:slideViewPr>
    <p:cSldViewPr snapToGrid="0" snapToObjects="1">
      <p:cViewPr>
        <p:scale>
          <a:sx n="173" d="100"/>
          <a:sy n="173" d="100"/>
        </p:scale>
        <p:origin x="3744" y="25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6" d="100"/>
          <a:sy n="116" d="100"/>
        </p:scale>
        <p:origin x="120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9025E6-0AA3-BC40-83F9-BB0882DFBC32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045AF4CC-EB1D-DE4F-BA84-8BFA33A3F454}">
      <dgm:prSet phldrT="[Text]"/>
      <dgm:spPr/>
      <dgm:t>
        <a:bodyPr/>
        <a:lstStyle/>
        <a:p>
          <a:r>
            <a:rPr lang="en-US" dirty="0"/>
            <a:t>Research review identified 90 care features</a:t>
          </a:r>
        </a:p>
      </dgm:t>
    </dgm:pt>
    <dgm:pt modelId="{34B7183C-4454-CC4C-BBA7-0408D3800A82}" type="parTrans" cxnId="{FA7E656F-A49B-B540-8A2D-C31BFDFF7092}">
      <dgm:prSet/>
      <dgm:spPr/>
      <dgm:t>
        <a:bodyPr/>
        <a:lstStyle/>
        <a:p>
          <a:endParaRPr lang="en-US"/>
        </a:p>
      </dgm:t>
    </dgm:pt>
    <dgm:pt modelId="{5FC64E9D-1E55-4F40-8F4E-6E406EB2FD3E}" type="sibTrans" cxnId="{FA7E656F-A49B-B540-8A2D-C31BFDFF7092}">
      <dgm:prSet/>
      <dgm:spPr/>
      <dgm:t>
        <a:bodyPr/>
        <a:lstStyle/>
        <a:p>
          <a:endParaRPr lang="en-US"/>
        </a:p>
      </dgm:t>
    </dgm:pt>
    <dgm:pt modelId="{F212E455-74D7-1E45-9888-D44A4CF5CE4B}">
      <dgm:prSet phldrT="[Text]"/>
      <dgm:spPr/>
      <dgm:t>
        <a:bodyPr/>
        <a:lstStyle/>
        <a:p>
          <a:r>
            <a:rPr lang="en-US" dirty="0"/>
            <a:t>Similar concepts removed </a:t>
          </a:r>
          <a:r>
            <a:rPr lang="en-US" dirty="0">
              <a:sym typeface="Wingdings"/>
            </a:rPr>
            <a:t></a:t>
          </a:r>
          <a:r>
            <a:rPr lang="en-US" dirty="0"/>
            <a:t> 13 discrete care features</a:t>
          </a:r>
        </a:p>
      </dgm:t>
    </dgm:pt>
    <dgm:pt modelId="{400465C0-57BC-B548-B144-83954A01DCB8}" type="parTrans" cxnId="{BD36C520-90E1-714A-823F-34846E0DB833}">
      <dgm:prSet/>
      <dgm:spPr/>
      <dgm:t>
        <a:bodyPr/>
        <a:lstStyle/>
        <a:p>
          <a:endParaRPr lang="en-US"/>
        </a:p>
      </dgm:t>
    </dgm:pt>
    <dgm:pt modelId="{8AF7DF54-1D5B-854B-88AE-6B4BC0A925C6}" type="sibTrans" cxnId="{BD36C520-90E1-714A-823F-34846E0DB833}">
      <dgm:prSet/>
      <dgm:spPr/>
      <dgm:t>
        <a:bodyPr/>
        <a:lstStyle/>
        <a:p>
          <a:endParaRPr lang="en-US"/>
        </a:p>
      </dgm:t>
    </dgm:pt>
    <dgm:pt modelId="{479DF783-DEA6-0041-91D8-E467FB038A2A}">
      <dgm:prSet phldrT="[Text]"/>
      <dgm:spPr/>
      <dgm:t>
        <a:bodyPr/>
        <a:lstStyle/>
        <a:p>
          <a:r>
            <a:rPr lang="en-US" dirty="0"/>
            <a:t>Selection of the “vital few”: the 4Ms</a:t>
          </a:r>
        </a:p>
      </dgm:t>
    </dgm:pt>
    <dgm:pt modelId="{AE4227D1-B44E-594C-B5C2-7A8AD22ED65A}" type="parTrans" cxnId="{363372D4-5777-FE47-AB7D-003321870C3A}">
      <dgm:prSet/>
      <dgm:spPr/>
      <dgm:t>
        <a:bodyPr/>
        <a:lstStyle/>
        <a:p>
          <a:endParaRPr lang="en-US"/>
        </a:p>
      </dgm:t>
    </dgm:pt>
    <dgm:pt modelId="{B8EC7729-2756-EF44-B01E-6D3BD0C78371}" type="sibTrans" cxnId="{363372D4-5777-FE47-AB7D-003321870C3A}">
      <dgm:prSet/>
      <dgm:spPr/>
      <dgm:t>
        <a:bodyPr/>
        <a:lstStyle/>
        <a:p>
          <a:endParaRPr lang="en-US"/>
        </a:p>
      </dgm:t>
    </dgm:pt>
    <dgm:pt modelId="{9CEAD5AC-BEC3-2748-946F-2970AFBD0507}" type="pres">
      <dgm:prSet presAssocID="{409025E6-0AA3-BC40-83F9-BB0882DFBC32}" presName="CompostProcess" presStyleCnt="0">
        <dgm:presLayoutVars>
          <dgm:dir/>
          <dgm:resizeHandles val="exact"/>
        </dgm:presLayoutVars>
      </dgm:prSet>
      <dgm:spPr/>
    </dgm:pt>
    <dgm:pt modelId="{9E58DDD9-60E2-0648-8B40-2C34A8F0FD06}" type="pres">
      <dgm:prSet presAssocID="{409025E6-0AA3-BC40-83F9-BB0882DFBC32}" presName="arrow" presStyleLbl="bgShp" presStyleIdx="0" presStyleCnt="1"/>
      <dgm:spPr/>
    </dgm:pt>
    <dgm:pt modelId="{068172B2-7392-AA4C-A5C4-F4EE0B5A1790}" type="pres">
      <dgm:prSet presAssocID="{409025E6-0AA3-BC40-83F9-BB0882DFBC32}" presName="linearProcess" presStyleCnt="0"/>
      <dgm:spPr/>
    </dgm:pt>
    <dgm:pt modelId="{949E8EF7-A3B8-1E42-AF39-D1A2DFF526D1}" type="pres">
      <dgm:prSet presAssocID="{045AF4CC-EB1D-DE4F-BA84-8BFA33A3F454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92DF7D-E7C4-4F4D-80EC-DAA7D9F4FA27}" type="pres">
      <dgm:prSet presAssocID="{5FC64E9D-1E55-4F40-8F4E-6E406EB2FD3E}" presName="sibTrans" presStyleCnt="0"/>
      <dgm:spPr/>
    </dgm:pt>
    <dgm:pt modelId="{CE61B41F-FBC9-9444-8DFB-EAC39D1F92D4}" type="pres">
      <dgm:prSet presAssocID="{F212E455-74D7-1E45-9888-D44A4CF5CE4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0C1BED-F32B-B74C-BED7-C53414960187}" type="pres">
      <dgm:prSet presAssocID="{8AF7DF54-1D5B-854B-88AE-6B4BC0A925C6}" presName="sibTrans" presStyleCnt="0"/>
      <dgm:spPr/>
    </dgm:pt>
    <dgm:pt modelId="{1D23A1FF-4935-7844-BA4B-DD8E7147C179}" type="pres">
      <dgm:prSet presAssocID="{479DF783-DEA6-0041-91D8-E467FB038A2A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36C520-90E1-714A-823F-34846E0DB833}" srcId="{409025E6-0AA3-BC40-83F9-BB0882DFBC32}" destId="{F212E455-74D7-1E45-9888-D44A4CF5CE4B}" srcOrd="1" destOrd="0" parTransId="{400465C0-57BC-B548-B144-83954A01DCB8}" sibTransId="{8AF7DF54-1D5B-854B-88AE-6B4BC0A925C6}"/>
    <dgm:cxn modelId="{C06811CF-20D4-E645-BEAF-49D507D274EA}" type="presOf" srcId="{409025E6-0AA3-BC40-83F9-BB0882DFBC32}" destId="{9CEAD5AC-BEC3-2748-946F-2970AFBD0507}" srcOrd="0" destOrd="0" presId="urn:microsoft.com/office/officeart/2005/8/layout/hProcess9"/>
    <dgm:cxn modelId="{3AFD0C28-B2DF-0942-870F-8CE3DF1D83BB}" type="presOf" srcId="{479DF783-DEA6-0041-91D8-E467FB038A2A}" destId="{1D23A1FF-4935-7844-BA4B-DD8E7147C179}" srcOrd="0" destOrd="0" presId="urn:microsoft.com/office/officeart/2005/8/layout/hProcess9"/>
    <dgm:cxn modelId="{FA7E656F-A49B-B540-8A2D-C31BFDFF7092}" srcId="{409025E6-0AA3-BC40-83F9-BB0882DFBC32}" destId="{045AF4CC-EB1D-DE4F-BA84-8BFA33A3F454}" srcOrd="0" destOrd="0" parTransId="{34B7183C-4454-CC4C-BBA7-0408D3800A82}" sibTransId="{5FC64E9D-1E55-4F40-8F4E-6E406EB2FD3E}"/>
    <dgm:cxn modelId="{00646055-8ED3-AF4E-998A-96745BCC9252}" type="presOf" srcId="{F212E455-74D7-1E45-9888-D44A4CF5CE4B}" destId="{CE61B41F-FBC9-9444-8DFB-EAC39D1F92D4}" srcOrd="0" destOrd="0" presId="urn:microsoft.com/office/officeart/2005/8/layout/hProcess9"/>
    <dgm:cxn modelId="{7336FC09-2899-8A43-A1B1-2A4B747D5E9B}" type="presOf" srcId="{045AF4CC-EB1D-DE4F-BA84-8BFA33A3F454}" destId="{949E8EF7-A3B8-1E42-AF39-D1A2DFF526D1}" srcOrd="0" destOrd="0" presId="urn:microsoft.com/office/officeart/2005/8/layout/hProcess9"/>
    <dgm:cxn modelId="{363372D4-5777-FE47-AB7D-003321870C3A}" srcId="{409025E6-0AA3-BC40-83F9-BB0882DFBC32}" destId="{479DF783-DEA6-0041-91D8-E467FB038A2A}" srcOrd="2" destOrd="0" parTransId="{AE4227D1-B44E-594C-B5C2-7A8AD22ED65A}" sibTransId="{B8EC7729-2756-EF44-B01E-6D3BD0C78371}"/>
    <dgm:cxn modelId="{6DFA554F-0350-F446-9488-D4162BD2596F}" type="presParOf" srcId="{9CEAD5AC-BEC3-2748-946F-2970AFBD0507}" destId="{9E58DDD9-60E2-0648-8B40-2C34A8F0FD06}" srcOrd="0" destOrd="0" presId="urn:microsoft.com/office/officeart/2005/8/layout/hProcess9"/>
    <dgm:cxn modelId="{D475C862-450A-F74B-9EFE-FF1CA870BDFE}" type="presParOf" srcId="{9CEAD5AC-BEC3-2748-946F-2970AFBD0507}" destId="{068172B2-7392-AA4C-A5C4-F4EE0B5A1790}" srcOrd="1" destOrd="0" presId="urn:microsoft.com/office/officeart/2005/8/layout/hProcess9"/>
    <dgm:cxn modelId="{3347312A-1751-DB49-90EB-2AF950F28F9F}" type="presParOf" srcId="{068172B2-7392-AA4C-A5C4-F4EE0B5A1790}" destId="{949E8EF7-A3B8-1E42-AF39-D1A2DFF526D1}" srcOrd="0" destOrd="0" presId="urn:microsoft.com/office/officeart/2005/8/layout/hProcess9"/>
    <dgm:cxn modelId="{14264858-29E7-9B49-A1CD-0A2E7A2B3E83}" type="presParOf" srcId="{068172B2-7392-AA4C-A5C4-F4EE0B5A1790}" destId="{B592DF7D-E7C4-4F4D-80EC-DAA7D9F4FA27}" srcOrd="1" destOrd="0" presId="urn:microsoft.com/office/officeart/2005/8/layout/hProcess9"/>
    <dgm:cxn modelId="{B6DBA966-67CC-6D40-99BE-B2E8B0CECB56}" type="presParOf" srcId="{068172B2-7392-AA4C-A5C4-F4EE0B5A1790}" destId="{CE61B41F-FBC9-9444-8DFB-EAC39D1F92D4}" srcOrd="2" destOrd="0" presId="urn:microsoft.com/office/officeart/2005/8/layout/hProcess9"/>
    <dgm:cxn modelId="{C42D6B62-DD6A-8141-9F5A-2BC75011D87C}" type="presParOf" srcId="{068172B2-7392-AA4C-A5C4-F4EE0B5A1790}" destId="{CF0C1BED-F32B-B74C-BED7-C53414960187}" srcOrd="3" destOrd="0" presId="urn:microsoft.com/office/officeart/2005/8/layout/hProcess9"/>
    <dgm:cxn modelId="{77E899FF-21EB-5443-8770-E5F2911622E6}" type="presParOf" srcId="{068172B2-7392-AA4C-A5C4-F4EE0B5A1790}" destId="{1D23A1FF-4935-7844-BA4B-DD8E7147C17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8DDD9-60E2-0648-8B40-2C34A8F0FD06}">
      <dsp:nvSpPr>
        <dsp:cNvPr id="0" name=""/>
        <dsp:cNvSpPr/>
      </dsp:nvSpPr>
      <dsp:spPr>
        <a:xfrm>
          <a:off x="462914" y="0"/>
          <a:ext cx="5246370" cy="364520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9E8EF7-A3B8-1E42-AF39-D1A2DFF526D1}">
      <dsp:nvSpPr>
        <dsp:cNvPr id="0" name=""/>
        <dsp:cNvSpPr/>
      </dsp:nvSpPr>
      <dsp:spPr>
        <a:xfrm>
          <a:off x="6630" y="1093560"/>
          <a:ext cx="1986676" cy="14580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Research review identified 90 care features</a:t>
          </a:r>
        </a:p>
      </dsp:txBody>
      <dsp:txXfrm>
        <a:off x="77808" y="1164738"/>
        <a:ext cx="1844320" cy="1315725"/>
      </dsp:txXfrm>
    </dsp:sp>
    <dsp:sp modelId="{CE61B41F-FBC9-9444-8DFB-EAC39D1F92D4}">
      <dsp:nvSpPr>
        <dsp:cNvPr id="0" name=""/>
        <dsp:cNvSpPr/>
      </dsp:nvSpPr>
      <dsp:spPr>
        <a:xfrm>
          <a:off x="2092761" y="1093560"/>
          <a:ext cx="1986676" cy="14580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Similar concepts removed </a:t>
          </a:r>
          <a:r>
            <a:rPr lang="en-US" sz="1800" kern="1200" dirty="0">
              <a:sym typeface="Wingdings"/>
            </a:rPr>
            <a:t></a:t>
          </a:r>
          <a:r>
            <a:rPr lang="en-US" sz="1800" kern="1200" dirty="0"/>
            <a:t> 13 discrete care features</a:t>
          </a:r>
        </a:p>
      </dsp:txBody>
      <dsp:txXfrm>
        <a:off x="2163939" y="1164738"/>
        <a:ext cx="1844320" cy="1315725"/>
      </dsp:txXfrm>
    </dsp:sp>
    <dsp:sp modelId="{1D23A1FF-4935-7844-BA4B-DD8E7147C179}">
      <dsp:nvSpPr>
        <dsp:cNvPr id="0" name=""/>
        <dsp:cNvSpPr/>
      </dsp:nvSpPr>
      <dsp:spPr>
        <a:xfrm>
          <a:off x="4178892" y="1093560"/>
          <a:ext cx="1986676" cy="14580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Selection of the “vital few”: the 4Ms</a:t>
          </a:r>
        </a:p>
      </dsp:txBody>
      <dsp:txXfrm>
        <a:off x="4250070" y="1164738"/>
        <a:ext cx="1844320" cy="13157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BE038-4255-6241-B9FC-03AB87A0C6F7}" type="datetimeFigureOut">
              <a:rPr lang="en-US" smtClean="0">
                <a:latin typeface="Arial"/>
              </a:rPr>
              <a:t>7/8/21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969C6-0B9F-7544-A0A0-9856DF52523E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07711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D0B6771E-1346-9143-B102-CAB35990CCFA}" type="datetimeFigureOut">
              <a:rPr lang="en-US" smtClean="0"/>
              <a:pPr/>
              <a:t>7/8/21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88157673-C51A-5A4F-A267-2EF8B0C08C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8694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151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151" algn="l" defTabSz="457151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302" algn="l" defTabSz="457151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454" algn="l" defTabSz="457151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606" algn="l" defTabSz="457151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5757" algn="l" defTabSz="4571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08" algn="l" defTabSz="4571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0" algn="l" defTabSz="4571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11" algn="l" defTabSz="4571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375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37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829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45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09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/>
              <a:t>In 2016, IHI, JHA, AHA, CHA set aim that 20% of health systems would be age friendly by end of 2020.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They convened 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Tested in 5 pioneer health systems around the country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32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00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78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696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16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89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64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833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792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Care Planning: ask what Matters Today</a:t>
            </a:r>
          </a:p>
          <a:p>
            <a:r>
              <a:rPr lang="en-US" dirty="0"/>
              <a:t>Advance Care Planning: ask what would Matter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39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9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9870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8074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917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Beers List- first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published in 1991 (Dr. Mark Beers was a junior faculty member at UCLA)- based on survey results of a 13 member expert panel </a:t>
            </a:r>
            <a:r>
              <a:rPr lang="mr-IN" sz="1200" b="0" i="0" kern="1200" baseline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–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identified by consensus 30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therpeutic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classes/medications that should be avoided in older adults living in nursing homes</a:t>
            </a:r>
            <a:r>
              <a:rPr lang="mr-IN" sz="1200" b="0" i="0" kern="1200" baseline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…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attention to linking with evidence came in subsequent drafts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22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3CBE8D-C476-4E65-B8A0-8D8BE9CF711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9404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3CBE8D-C476-4E65-B8A0-8D8BE9CF711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5702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3CBE8D-C476-4E65-B8A0-8D8BE9CF711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403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3CBE8D-C476-4E65-B8A0-8D8BE9CF711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2165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6713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Care Planning: ask what Matters Today</a:t>
            </a:r>
          </a:p>
          <a:p>
            <a:r>
              <a:rPr lang="en-US" dirty="0"/>
              <a:t>Advance Care Planning: ask what would Matter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54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3CBE8D-C476-4E65-B8A0-8D8BE9CF711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416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895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Care Planning: ask what Matters Today</a:t>
            </a:r>
          </a:p>
          <a:p>
            <a:r>
              <a:rPr lang="en-US" dirty="0"/>
              <a:t>Advance Care Planning: ask what would Matter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080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8109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01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e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emf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62" y="375825"/>
            <a:ext cx="2333984" cy="28847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288692" y="1844882"/>
            <a:ext cx="8179943" cy="1470025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 b="1">
                <a:solidFill>
                  <a:srgbClr val="007DBA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692" y="3461113"/>
            <a:ext cx="8179943" cy="7538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rgbClr val="007DBA"/>
                </a:solidFill>
              </a:defRPr>
            </a:lvl1pPr>
            <a:lvl2pPr marL="4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8BD7E-3FB1-46E0-88A2-F69CF9BE5A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50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Slide">
    <p:bg>
      <p:bgPr>
        <a:solidFill>
          <a:srgbClr val="1329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54987" y="6383214"/>
            <a:ext cx="1494811" cy="18475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288692" y="1844882"/>
            <a:ext cx="8179943" cy="1470025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692" y="3461113"/>
            <a:ext cx="8179943" cy="7538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A8BD7E-3FB1-46E0-88A2-F69CF9BE5A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33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Slide">
    <p:bg>
      <p:bgPr>
        <a:solidFill>
          <a:srgbClr val="007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54987" y="6383214"/>
            <a:ext cx="1494811" cy="1847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288692" y="1844882"/>
            <a:ext cx="8179943" cy="1470025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692" y="3461113"/>
            <a:ext cx="8179943" cy="7538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A8BD7E-3FB1-46E0-88A2-F69CF9BE5A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06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0" y="0"/>
            <a:ext cx="4570833" cy="68561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tIns="451805" anchor="ctr" anchorCtr="0">
            <a:noAutofit/>
          </a:bodyPr>
          <a:lstStyle>
            <a:lvl1pPr marL="0" indent="0" algn="ctr">
              <a:buNone/>
              <a:defRPr sz="13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Arial"/>
              </a:defRPr>
            </a:lvl1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4987" y="6383214"/>
            <a:ext cx="1494811" cy="18475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904508" y="1844882"/>
            <a:ext cx="3945289" cy="1470025"/>
          </a:xfrm>
        </p:spPr>
        <p:txBody>
          <a:bodyPr lIns="0" tIns="0" rIns="0" bIns="0" anchor="b" anchorCtr="0">
            <a:normAutofit/>
          </a:bodyPr>
          <a:lstStyle>
            <a:lvl1pPr algn="l">
              <a:defRPr sz="3600" b="1">
                <a:solidFill>
                  <a:srgbClr val="007DBA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04508" y="3461113"/>
            <a:ext cx="3945289" cy="7538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rgbClr val="007DBA"/>
                </a:solidFill>
              </a:defRPr>
            </a:lvl1pPr>
            <a:lvl2pPr marL="4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4904508" y="6293026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A8BD7E-3FB1-46E0-88A2-F69CF9BE5A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87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rgbClr val="1329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0" y="0"/>
            <a:ext cx="4570833" cy="68561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tIns="451805" anchor="ctr" anchorCtr="0">
            <a:noAutofit/>
          </a:bodyPr>
          <a:lstStyle>
            <a:lvl1pPr marL="0" indent="0" algn="ctr">
              <a:buNone/>
              <a:defRPr sz="13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Arial"/>
              </a:defRPr>
            </a:lvl1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4987" y="6383214"/>
            <a:ext cx="1494811" cy="18475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904508" y="1844882"/>
            <a:ext cx="3945289" cy="1470025"/>
          </a:xfrm>
        </p:spPr>
        <p:txBody>
          <a:bodyPr lIns="0" tIns="0" rIns="0" bIns="0" anchor="b" anchorCtr="0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04508" y="3461113"/>
            <a:ext cx="3945289" cy="7538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4904508" y="6293026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A8BD7E-3FB1-46E0-88A2-F69CF9BE5A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2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lide">
    <p:bg>
      <p:bgPr>
        <a:solidFill>
          <a:srgbClr val="007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0" y="0"/>
            <a:ext cx="4570833" cy="6856100"/>
          </a:xfrm>
          <a:blipFill rotWithShape="1">
            <a:blip r:embed="rId2"/>
            <a:stretch>
              <a:fillRect/>
            </a:stretch>
          </a:blipFill>
        </p:spPr>
        <p:txBody>
          <a:bodyPr tIns="451805" anchor="ctr" anchorCtr="0">
            <a:noAutofit/>
          </a:bodyPr>
          <a:lstStyle>
            <a:lvl1pPr marL="0" indent="0" algn="ctr">
              <a:buNone/>
              <a:defRPr sz="13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Arial"/>
              </a:defRPr>
            </a:lvl1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4987" y="6383214"/>
            <a:ext cx="1494811" cy="1847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904508" y="1844882"/>
            <a:ext cx="3945289" cy="1470025"/>
          </a:xfrm>
        </p:spPr>
        <p:txBody>
          <a:bodyPr lIns="0" tIns="0" rIns="0" bIns="0" anchor="b" anchorCtr="0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04508" y="3461113"/>
            <a:ext cx="3945289" cy="7538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4904508" y="6293026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A8BD7E-3FB1-46E0-88A2-F69CF9BE5A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6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21943" y="1608669"/>
            <a:ext cx="8514082" cy="4028153"/>
          </a:xfrm>
        </p:spPr>
        <p:txBody>
          <a:bodyPr lIns="0" tIns="0" rIns="0" bIns="0"/>
          <a:lstStyle>
            <a:lvl1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1pPr>
            <a:lvl2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2pPr>
            <a:lvl3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800">
                <a:solidFill>
                  <a:srgbClr val="101D3A"/>
                </a:solidFill>
              </a:defRPr>
            </a:lvl3pPr>
            <a:lvl4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4pPr>
            <a:lvl5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13294B"/>
                </a:solidFill>
              </a:defRPr>
            </a:lvl1pPr>
          </a:lstStyle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520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Content+Photo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29225" y="1608669"/>
            <a:ext cx="3606800" cy="4028153"/>
          </a:xfrm>
        </p:spPr>
        <p:txBody>
          <a:bodyPr lIns="0" tIns="0" rIns="0" bIns="0"/>
          <a:lstStyle>
            <a:lvl1pPr marL="287338" indent="-287338"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defRPr sz="2000">
                <a:solidFill>
                  <a:srgbClr val="101D3A"/>
                </a:solidFill>
              </a:defRPr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defRPr sz="2000">
                <a:solidFill>
                  <a:srgbClr val="101D3A"/>
                </a:solidFill>
              </a:defRPr>
            </a:lvl2pPr>
            <a:lvl3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defRPr sz="1800">
                <a:solidFill>
                  <a:srgbClr val="101D3A"/>
                </a:solidFill>
              </a:defRPr>
            </a:lvl3pPr>
            <a:lvl4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defRPr sz="1600">
                <a:solidFill>
                  <a:srgbClr val="101D3A"/>
                </a:solidFill>
              </a:defRPr>
            </a:lvl4pPr>
            <a:lvl5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C68AC"/>
              </a:buClr>
              <a:defRPr sz="1600">
                <a:solidFill>
                  <a:srgbClr val="101D3A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17500" y="1624468"/>
            <a:ext cx="4700588" cy="4012353"/>
          </a:xfrm>
        </p:spPr>
        <p:txBody>
          <a:bodyPr anchor="ctr" anchorCtr="1"/>
          <a:lstStyle>
            <a:lvl1pPr marL="0" indent="0" algn="ctr">
              <a:buNone/>
              <a:defRPr sz="1400"/>
            </a:lvl1pPr>
            <a:lvl2pPr marL="511820" indent="0">
              <a:buNone/>
              <a:defRPr sz="3100"/>
            </a:lvl2pPr>
            <a:lvl3pPr marL="1023639" indent="0">
              <a:buNone/>
              <a:defRPr sz="2700"/>
            </a:lvl3pPr>
            <a:lvl4pPr marL="1535459" indent="0">
              <a:buNone/>
              <a:defRPr sz="2200"/>
            </a:lvl4pPr>
            <a:lvl5pPr marL="2047279" indent="0">
              <a:buNone/>
              <a:defRPr sz="2200"/>
            </a:lvl5pPr>
            <a:lvl6pPr marL="2559099" indent="0">
              <a:buNone/>
              <a:defRPr sz="2200"/>
            </a:lvl6pPr>
            <a:lvl7pPr marL="3070919" indent="0">
              <a:buNone/>
              <a:defRPr sz="2200"/>
            </a:lvl7pPr>
            <a:lvl8pPr marL="3582739" indent="0">
              <a:buNone/>
              <a:defRPr sz="2200"/>
            </a:lvl8pPr>
            <a:lvl9pPr marL="4094558" indent="0">
              <a:buNone/>
              <a:defRPr sz="2200"/>
            </a:lvl9pPr>
          </a:lstStyle>
          <a:p>
            <a:r>
              <a:rPr lang="en-US" dirty="0" smtClean="0"/>
              <a:t>Drag picture to placeholder </a:t>
            </a:r>
            <a:br>
              <a:rPr lang="en-US" dirty="0" smtClean="0"/>
            </a:br>
            <a:r>
              <a:rPr lang="en-US" dirty="0" smtClean="0"/>
              <a:t>or click icon to add</a:t>
            </a:r>
            <a:br>
              <a:rPr lang="en-US" dirty="0" smtClean="0"/>
            </a:br>
            <a:r>
              <a:rPr lang="en-US" dirty="0" smtClean="0"/>
              <a:t>(150 DPI </a:t>
            </a:r>
            <a:r>
              <a:rPr lang="en-US" dirty="0" err="1" smtClean="0"/>
              <a:t>PNG</a:t>
            </a:r>
            <a:r>
              <a:rPr lang="en-US" dirty="0" smtClean="0"/>
              <a:t> file recommended)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87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1943" y="1608669"/>
            <a:ext cx="2885162" cy="402815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400"/>
              </a:lnSpc>
              <a:spcAft>
                <a:spcPts val="800"/>
              </a:spcAft>
              <a:buNone/>
              <a:defRPr sz="1600">
                <a:solidFill>
                  <a:srgbClr val="007DBA"/>
                </a:solidFill>
              </a:defRPr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4" hasCustomPrompt="1"/>
          </p:nvPr>
        </p:nvSpPr>
        <p:spPr>
          <a:xfrm>
            <a:off x="3402018" y="1608669"/>
            <a:ext cx="5434007" cy="4028153"/>
          </a:xfrm>
        </p:spPr>
        <p:txBody>
          <a:bodyPr lIns="0" tIns="0" rIns="0" bIns="0">
            <a:noAutofit/>
          </a:bodyPr>
          <a:lstStyle>
            <a:lvl1pPr>
              <a:spcAft>
                <a:spcPts val="576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1pPr>
            <a:lvl2pPr>
              <a:spcAft>
                <a:spcPts val="576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2pPr>
            <a:lvl3pPr>
              <a:spcAft>
                <a:spcPts val="576"/>
              </a:spcAft>
              <a:buClr>
                <a:srgbClr val="007DBA"/>
              </a:buClr>
              <a:defRPr sz="1800">
                <a:solidFill>
                  <a:srgbClr val="101D3A"/>
                </a:solidFill>
              </a:defRPr>
            </a:lvl3pPr>
            <a:lvl4pPr>
              <a:spcAft>
                <a:spcPts val="576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4pPr>
            <a:lvl5pPr>
              <a:spcAft>
                <a:spcPts val="576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8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Content+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321944" y="1608669"/>
            <a:ext cx="4704116" cy="4028153"/>
          </a:xfrm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2pPr>
            <a:lvl3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800">
                <a:solidFill>
                  <a:srgbClr val="101D3A"/>
                </a:solidFill>
              </a:defRPr>
            </a:lvl3pPr>
            <a:lvl4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4pPr>
            <a:lvl5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235370" y="1624468"/>
            <a:ext cx="3600655" cy="4012353"/>
          </a:xfrm>
        </p:spPr>
        <p:txBody>
          <a:bodyPr anchor="ctr" anchorCtr="1"/>
          <a:lstStyle>
            <a:lvl1pPr marL="0" indent="0" algn="ctr">
              <a:buNone/>
              <a:defRPr sz="1400"/>
            </a:lvl1pPr>
            <a:lvl2pPr marL="511820" indent="0">
              <a:buNone/>
              <a:defRPr sz="3100"/>
            </a:lvl2pPr>
            <a:lvl3pPr marL="1023639" indent="0">
              <a:buNone/>
              <a:defRPr sz="2700"/>
            </a:lvl3pPr>
            <a:lvl4pPr marL="1535459" indent="0">
              <a:buNone/>
              <a:defRPr sz="2200"/>
            </a:lvl4pPr>
            <a:lvl5pPr marL="2047279" indent="0">
              <a:buNone/>
              <a:defRPr sz="2200"/>
            </a:lvl5pPr>
            <a:lvl6pPr marL="2559099" indent="0">
              <a:buNone/>
              <a:defRPr sz="2200"/>
            </a:lvl6pPr>
            <a:lvl7pPr marL="3070919" indent="0">
              <a:buNone/>
              <a:defRPr sz="2200"/>
            </a:lvl7pPr>
            <a:lvl8pPr marL="3582739" indent="0">
              <a:buNone/>
              <a:defRPr sz="2200"/>
            </a:lvl8pPr>
            <a:lvl9pPr marL="4094558" indent="0">
              <a:buNone/>
              <a:defRPr sz="2200"/>
            </a:lvl9pPr>
          </a:lstStyle>
          <a:p>
            <a:r>
              <a:rPr lang="en-US" dirty="0" smtClean="0"/>
              <a:t>Drag picture to placeholder </a:t>
            </a:r>
            <a:br>
              <a:rPr lang="en-US" dirty="0" smtClean="0"/>
            </a:br>
            <a:r>
              <a:rPr lang="en-US" dirty="0" smtClean="0"/>
              <a:t>or click icon to add</a:t>
            </a:r>
            <a:br>
              <a:rPr lang="en-US" dirty="0" smtClean="0"/>
            </a:br>
            <a:r>
              <a:rPr lang="en-US" dirty="0" smtClean="0"/>
              <a:t>(150 DPI </a:t>
            </a:r>
            <a:r>
              <a:rPr lang="en-US" dirty="0" err="1" smtClean="0"/>
              <a:t>PNG</a:t>
            </a:r>
            <a:r>
              <a:rPr lang="en-US" dirty="0" smtClean="0"/>
              <a:t> file recommended)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15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Content+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235371" y="1608669"/>
            <a:ext cx="3671106" cy="4028153"/>
          </a:xfrm>
        </p:spPr>
        <p:txBody>
          <a:bodyPr/>
          <a:lstStyle>
            <a:lvl1pPr marL="0" indent="0">
              <a:spcAft>
                <a:spcPts val="800"/>
              </a:spcAft>
              <a:buNone/>
              <a:defRPr>
                <a:solidFill>
                  <a:srgbClr val="101D3A"/>
                </a:solidFill>
              </a:defRPr>
            </a:lvl1pPr>
            <a:lvl2pPr>
              <a:defRPr>
                <a:solidFill>
                  <a:srgbClr val="101D3A"/>
                </a:solidFill>
              </a:defRPr>
            </a:lvl2pPr>
            <a:lvl3pPr>
              <a:defRPr>
                <a:solidFill>
                  <a:srgbClr val="101D3A"/>
                </a:solidFill>
              </a:defRPr>
            </a:lvl3pPr>
            <a:lvl4pPr>
              <a:defRPr>
                <a:solidFill>
                  <a:srgbClr val="101D3A"/>
                </a:solidFill>
              </a:defRPr>
            </a:lvl4pPr>
            <a:lvl5pPr>
              <a:defRPr>
                <a:solidFill>
                  <a:srgbClr val="101D3A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321944" y="1608669"/>
            <a:ext cx="4704116" cy="4028153"/>
          </a:xfrm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2pPr>
            <a:lvl3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800">
                <a:solidFill>
                  <a:srgbClr val="101D3A"/>
                </a:solidFill>
              </a:defRPr>
            </a:lvl3pPr>
            <a:lvl4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4pPr>
            <a:lvl5pPr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3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1943" y="1605796"/>
            <a:ext cx="8514082" cy="64654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511819" indent="0">
              <a:buNone/>
              <a:defRPr sz="2000"/>
            </a:lvl2pPr>
            <a:lvl3pPr marL="1023639" indent="0">
              <a:buNone/>
              <a:defRPr sz="2000"/>
            </a:lvl3pPr>
            <a:lvl4pPr marL="1535459" indent="0">
              <a:buNone/>
              <a:defRPr sz="2000"/>
            </a:lvl4pPr>
            <a:lvl5pPr marL="2047279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321943" y="2290751"/>
            <a:ext cx="2655579" cy="3611550"/>
          </a:xfrm>
        </p:spPr>
        <p:txBody>
          <a:bodyPr>
            <a:noAutofit/>
          </a:bodyPr>
          <a:lstStyle>
            <a:lvl1pPr marL="282378" indent="-282378">
              <a:buClr>
                <a:srgbClr val="007DBA"/>
              </a:buClr>
              <a:buFont typeface="Arial"/>
              <a:buChar char="•"/>
              <a:defRPr sz="1600">
                <a:solidFill>
                  <a:srgbClr val="101D3A"/>
                </a:solidFill>
              </a:defRPr>
            </a:lvl1pPr>
            <a:lvl2pPr marL="511819" indent="0">
              <a:buNone/>
              <a:defRPr sz="2000"/>
            </a:lvl2pPr>
            <a:lvl3pPr marL="1023639" indent="0">
              <a:buNone/>
              <a:defRPr sz="2000"/>
            </a:lvl3pPr>
            <a:lvl4pPr marL="1535459" indent="0">
              <a:buNone/>
              <a:defRPr sz="2000"/>
            </a:lvl4pPr>
            <a:lvl5pPr marL="2047279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3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3262313" y="2290751"/>
            <a:ext cx="2644461" cy="3611550"/>
          </a:xfrm>
        </p:spPr>
        <p:txBody>
          <a:bodyPr>
            <a:noAutofit/>
          </a:bodyPr>
          <a:lstStyle>
            <a:lvl1pPr marL="282378" indent="-282378">
              <a:buClr>
                <a:srgbClr val="007DBA"/>
              </a:buClr>
              <a:buFont typeface="Arial"/>
              <a:buChar char="•"/>
              <a:defRPr sz="1600">
                <a:solidFill>
                  <a:srgbClr val="101D3A"/>
                </a:solidFill>
              </a:defRPr>
            </a:lvl1pPr>
            <a:lvl2pPr marL="511819" indent="0">
              <a:buNone/>
              <a:defRPr sz="2000"/>
            </a:lvl2pPr>
            <a:lvl3pPr marL="1023639" indent="0">
              <a:buNone/>
              <a:defRPr sz="2000"/>
            </a:lvl3pPr>
            <a:lvl4pPr marL="1535459" indent="0">
              <a:buNone/>
              <a:defRPr sz="2000"/>
            </a:lvl4pPr>
            <a:lvl5pPr marL="2047279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191564" y="2290751"/>
            <a:ext cx="2644461" cy="3611550"/>
          </a:xfrm>
        </p:spPr>
        <p:txBody>
          <a:bodyPr>
            <a:noAutofit/>
          </a:bodyPr>
          <a:lstStyle>
            <a:lvl1pPr marL="282378" indent="-282378">
              <a:buClr>
                <a:srgbClr val="007DBA"/>
              </a:buClr>
              <a:buFont typeface="Arial"/>
              <a:buChar char="•"/>
              <a:defRPr sz="1600">
                <a:solidFill>
                  <a:srgbClr val="101D3A"/>
                </a:solidFill>
              </a:defRPr>
            </a:lvl1pPr>
            <a:lvl2pPr marL="511819" indent="0">
              <a:buNone/>
              <a:defRPr sz="2000"/>
            </a:lvl2pPr>
            <a:lvl3pPr marL="1023639" indent="0">
              <a:buNone/>
              <a:defRPr sz="2000"/>
            </a:lvl3pPr>
            <a:lvl4pPr marL="1535459" indent="0">
              <a:buNone/>
              <a:defRPr sz="2000"/>
            </a:lvl4pPr>
            <a:lvl5pPr marL="2047279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255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18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760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9"/>
          <p:cNvSpPr>
            <a:spLocks noChangeShapeType="1"/>
          </p:cNvSpPr>
          <p:nvPr userDrawn="1"/>
        </p:nvSpPr>
        <p:spPr bwMode="auto">
          <a:xfrm>
            <a:off x="457200" y="4337050"/>
            <a:ext cx="8229600" cy="0"/>
          </a:xfrm>
          <a:prstGeom prst="line">
            <a:avLst/>
          </a:prstGeom>
          <a:noFill/>
          <a:ln w="6350" cap="sq" cmpd="sng">
            <a:solidFill>
              <a:schemeClr val="tx1">
                <a:lumMod val="25000"/>
                <a:lumOff val="75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dirty="0">
              <a:ln>
                <a:solidFill>
                  <a:schemeClr val="bg1"/>
                </a:solidFill>
              </a:ln>
              <a:latin typeface="+mn-lt"/>
            </a:endParaRPr>
          </a:p>
        </p:txBody>
      </p:sp>
      <p:pic>
        <p:nvPicPr>
          <p:cNvPr id="5" name="Picture 7" descr="logo-hsci-white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748463" y="5929313"/>
            <a:ext cx="19446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55613" y="450850"/>
            <a:ext cx="82296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1"/>
          <p:cNvSpPr/>
          <p:nvPr userDrawn="1"/>
        </p:nvSpPr>
        <p:spPr>
          <a:xfrm>
            <a:off x="6490" y="6755606"/>
            <a:ext cx="9137510" cy="102394"/>
          </a:xfrm>
          <a:prstGeom prst="rect">
            <a:avLst/>
          </a:prstGeom>
          <a:solidFill>
            <a:schemeClr val="tx2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aseline="-25000" dirty="0"/>
          </a:p>
        </p:txBody>
      </p:sp>
      <p:cxnSp>
        <p:nvCxnSpPr>
          <p:cNvPr id="8" name="Straight Connector 12"/>
          <p:cNvCxnSpPr/>
          <p:nvPr userDrawn="1"/>
        </p:nvCxnSpPr>
        <p:spPr>
          <a:xfrm>
            <a:off x="0" y="6716713"/>
            <a:ext cx="9144000" cy="0"/>
          </a:xfrm>
          <a:prstGeom prst="line">
            <a:avLst/>
          </a:prstGeom>
          <a:ln w="24130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341325"/>
            <a:ext cx="8229600" cy="91457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472510"/>
            <a:ext cx="8229600" cy="1136476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04728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9"/>
          <p:cNvSpPr>
            <a:spLocks noChangeShapeType="1"/>
          </p:cNvSpPr>
          <p:nvPr userDrawn="1"/>
        </p:nvSpPr>
        <p:spPr bwMode="auto">
          <a:xfrm>
            <a:off x="457200" y="1333500"/>
            <a:ext cx="8229600" cy="0"/>
          </a:xfrm>
          <a:prstGeom prst="line">
            <a:avLst/>
          </a:prstGeom>
          <a:noFill/>
          <a:ln w="6350" cap="sq" cmpd="sng">
            <a:solidFill>
              <a:schemeClr val="tx1">
                <a:lumMod val="25000"/>
                <a:lumOff val="75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dirty="0">
              <a:ln>
                <a:solidFill>
                  <a:schemeClr val="bg1"/>
                </a:solidFill>
              </a:ln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6237"/>
            <a:ext cx="8229600" cy="88659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8299"/>
            <a:ext cx="8229599" cy="4161264"/>
          </a:xfrm>
        </p:spPr>
        <p:txBody>
          <a:bodyPr/>
          <a:lstStyle>
            <a:lvl1pPr>
              <a:buClrTx/>
              <a:defRPr/>
            </a:lvl1pPr>
            <a:lvl2pPr>
              <a:buClrTx/>
              <a:defRPr sz="2200"/>
            </a:lvl2pPr>
            <a:lvl3pPr>
              <a:buClrTx/>
              <a:defRPr sz="2000"/>
            </a:lvl3pPr>
            <a:lvl4pPr>
              <a:buClrTx/>
              <a:defRPr sz="1800"/>
            </a:lvl4pPr>
            <a:lvl5pPr>
              <a:buClrTx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7200" y="5986463"/>
            <a:ext cx="6015038" cy="5476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89885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 Blue">
    <p:bg>
      <p:bgPr>
        <a:solidFill>
          <a:srgbClr val="007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917577" y="896879"/>
            <a:ext cx="5029200" cy="5029200"/>
          </a:xfrm>
          <a:prstGeom prst="rect">
            <a:avLst/>
          </a:prstGeom>
          <a:blipFill dpi="0" rotWithShape="1">
            <a:blip r:embed="rId2">
              <a:alphaModFix amt="12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8258" y="375825"/>
            <a:ext cx="2333992" cy="28847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288692" y="1844882"/>
            <a:ext cx="8179943" cy="1470025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692" y="3461113"/>
            <a:ext cx="8179943" cy="7538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E52776-0A7E-417A-B287-2E0D1250EC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19601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avy">
    <p:bg>
      <p:bgPr>
        <a:solidFill>
          <a:srgbClr val="1329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3917577" y="896879"/>
            <a:ext cx="5029200" cy="5029200"/>
          </a:xfrm>
          <a:prstGeom prst="rect">
            <a:avLst/>
          </a:prstGeom>
          <a:blipFill dpi="0" rotWithShape="1">
            <a:blip r:embed="rId2">
              <a:alphaModFix amt="12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8258" y="375825"/>
            <a:ext cx="2333992" cy="28847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288692" y="1844882"/>
            <a:ext cx="8179943" cy="1470025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692" y="3461113"/>
            <a:ext cx="8179943" cy="7538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E52776-0A7E-417A-B287-2E0D1250EC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05405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+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21943" y="1608669"/>
            <a:ext cx="8514082" cy="4028153"/>
          </a:xfrm>
        </p:spPr>
        <p:txBody>
          <a:bodyPr lIns="0" tIns="0" rIns="0" bIns="0"/>
          <a:lstStyle>
            <a:lvl1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1pPr>
            <a:lvl2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2000">
                <a:solidFill>
                  <a:srgbClr val="101D3A"/>
                </a:solidFill>
              </a:defRPr>
            </a:lvl2pPr>
            <a:lvl3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800">
                <a:solidFill>
                  <a:srgbClr val="101D3A"/>
                </a:solidFill>
              </a:defRPr>
            </a:lvl3pPr>
            <a:lvl4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4pPr>
            <a:lvl5pPr>
              <a:spcBef>
                <a:spcPts val="600"/>
              </a:spcBef>
              <a:spcAft>
                <a:spcPts val="800"/>
              </a:spcAft>
              <a:buClr>
                <a:srgbClr val="007DBA"/>
              </a:buClr>
              <a:defRPr sz="1600">
                <a:solidFill>
                  <a:srgbClr val="101D3A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13294B"/>
                </a:solidFill>
              </a:defRPr>
            </a:lvl1pPr>
          </a:lstStyle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353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74322" y="1313972"/>
            <a:ext cx="8607993" cy="3534655"/>
          </a:xfrm>
          <a:prstGeom prst="rect">
            <a:avLst/>
          </a:prstGeom>
        </p:spPr>
        <p:txBody>
          <a:bodyPr anchor="ctr" anchorCtr="1"/>
          <a:lstStyle>
            <a:lvl1pPr marL="0" indent="0" algn="ctr">
              <a:buNone/>
              <a:defRPr sz="788"/>
            </a:lvl1pPr>
            <a:lvl2pPr marL="287870" indent="0">
              <a:buNone/>
              <a:defRPr sz="1744"/>
            </a:lvl2pPr>
            <a:lvl3pPr marL="575738" indent="0">
              <a:buNone/>
              <a:defRPr sz="1519"/>
            </a:lvl3pPr>
            <a:lvl4pPr marL="863611" indent="0">
              <a:buNone/>
              <a:defRPr sz="1238"/>
            </a:lvl4pPr>
            <a:lvl5pPr marL="1151480" indent="0">
              <a:buNone/>
              <a:defRPr sz="1238"/>
            </a:lvl5pPr>
            <a:lvl6pPr marL="1439349" indent="0">
              <a:buNone/>
              <a:defRPr sz="1238"/>
            </a:lvl6pPr>
            <a:lvl7pPr marL="1727220" indent="0">
              <a:buNone/>
              <a:defRPr sz="1238"/>
            </a:lvl7pPr>
            <a:lvl8pPr marL="2015087" indent="0">
              <a:buNone/>
              <a:defRPr sz="1238"/>
            </a:lvl8pPr>
            <a:lvl9pPr marL="2302961" indent="0">
              <a:buNone/>
              <a:defRPr sz="1238"/>
            </a:lvl9pPr>
          </a:lstStyle>
          <a:p>
            <a:r>
              <a:rPr lang="en-US"/>
              <a:t>Drag picture to placeholder </a:t>
            </a:r>
            <a:br>
              <a:rPr lang="en-US"/>
            </a:br>
            <a:r>
              <a:rPr lang="en-US"/>
              <a:t>or click icon to add</a:t>
            </a:r>
            <a:br>
              <a:rPr lang="en-US"/>
            </a:br>
            <a:r>
              <a:rPr lang="en-US"/>
              <a:t>(150 DPI </a:t>
            </a:r>
            <a:r>
              <a:rPr lang="en-US" err="1"/>
              <a:t>PNG</a:t>
            </a:r>
            <a:r>
              <a:rPr lang="en-US"/>
              <a:t> file recommended)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274322" y="5099914"/>
            <a:ext cx="8607993" cy="14161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 panose="020B0604020202020204" pitchFamily="34" charset="0"/>
              <a:buNone/>
              <a:defRPr sz="1500" b="0">
                <a:solidFill>
                  <a:srgbClr val="006C92"/>
                </a:solidFill>
              </a:defRPr>
            </a:lvl1pPr>
            <a:lvl2pPr marL="514289" indent="-257168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 panose="020B0604020202020204" pitchFamily="34" charset="0"/>
              <a:buChar char="•"/>
              <a:defRPr sz="1350" b="0">
                <a:solidFill>
                  <a:srgbClr val="006C92"/>
                </a:solidFill>
              </a:defRPr>
            </a:lvl2pPr>
            <a:lvl3pPr marL="771413" indent="-257168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 panose="020B0604020202020204" pitchFamily="34" charset="0"/>
              <a:buChar char="•"/>
              <a:defRPr sz="1200" b="0">
                <a:solidFill>
                  <a:srgbClr val="006C92"/>
                </a:solidFill>
              </a:defRPr>
            </a:lvl3pPr>
            <a:lvl4pPr marL="1028534" indent="-257168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 panose="020B0604020202020204" pitchFamily="34" charset="0"/>
              <a:buChar char="•"/>
              <a:defRPr sz="1200" b="0">
                <a:solidFill>
                  <a:srgbClr val="006C92"/>
                </a:solidFill>
              </a:defRPr>
            </a:lvl4pPr>
            <a:lvl5pPr marL="1285656" indent="-257168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 panose="020B0604020202020204" pitchFamily="34" charset="0"/>
              <a:buChar char="•"/>
              <a:defRPr sz="1200" b="0">
                <a:solidFill>
                  <a:srgbClr val="006C9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FA471B2A-61FA-6741-86EB-1999B511FC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3568" y="250879"/>
            <a:ext cx="9005882" cy="811807"/>
          </a:xfrm>
          <a:prstGeom prst="rect">
            <a:avLst/>
          </a:prstGeom>
          <a:solidFill>
            <a:srgbClr val="006C92"/>
          </a:solidFill>
        </p:spPr>
        <p:txBody>
          <a:bodyPr lIns="411480" tIns="0" rIns="0" bIns="0" anchor="ctr" anchorCtr="0">
            <a:noAutofit/>
          </a:bodyPr>
          <a:lstStyle>
            <a:lvl1pPr algn="l">
              <a:lnSpc>
                <a:spcPts val="1950"/>
              </a:lnSpc>
              <a:defRPr sz="2100" b="0" cap="none" spc="-75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45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-Contact-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62" y="375825"/>
            <a:ext cx="2333984" cy="288470"/>
          </a:xfrm>
          <a:prstGeom prst="rect">
            <a:avLst/>
          </a:prstGeom>
        </p:spPr>
      </p:pic>
      <p:sp>
        <p:nvSpPr>
          <p:cNvPr id="4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24250" y="1676071"/>
            <a:ext cx="5633240" cy="175293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494"/>
              </a:spcBef>
              <a:buFontTx/>
              <a:buNone/>
              <a:defRPr sz="1800">
                <a:solidFill>
                  <a:srgbClr val="13294B"/>
                </a:solidFill>
                <a:latin typeface="Arial"/>
                <a:cs typeface="Arial"/>
              </a:defRPr>
            </a:lvl1pPr>
            <a:lvl2pPr>
              <a:defRPr>
                <a:solidFill>
                  <a:schemeClr val="bg2"/>
                </a:solidFill>
                <a:latin typeface="+mn-lt"/>
              </a:defRPr>
            </a:lvl2pPr>
            <a:lvl3pPr>
              <a:defRPr>
                <a:solidFill>
                  <a:schemeClr val="bg2"/>
                </a:solidFill>
                <a:latin typeface="+mn-lt"/>
              </a:defRPr>
            </a:lvl3pPr>
            <a:lvl4pPr>
              <a:defRPr>
                <a:solidFill>
                  <a:schemeClr val="bg2"/>
                </a:solidFill>
                <a:latin typeface="+mn-lt"/>
              </a:defRPr>
            </a:lvl4pPr>
            <a:lvl5pPr>
              <a:defRPr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0333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1329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24250" y="1676071"/>
            <a:ext cx="5633240" cy="175293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494"/>
              </a:spcBef>
              <a:buFontTx/>
              <a:buNone/>
              <a:defRPr sz="180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>
                <a:solidFill>
                  <a:schemeClr val="bg2"/>
                </a:solidFill>
                <a:latin typeface="+mn-lt"/>
              </a:defRPr>
            </a:lvl2pPr>
            <a:lvl3pPr>
              <a:defRPr>
                <a:solidFill>
                  <a:schemeClr val="bg2"/>
                </a:solidFill>
                <a:latin typeface="+mn-lt"/>
              </a:defRPr>
            </a:lvl3pPr>
            <a:lvl4pPr>
              <a:defRPr>
                <a:solidFill>
                  <a:schemeClr val="bg2"/>
                </a:solidFill>
                <a:latin typeface="+mn-lt"/>
              </a:defRPr>
            </a:lvl4pPr>
            <a:lvl5pPr>
              <a:defRPr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8258" y="375825"/>
            <a:ext cx="2333992" cy="28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880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007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24250" y="1676071"/>
            <a:ext cx="5633240" cy="175293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494"/>
              </a:spcBef>
              <a:buFontTx/>
              <a:buNone/>
              <a:defRPr sz="180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>
                <a:solidFill>
                  <a:schemeClr val="bg2"/>
                </a:solidFill>
                <a:latin typeface="+mn-lt"/>
              </a:defRPr>
            </a:lvl2pPr>
            <a:lvl3pPr>
              <a:defRPr>
                <a:solidFill>
                  <a:schemeClr val="bg2"/>
                </a:solidFill>
                <a:latin typeface="+mn-lt"/>
              </a:defRPr>
            </a:lvl3pPr>
            <a:lvl4pPr>
              <a:defRPr>
                <a:solidFill>
                  <a:schemeClr val="bg2"/>
                </a:solidFill>
                <a:latin typeface="+mn-lt"/>
              </a:defRPr>
            </a:lvl4pPr>
            <a:lvl5pPr>
              <a:defRPr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8258" y="375825"/>
            <a:ext cx="2333992" cy="28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316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706" y="3215352"/>
            <a:ext cx="3474588" cy="42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87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rgbClr val="1329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4706" y="3214279"/>
            <a:ext cx="3474588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8232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007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4706" y="3214279"/>
            <a:ext cx="3474588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3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theme" Target="../theme/theme3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5967" y="274638"/>
            <a:ext cx="8229600" cy="1143000"/>
          </a:xfrm>
          <a:prstGeom prst="rect">
            <a:avLst/>
          </a:prstGeom>
        </p:spPr>
        <p:txBody>
          <a:bodyPr vert="horz" lIns="91430" tIns="0" rIns="91430" bIns="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967" y="1600201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5967" y="6291881"/>
            <a:ext cx="20574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rgbClr val="13294B"/>
                </a:solidFill>
              </a:defRPr>
            </a:lvl1pPr>
          </a:lstStyle>
          <a:p>
            <a:fld id="{D0A8BD7E-3FB1-46E0-88A2-F69CF9BE5A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2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58" r:id="rId2"/>
    <p:sldLayoutId id="2147483759" r:id="rId3"/>
    <p:sldLayoutId id="2147483761" r:id="rId4"/>
    <p:sldLayoutId id="2147483756" r:id="rId5"/>
    <p:sldLayoutId id="2147483757" r:id="rId6"/>
  </p:sldLayoutIdLst>
  <p:hf hdr="0" dt="0"/>
  <p:txStyles>
    <p:titleStyle>
      <a:lvl1pPr algn="l" defTabSz="457151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863" indent="-342863" algn="l" defTabSz="457151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+mn-cs"/>
        </a:defRPr>
      </a:lvl1pPr>
      <a:lvl2pPr marL="742871" indent="-285720" algn="l" defTabSz="457151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+mn-cs"/>
        </a:defRPr>
      </a:lvl2pPr>
      <a:lvl3pPr marL="1142879" indent="-228576" algn="l" defTabSz="45715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Arial"/>
          <a:ea typeface="+mn-ea"/>
          <a:cs typeface="+mn-cs"/>
        </a:defRPr>
      </a:lvl3pPr>
      <a:lvl4pPr marL="1600030" indent="-228576" algn="l" defTabSz="457151" rtl="0" eaLnBrk="1" latinLnBrk="0" hangingPunct="1">
        <a:spcBef>
          <a:spcPct val="20000"/>
        </a:spcBef>
        <a:buFont typeface="Arial"/>
        <a:buChar char="•"/>
        <a:defRPr sz="1300" kern="1200">
          <a:solidFill>
            <a:schemeClr val="tx1"/>
          </a:solidFill>
          <a:latin typeface="Arial"/>
          <a:ea typeface="+mn-ea"/>
          <a:cs typeface="+mn-cs"/>
        </a:defRPr>
      </a:lvl4pPr>
      <a:lvl5pPr marL="2057181" indent="-228576" algn="l" defTabSz="457151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Arial"/>
          <a:ea typeface="+mn-ea"/>
          <a:cs typeface="+mn-cs"/>
        </a:defRPr>
      </a:lvl5pPr>
      <a:lvl6pPr marL="2514332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84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36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87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1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2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4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7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8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0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1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371" y="152400"/>
            <a:ext cx="8528424" cy="914400"/>
          </a:xfrm>
          <a:prstGeom prst="rect">
            <a:avLst/>
          </a:prstGeom>
        </p:spPr>
        <p:txBody>
          <a:bodyPr vert="horz" lIns="0" tIns="0" rIns="91430" bIns="0" rtlCol="0" anchor="b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7500" y="1608668"/>
            <a:ext cx="8518524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991" y="6383676"/>
            <a:ext cx="1494803" cy="183826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1370" y="6291882"/>
            <a:ext cx="237430" cy="365125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l">
              <a:defRPr sz="1000">
                <a:solidFill>
                  <a:srgbClr val="101D3A"/>
                </a:solidFill>
              </a:defRPr>
            </a:lvl1pPr>
          </a:lstStyle>
          <a:p>
            <a:fld id="{23750D03-48AD-2741-AECD-41D9015625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815" y="6291882"/>
            <a:ext cx="3875007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000">
                <a:solidFill>
                  <a:srgbClr val="13294B"/>
                </a:solidFill>
              </a:defRPr>
            </a:lvl1pPr>
          </a:lstStyle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092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1" r:id="rId7"/>
    <p:sldLayoutId id="2147483747" r:id="rId8"/>
    <p:sldLayoutId id="2147483768" r:id="rId9"/>
    <p:sldLayoutId id="2147483770" r:id="rId10"/>
    <p:sldLayoutId id="2147483748" r:id="rId11"/>
    <p:sldLayoutId id="2147483749" r:id="rId12"/>
    <p:sldLayoutId id="2147483767" r:id="rId13"/>
    <p:sldLayoutId id="2147483771" r:id="rId14"/>
  </p:sldLayoutIdLst>
  <p:hf hdr="0" dt="0"/>
  <p:txStyles>
    <p:titleStyle>
      <a:lvl1pPr algn="l" defTabSz="457151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rgbClr val="007DBA"/>
          </a:solidFill>
          <a:latin typeface="Arial"/>
          <a:ea typeface="+mj-ea"/>
          <a:cs typeface="+mj-cs"/>
        </a:defRPr>
      </a:lvl1pPr>
    </p:titleStyle>
    <p:bodyStyle>
      <a:lvl1pPr marL="342863" indent="-342863" algn="l" defTabSz="457151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+mn-cs"/>
        </a:defRPr>
      </a:lvl1pPr>
      <a:lvl2pPr marL="742871" indent="-285720" algn="l" defTabSz="457151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+mn-cs"/>
        </a:defRPr>
      </a:lvl2pPr>
      <a:lvl3pPr marL="1142879" indent="-228576" algn="l" defTabSz="457151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Font typeface="Arial"/>
        <a:buChar char="•"/>
        <a:defRPr sz="1500" kern="1200">
          <a:solidFill>
            <a:schemeClr val="tx2"/>
          </a:solidFill>
          <a:latin typeface="Arial"/>
          <a:ea typeface="+mn-ea"/>
          <a:cs typeface="+mn-cs"/>
        </a:defRPr>
      </a:lvl3pPr>
      <a:lvl4pPr marL="1600030" indent="-228576" algn="l" defTabSz="457151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Font typeface="Arial"/>
        <a:buChar char="•"/>
        <a:defRPr sz="1300" kern="1200">
          <a:solidFill>
            <a:schemeClr val="tx2"/>
          </a:solidFill>
          <a:latin typeface="Arial"/>
          <a:ea typeface="+mn-ea"/>
          <a:cs typeface="+mn-cs"/>
        </a:defRPr>
      </a:lvl4pPr>
      <a:lvl5pPr marL="2057181" indent="-228576" algn="l" defTabSz="457151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Font typeface="Arial"/>
        <a:buChar char="•"/>
        <a:defRPr sz="1200" kern="1200">
          <a:solidFill>
            <a:schemeClr val="tx2"/>
          </a:solidFill>
          <a:latin typeface="Arial"/>
          <a:ea typeface="+mn-ea"/>
          <a:cs typeface="+mn-cs"/>
        </a:defRPr>
      </a:lvl5pPr>
      <a:lvl6pPr marL="2514332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84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36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87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1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2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4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7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8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0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1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pos="5568" userDrawn="1">
          <p15:clr>
            <a:srgbClr val="F26B43"/>
          </p15:clr>
        </p15:guide>
        <p15:guide id="5" orient="horz" pos="624" userDrawn="1">
          <p15:clr>
            <a:srgbClr val="F26B43"/>
          </p15:clr>
        </p15:guide>
        <p15:guide id="7" orient="horz" pos="1008" userDrawn="1">
          <p15:clr>
            <a:srgbClr val="F26B43"/>
          </p15:clr>
        </p15:guide>
        <p15:guide id="8" orient="horz" pos="410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317499" y="230684"/>
            <a:ext cx="8518525" cy="1143000"/>
          </a:xfrm>
          <a:prstGeom prst="rect">
            <a:avLst/>
          </a:prstGeom>
        </p:spPr>
        <p:txBody>
          <a:bodyPr vert="horz" lIns="0" tIns="45715" rIns="0" bIns="45715" rtlCol="0" anchor="ctr">
            <a:normAutofit/>
          </a:bodyPr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317500" y="1552916"/>
            <a:ext cx="8518524" cy="4525963"/>
          </a:xfrm>
          <a:prstGeom prst="rect">
            <a:avLst/>
          </a:prstGeom>
        </p:spPr>
        <p:txBody>
          <a:bodyPr vert="horz" lIns="0" tIns="45715" rIns="0" bIns="45715" rtlCol="0">
            <a:no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63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52" r:id="rId2"/>
    <p:sldLayoutId id="2147483753" r:id="rId3"/>
    <p:sldLayoutId id="2147483750" r:id="rId4"/>
    <p:sldLayoutId id="2147483754" r:id="rId5"/>
    <p:sldLayoutId id="2147483751" r:id="rId6"/>
  </p:sldLayoutIdLst>
  <p:hf hdr="0" dt="0"/>
  <p:txStyles>
    <p:titleStyle>
      <a:lvl1pPr algn="l" defTabSz="457151" rtl="0" eaLnBrk="1" latinLnBrk="0" hangingPunct="1">
        <a:spcBef>
          <a:spcPct val="0"/>
        </a:spcBef>
        <a:buNone/>
        <a:defRPr sz="2400" kern="1200">
          <a:solidFill>
            <a:srgbClr val="101D3A"/>
          </a:solidFill>
          <a:latin typeface="Arial"/>
          <a:ea typeface="+mj-ea"/>
          <a:cs typeface="+mj-cs"/>
        </a:defRPr>
      </a:lvl1pPr>
    </p:titleStyle>
    <p:bodyStyle>
      <a:lvl1pPr marL="342863" indent="-342863" algn="l" defTabSz="457151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Font typeface="Arial"/>
        <a:buChar char="•"/>
        <a:defRPr sz="1600" kern="1200">
          <a:solidFill>
            <a:srgbClr val="101D3A"/>
          </a:solidFill>
          <a:latin typeface="Arial"/>
          <a:ea typeface="+mn-ea"/>
          <a:cs typeface="+mn-cs"/>
        </a:defRPr>
      </a:lvl1pPr>
      <a:lvl2pPr marL="742871" indent="-285720" algn="l" defTabSz="457151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Font typeface="Arial"/>
        <a:buChar char="•"/>
        <a:defRPr sz="1600" kern="1200">
          <a:solidFill>
            <a:srgbClr val="101D3A"/>
          </a:solidFill>
          <a:latin typeface="Arial"/>
          <a:ea typeface="+mn-ea"/>
          <a:cs typeface="+mn-cs"/>
        </a:defRPr>
      </a:lvl2pPr>
      <a:lvl3pPr marL="1142879" indent="-228576" algn="l" defTabSz="457151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Font typeface="Arial"/>
        <a:buChar char="•"/>
        <a:defRPr sz="1500" kern="1200">
          <a:solidFill>
            <a:srgbClr val="101D3A"/>
          </a:solidFill>
          <a:latin typeface="Arial"/>
          <a:ea typeface="+mn-ea"/>
          <a:cs typeface="+mn-cs"/>
        </a:defRPr>
      </a:lvl3pPr>
      <a:lvl4pPr marL="1600030" indent="-228576" algn="l" defTabSz="457151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Font typeface="Arial"/>
        <a:buChar char="•"/>
        <a:defRPr sz="1300" kern="1200">
          <a:solidFill>
            <a:srgbClr val="101D3A"/>
          </a:solidFill>
          <a:latin typeface="Arial"/>
          <a:ea typeface="+mn-ea"/>
          <a:cs typeface="+mn-cs"/>
        </a:defRPr>
      </a:lvl4pPr>
      <a:lvl5pPr marL="2057181" indent="-228576" algn="l" defTabSz="457151" rtl="0" eaLnBrk="1" latinLnBrk="0" hangingPunct="1">
        <a:lnSpc>
          <a:spcPct val="90000"/>
        </a:lnSpc>
        <a:spcBef>
          <a:spcPts val="600"/>
        </a:spcBef>
        <a:spcAft>
          <a:spcPts val="800"/>
        </a:spcAft>
        <a:buFont typeface="Arial"/>
        <a:buChar char="•"/>
        <a:defRPr sz="1200" kern="1200">
          <a:solidFill>
            <a:srgbClr val="101D3A"/>
          </a:solidFill>
          <a:latin typeface="Arial"/>
          <a:ea typeface="+mn-ea"/>
          <a:cs typeface="+mn-cs"/>
        </a:defRPr>
      </a:lvl5pPr>
      <a:lvl6pPr marL="2514332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84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36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87" indent="-228576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1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2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4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7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8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0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1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hyperlink" Target="https://www.census.gov/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hyperlink" Target="https://www.census.gov/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NULL"/><Relationship Id="rId5" Type="http://schemas.openxmlformats.org/officeDocument/2006/relationships/image" Target="../media/image20.jpe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NULL"/><Relationship Id="rId5" Type="http://schemas.openxmlformats.org/officeDocument/2006/relationships/image" Target="../media/image26.png"/><Relationship Id="rId6" Type="http://schemas.openxmlformats.org/officeDocument/2006/relationships/image" Target="NUL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gi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gi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gi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gi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1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NULL"/><Relationship Id="rId5" Type="http://schemas.openxmlformats.org/officeDocument/2006/relationships/image" Target="../media/image33.png"/><Relationship Id="rId6" Type="http://schemas.openxmlformats.org/officeDocument/2006/relationships/image" Target="NUL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5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Fellowship Boot Camp 2021</a:t>
            </a:r>
            <a:br>
              <a:rPr lang="en-US" dirty="0" smtClean="0"/>
            </a:br>
            <a:r>
              <a:rPr lang="en-US" sz="2800" dirty="0" smtClean="0"/>
              <a:t>Age </a:t>
            </a:r>
            <a:r>
              <a:rPr lang="en-US" sz="2800" dirty="0" smtClean="0"/>
              <a:t>Friendly Health Systems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Roopali Gupta, MD</a:t>
            </a:r>
          </a:p>
          <a:p>
            <a:r>
              <a:rPr lang="en-US" dirty="0" smtClean="0"/>
              <a:t>Associate Professor of Health Sciences</a:t>
            </a:r>
          </a:p>
          <a:p>
            <a:r>
              <a:rPr lang="en-US" dirty="0" smtClean="0"/>
              <a:t>Division of Geriatrics, Gerontology and Palliative Medicine</a:t>
            </a:r>
          </a:p>
        </p:txBody>
      </p:sp>
    </p:spTree>
    <p:extLst>
      <p:ext uri="{BB962C8B-B14F-4D97-AF65-F5344CB8AC3E}">
        <p14:creationId xmlns:p14="http://schemas.microsoft.com/office/powerpoint/2010/main" val="252841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8118" y="1641834"/>
            <a:ext cx="886776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3" indent="-220658">
              <a:spcBef>
                <a:spcPts val="1200"/>
              </a:spcBef>
              <a:buClr>
                <a:srgbClr val="FC8900"/>
              </a:buClr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Need </a:t>
            </a:r>
            <a:r>
              <a:rPr lang="en-US" dirty="0">
                <a:cs typeface="Calibri"/>
              </a:rPr>
              <a:t>for Age-Friendly Care</a:t>
            </a:r>
          </a:p>
          <a:p>
            <a:pPr marL="230183" indent="-220658">
              <a:spcBef>
                <a:spcPts val="1200"/>
              </a:spcBef>
              <a:buClr>
                <a:srgbClr val="FC8900"/>
              </a:buClr>
              <a:buFont typeface="Arial"/>
              <a:buChar char="•"/>
            </a:pPr>
            <a:r>
              <a:rPr lang="en-US" dirty="0">
                <a:cs typeface="Calibri"/>
              </a:rPr>
              <a:t>Define an Age-Friendly Health System in terms of the “4Ms”</a:t>
            </a:r>
          </a:p>
          <a:p>
            <a:pPr marL="230183" indent="-220658">
              <a:spcBef>
                <a:spcPts val="1200"/>
              </a:spcBef>
              <a:buClr>
                <a:srgbClr val="FC8900"/>
              </a:buClr>
              <a:buFont typeface="Arial"/>
              <a:buChar char="•"/>
            </a:pPr>
            <a:r>
              <a:rPr lang="en-US" dirty="0">
                <a:cs typeface="Calibri"/>
              </a:rPr>
              <a:t>Overview of each of the “4Ms”</a:t>
            </a:r>
          </a:p>
          <a:p>
            <a:pPr marL="9525">
              <a:spcBef>
                <a:spcPts val="1200"/>
              </a:spcBef>
              <a:buClr>
                <a:srgbClr val="FC8900"/>
              </a:buClr>
            </a:pPr>
            <a:endParaRPr lang="en-US" dirty="0">
              <a:cs typeface="Calibri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Age-Friendly Healthcare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6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Aging Nation</a:t>
            </a:r>
            <a:endParaRPr lang="en-US" dirty="0"/>
          </a:p>
        </p:txBody>
      </p:sp>
      <p:pic>
        <p:nvPicPr>
          <p:cNvPr id="3074" name="Picture 2" descr="n Aging Nation: Projected Number of Children and Older Adults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921" y="1272936"/>
            <a:ext cx="4671415" cy="494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608" y="6345545"/>
            <a:ext cx="5438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4"/>
              </a:rPr>
              <a:t>https://</a:t>
            </a:r>
            <a:r>
              <a:rPr lang="en-US" sz="1200" dirty="0" smtClean="0">
                <a:hlinkClick r:id="rId4"/>
              </a:rPr>
              <a:t>www.census.gov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0579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00" y="0"/>
            <a:ext cx="489624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3367" y="6575729"/>
            <a:ext cx="2146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4"/>
              </a:rPr>
              <a:t>https://www.census.gov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7887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Diagram&#10;&#10;Description automatically generated">
            <a:extLst>
              <a:ext uri="{FF2B5EF4-FFF2-40B4-BE49-F238E27FC236}">
                <a16:creationId xmlns="" xmlns:a16="http://schemas.microsoft.com/office/drawing/2014/main" id="{6F9439C9-72B6-0544-8703-D858EE4DA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37" y="1960997"/>
            <a:ext cx="6434576" cy="32635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A9B3DA9-7682-C24E-9689-A17B7AE6F0F1}"/>
              </a:ext>
            </a:extLst>
          </p:cNvPr>
          <p:cNvSpPr txBox="1"/>
          <p:nvPr/>
        </p:nvSpPr>
        <p:spPr>
          <a:xfrm>
            <a:off x="132735" y="2802466"/>
            <a:ext cx="21753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600" dirty="0"/>
              <a:t>Many evidence-based </a:t>
            </a:r>
            <a:r>
              <a:rPr lang="en-US" sz="1600" dirty="0" smtClean="0"/>
              <a:t>geriatric practices have been </a:t>
            </a:r>
            <a:r>
              <a:rPr lang="en-US" sz="1600" dirty="0" smtClean="0"/>
              <a:t>described</a:t>
            </a:r>
            <a:endParaRPr lang="en-US" sz="1600" dirty="0" smtClean="0"/>
          </a:p>
          <a:p>
            <a:pPr marL="742901" lvl="1" indent="-285750">
              <a:buFont typeface="Arial" charset="0"/>
              <a:buChar char="•"/>
            </a:pPr>
            <a:endParaRPr lang="en-US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334432" y="2646798"/>
            <a:ext cx="26030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600" dirty="0" smtClean="0"/>
              <a:t>Few </a:t>
            </a:r>
            <a:r>
              <a:rPr lang="en-US" sz="1600" dirty="0"/>
              <a:t>have been </a:t>
            </a:r>
            <a:r>
              <a:rPr lang="en-US" sz="1600" dirty="0" smtClean="0"/>
              <a:t>implemented.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Geriatric </a:t>
            </a:r>
            <a:r>
              <a:rPr lang="en-US" sz="1600" dirty="0"/>
              <a:t>models of care can be difficult to spread and </a:t>
            </a:r>
            <a:r>
              <a:rPr lang="en-US" sz="1600" dirty="0" smtClean="0"/>
              <a:t>scale.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35298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Evolution of the 4Ms of Age-Friendly Care</a:t>
            </a:r>
            <a:endParaRPr lang="en-US" dirty="0"/>
          </a:p>
        </p:txBody>
      </p:sp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="" xmlns:a16="http://schemas.microsoft.com/office/drawing/2014/main" id="{A626B56A-0CFB-ED48-A9DB-B1B010866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41" y="1746225"/>
            <a:ext cx="2457450" cy="1005469"/>
          </a:xfrm>
          <a:prstGeom prst="rect">
            <a:avLst/>
          </a:prstGeom>
        </p:spPr>
      </p:pic>
      <p:graphicFrame>
        <p:nvGraphicFramePr>
          <p:cNvPr id="10" name="Content Placeholder 3">
            <a:extLst>
              <a:ext uri="{FF2B5EF4-FFF2-40B4-BE49-F238E27FC236}">
                <a16:creationId xmlns="" xmlns:a16="http://schemas.microsoft.com/office/drawing/2014/main" id="{9149A47E-87F0-DF44-9C0B-DEB9AF829A1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62825" y="1877519"/>
          <a:ext cx="6172200" cy="3645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D42364F-F8F8-B348-9C88-569FFA88B224}"/>
              </a:ext>
            </a:extLst>
          </p:cNvPr>
          <p:cNvSpPr txBox="1"/>
          <p:nvPr/>
        </p:nvSpPr>
        <p:spPr>
          <a:xfrm>
            <a:off x="257644" y="4897717"/>
            <a:ext cx="303969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Methods: National experts from multiple organizations reviewed 17 care models with the </a:t>
            </a:r>
            <a:r>
              <a:rPr lang="en-US" sz="1350" b="1" u="sng" dirty="0"/>
              <a:t>HIGHEST LEVEL OF EVIDENCE </a:t>
            </a:r>
            <a:r>
              <a:rPr lang="en-US" sz="1350" dirty="0"/>
              <a:t>for improving </a:t>
            </a:r>
            <a:r>
              <a:rPr lang="en-US" sz="1350" dirty="0" smtClean="0"/>
              <a:t>care in </a:t>
            </a:r>
            <a:r>
              <a:rPr lang="en-US" sz="1350" dirty="0"/>
              <a:t>older adults</a:t>
            </a:r>
          </a:p>
        </p:txBody>
      </p:sp>
    </p:spTree>
    <p:extLst>
      <p:ext uri="{BB962C8B-B14F-4D97-AF65-F5344CB8AC3E}">
        <p14:creationId xmlns:p14="http://schemas.microsoft.com/office/powerpoint/2010/main" val="408951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4Ms of Age-Friendly Healthcare?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291263"/>
            <a:ext cx="238125" cy="365125"/>
          </a:xfrm>
        </p:spPr>
        <p:txBody>
          <a:bodyPr/>
          <a:lstStyle/>
          <a:p>
            <a:fld id="{23750D03-48AD-2741-AECD-41D90156259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30" name="Picture 6" descr="he power of the question mark — SWOOP Analytic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331" y="2257707"/>
            <a:ext cx="5018497" cy="263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76237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t Is an Age-Friendly Health System? | IHI - Institute for Healthcare  Improv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80" y="1351721"/>
            <a:ext cx="7324050" cy="491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 Friendly Healthcare: The 4Ms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5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="" xmlns:a16="http://schemas.microsoft.com/office/drawing/2014/main" id="{53E6C301-7839-2541-B1DD-3C09500609E5}"/>
              </a:ext>
            </a:extLst>
          </p:cNvPr>
          <p:cNvSpPr/>
          <p:nvPr/>
        </p:nvSpPr>
        <p:spPr>
          <a:xfrm>
            <a:off x="367794" y="2585211"/>
            <a:ext cx="3423285" cy="2024380"/>
          </a:xfrm>
          <a:custGeom>
            <a:avLst/>
            <a:gdLst/>
            <a:ahLst/>
            <a:cxnLst/>
            <a:rect l="l" t="t" r="r" b="b"/>
            <a:pathLst>
              <a:path w="3423285" h="2024379">
                <a:moveTo>
                  <a:pt x="3220466" y="0"/>
                </a:moveTo>
                <a:lnTo>
                  <a:pt x="202387" y="0"/>
                </a:lnTo>
                <a:lnTo>
                  <a:pt x="155982" y="5342"/>
                </a:lnTo>
                <a:lnTo>
                  <a:pt x="113383" y="20561"/>
                </a:lnTo>
                <a:lnTo>
                  <a:pt x="75805" y="44447"/>
                </a:lnTo>
                <a:lnTo>
                  <a:pt x="44463" y="75788"/>
                </a:lnTo>
                <a:lnTo>
                  <a:pt x="20571" y="113374"/>
                </a:lnTo>
                <a:lnTo>
                  <a:pt x="5345" y="155994"/>
                </a:lnTo>
                <a:lnTo>
                  <a:pt x="0" y="202437"/>
                </a:lnTo>
                <a:lnTo>
                  <a:pt x="0" y="1821434"/>
                </a:lnTo>
                <a:lnTo>
                  <a:pt x="5345" y="1867877"/>
                </a:lnTo>
                <a:lnTo>
                  <a:pt x="20571" y="1910497"/>
                </a:lnTo>
                <a:lnTo>
                  <a:pt x="44463" y="1948083"/>
                </a:lnTo>
                <a:lnTo>
                  <a:pt x="75805" y="1979424"/>
                </a:lnTo>
                <a:lnTo>
                  <a:pt x="113383" y="2003310"/>
                </a:lnTo>
                <a:lnTo>
                  <a:pt x="155982" y="2018529"/>
                </a:lnTo>
                <a:lnTo>
                  <a:pt x="202387" y="2023872"/>
                </a:lnTo>
                <a:lnTo>
                  <a:pt x="3220466" y="2023872"/>
                </a:lnTo>
                <a:lnTo>
                  <a:pt x="3266909" y="2018529"/>
                </a:lnTo>
                <a:lnTo>
                  <a:pt x="3309529" y="2003310"/>
                </a:lnTo>
                <a:lnTo>
                  <a:pt x="3347115" y="1979424"/>
                </a:lnTo>
                <a:lnTo>
                  <a:pt x="3378456" y="1948083"/>
                </a:lnTo>
                <a:lnTo>
                  <a:pt x="3402342" y="1910497"/>
                </a:lnTo>
                <a:lnTo>
                  <a:pt x="3417561" y="1867877"/>
                </a:lnTo>
                <a:lnTo>
                  <a:pt x="3422904" y="1821434"/>
                </a:lnTo>
                <a:lnTo>
                  <a:pt x="3422904" y="202437"/>
                </a:lnTo>
                <a:lnTo>
                  <a:pt x="3417561" y="155994"/>
                </a:lnTo>
                <a:lnTo>
                  <a:pt x="3402342" y="113374"/>
                </a:lnTo>
                <a:lnTo>
                  <a:pt x="3378456" y="75788"/>
                </a:lnTo>
                <a:lnTo>
                  <a:pt x="3347115" y="44447"/>
                </a:lnTo>
                <a:lnTo>
                  <a:pt x="3309529" y="20561"/>
                </a:lnTo>
                <a:lnTo>
                  <a:pt x="3266909" y="5342"/>
                </a:lnTo>
                <a:lnTo>
                  <a:pt x="3220466" y="0"/>
                </a:lnTo>
                <a:close/>
              </a:path>
            </a:pathLst>
          </a:custGeom>
          <a:solidFill>
            <a:srgbClr val="7199C5"/>
          </a:solidFill>
        </p:spPr>
        <p:txBody>
          <a:bodyPr wrap="square" lIns="0" tIns="0" rIns="0" bIns="0" rtlCol="0"/>
          <a:lstStyle/>
          <a:p>
            <a:pPr marR="5080" indent="2540" algn="ctr"/>
            <a:r>
              <a:rPr lang="en-US" sz="3000" b="1" spc="-80" dirty="0">
                <a:solidFill>
                  <a:srgbClr val="FFFFFF"/>
                </a:solidFill>
                <a:cs typeface="Verdana"/>
              </a:rPr>
              <a:t>Age-Friendly  </a:t>
            </a:r>
          </a:p>
          <a:p>
            <a:pPr marR="5080" indent="2540" algn="ctr"/>
            <a:r>
              <a:rPr lang="en-US" sz="3000" b="1" spc="-50" dirty="0">
                <a:solidFill>
                  <a:srgbClr val="FFFFFF"/>
                </a:solidFill>
                <a:cs typeface="Verdana"/>
              </a:rPr>
              <a:t>Health</a:t>
            </a:r>
            <a:r>
              <a:rPr lang="en-US" sz="3000" b="1" spc="-320" dirty="0">
                <a:solidFill>
                  <a:srgbClr val="FFFFFF"/>
                </a:solidFill>
                <a:cs typeface="Verdana"/>
              </a:rPr>
              <a:t> </a:t>
            </a:r>
            <a:r>
              <a:rPr lang="en-US" sz="3000" b="1" spc="-250" dirty="0">
                <a:solidFill>
                  <a:srgbClr val="FFFFFF"/>
                </a:solidFill>
                <a:cs typeface="Verdana"/>
              </a:rPr>
              <a:t>Systems</a:t>
            </a:r>
            <a:endParaRPr lang="en-US" sz="3000" b="1" dirty="0">
              <a:cs typeface="Verdana"/>
            </a:endParaRPr>
          </a:p>
          <a:p>
            <a:pPr marR="158746" indent="-1270" algn="ctr">
              <a:spcBef>
                <a:spcPts val="450"/>
              </a:spcBef>
            </a:pPr>
            <a:r>
              <a:rPr lang="en-US" sz="2100" spc="-105" dirty="0">
                <a:solidFill>
                  <a:srgbClr val="FFFFFF"/>
                </a:solidFill>
                <a:cs typeface="Verdana"/>
              </a:rPr>
              <a:t>The </a:t>
            </a:r>
            <a:r>
              <a:rPr lang="en-US" sz="2100" spc="-145" dirty="0">
                <a:solidFill>
                  <a:srgbClr val="FFFFFF"/>
                </a:solidFill>
                <a:cs typeface="Verdana"/>
              </a:rPr>
              <a:t>4Ms: </a:t>
            </a:r>
            <a:r>
              <a:rPr lang="en-US" sz="2100" spc="-30" dirty="0">
                <a:solidFill>
                  <a:srgbClr val="FFFFFF"/>
                </a:solidFill>
                <a:cs typeface="Verdana"/>
              </a:rPr>
              <a:t>What </a:t>
            </a:r>
            <a:r>
              <a:rPr lang="en-US" sz="2100" spc="-60" dirty="0">
                <a:solidFill>
                  <a:srgbClr val="FFFFFF"/>
                </a:solidFill>
                <a:cs typeface="Verdana"/>
              </a:rPr>
              <a:t>Matters,  </a:t>
            </a:r>
            <a:r>
              <a:rPr lang="en-US" sz="2100" spc="20" dirty="0">
                <a:solidFill>
                  <a:srgbClr val="FFFFFF"/>
                </a:solidFill>
                <a:cs typeface="Verdana"/>
              </a:rPr>
              <a:t>Medication,</a:t>
            </a:r>
            <a:r>
              <a:rPr lang="en-US" sz="2100" spc="-229" dirty="0">
                <a:solidFill>
                  <a:srgbClr val="FFFFFF"/>
                </a:solidFill>
                <a:cs typeface="Verdana"/>
              </a:rPr>
              <a:t> </a:t>
            </a:r>
            <a:r>
              <a:rPr lang="en-US" sz="2100" spc="-15" dirty="0">
                <a:solidFill>
                  <a:srgbClr val="FFFFFF"/>
                </a:solidFill>
                <a:cs typeface="Verdana"/>
              </a:rPr>
              <a:t>Mentation,  </a:t>
            </a:r>
            <a:r>
              <a:rPr lang="en-US" sz="2100" spc="-35" dirty="0">
                <a:solidFill>
                  <a:srgbClr val="FFFFFF"/>
                </a:solidFill>
                <a:cs typeface="Verdana"/>
              </a:rPr>
              <a:t>Mobility</a:t>
            </a:r>
            <a:endParaRPr lang="en-US" sz="2100" dirty="0">
              <a:cs typeface="Verdana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="" xmlns:a16="http://schemas.microsoft.com/office/drawing/2014/main" id="{3CE53412-B33D-C74B-B68F-59009A9C40E7}"/>
              </a:ext>
            </a:extLst>
          </p:cNvPr>
          <p:cNvSpPr/>
          <p:nvPr/>
        </p:nvSpPr>
        <p:spPr>
          <a:xfrm>
            <a:off x="5077967" y="1555456"/>
            <a:ext cx="3423285" cy="1321435"/>
          </a:xfrm>
          <a:custGeom>
            <a:avLst/>
            <a:gdLst/>
            <a:ahLst/>
            <a:cxnLst/>
            <a:rect l="l" t="t" r="r" b="b"/>
            <a:pathLst>
              <a:path w="3423284" h="1321435">
                <a:moveTo>
                  <a:pt x="3290824" y="0"/>
                </a:moveTo>
                <a:lnTo>
                  <a:pt x="132080" y="0"/>
                </a:lnTo>
                <a:lnTo>
                  <a:pt x="90350" y="6738"/>
                </a:lnTo>
                <a:lnTo>
                  <a:pt x="54095" y="25497"/>
                </a:lnTo>
                <a:lnTo>
                  <a:pt x="25497" y="54095"/>
                </a:lnTo>
                <a:lnTo>
                  <a:pt x="6738" y="90350"/>
                </a:lnTo>
                <a:lnTo>
                  <a:pt x="0" y="132079"/>
                </a:lnTo>
                <a:lnTo>
                  <a:pt x="0" y="1189227"/>
                </a:lnTo>
                <a:lnTo>
                  <a:pt x="6738" y="1230957"/>
                </a:lnTo>
                <a:lnTo>
                  <a:pt x="25497" y="1267212"/>
                </a:lnTo>
                <a:lnTo>
                  <a:pt x="54095" y="1295810"/>
                </a:lnTo>
                <a:lnTo>
                  <a:pt x="90350" y="1314569"/>
                </a:lnTo>
                <a:lnTo>
                  <a:pt x="132080" y="1321308"/>
                </a:lnTo>
                <a:lnTo>
                  <a:pt x="3290824" y="1321308"/>
                </a:lnTo>
                <a:lnTo>
                  <a:pt x="3332553" y="1314569"/>
                </a:lnTo>
                <a:lnTo>
                  <a:pt x="3368808" y="1295810"/>
                </a:lnTo>
                <a:lnTo>
                  <a:pt x="3397406" y="1267212"/>
                </a:lnTo>
                <a:lnTo>
                  <a:pt x="3416165" y="1230957"/>
                </a:lnTo>
                <a:lnTo>
                  <a:pt x="3422904" y="1189227"/>
                </a:lnTo>
                <a:lnTo>
                  <a:pt x="3422904" y="132079"/>
                </a:lnTo>
                <a:lnTo>
                  <a:pt x="3416165" y="90350"/>
                </a:lnTo>
                <a:lnTo>
                  <a:pt x="3397406" y="54095"/>
                </a:lnTo>
                <a:lnTo>
                  <a:pt x="3368808" y="25497"/>
                </a:lnTo>
                <a:lnTo>
                  <a:pt x="3332553" y="6738"/>
                </a:lnTo>
                <a:lnTo>
                  <a:pt x="3290824" y="0"/>
                </a:lnTo>
                <a:close/>
              </a:path>
            </a:pathLst>
          </a:custGeom>
          <a:solidFill>
            <a:srgbClr val="7199C5"/>
          </a:solidFill>
        </p:spPr>
        <p:txBody>
          <a:bodyPr wrap="square" lIns="0" tIns="0" rIns="0" bIns="0" rtlCol="0"/>
          <a:lstStyle/>
          <a:p>
            <a:pPr marL="12700" marR="5080" indent="2540" algn="ctr">
              <a:spcBef>
                <a:spcPts val="480"/>
              </a:spcBef>
            </a:pPr>
            <a:r>
              <a:rPr lang="en-US" sz="3000" b="1" dirty="0">
                <a:solidFill>
                  <a:schemeClr val="bg1"/>
                </a:solidFill>
                <a:cs typeface="Verdana"/>
              </a:rPr>
              <a:t>Assess</a:t>
            </a:r>
          </a:p>
          <a:p>
            <a:pPr marL="12700" marR="5080" indent="2540" algn="ctr">
              <a:spcBef>
                <a:spcPts val="450"/>
              </a:spcBef>
            </a:pPr>
            <a:r>
              <a:rPr lang="en-US" sz="2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Know about the 4Ms for each older adult in your care </a:t>
            </a:r>
          </a:p>
          <a:p>
            <a:pPr marL="12700" marR="5080" indent="2540" algn="ctr">
              <a:lnSpc>
                <a:spcPts val="3529"/>
              </a:lnSpc>
              <a:spcBef>
                <a:spcPts val="480"/>
              </a:spcBef>
            </a:pPr>
            <a:endParaRPr lang="en-US" dirty="0">
              <a:latin typeface="Verdana"/>
              <a:cs typeface="Verdana"/>
            </a:endParaRPr>
          </a:p>
        </p:txBody>
      </p:sp>
      <p:sp>
        <p:nvSpPr>
          <p:cNvPr id="11" name="object 12">
            <a:extLst>
              <a:ext uri="{FF2B5EF4-FFF2-40B4-BE49-F238E27FC236}">
                <a16:creationId xmlns="" xmlns:a16="http://schemas.microsoft.com/office/drawing/2014/main" id="{01BD2511-8D30-DE46-9EC4-2AC07A7F86E6}"/>
              </a:ext>
            </a:extLst>
          </p:cNvPr>
          <p:cNvSpPr/>
          <p:nvPr/>
        </p:nvSpPr>
        <p:spPr>
          <a:xfrm>
            <a:off x="5160265" y="3597402"/>
            <a:ext cx="3421379" cy="1323340"/>
          </a:xfrm>
          <a:custGeom>
            <a:avLst/>
            <a:gdLst/>
            <a:ahLst/>
            <a:cxnLst/>
            <a:rect l="l" t="t" r="r" b="b"/>
            <a:pathLst>
              <a:path w="3421379" h="1323339">
                <a:moveTo>
                  <a:pt x="0" y="132334"/>
                </a:moveTo>
                <a:lnTo>
                  <a:pt x="6740" y="90480"/>
                </a:lnTo>
                <a:lnTo>
                  <a:pt x="25513" y="54150"/>
                </a:lnTo>
                <a:lnTo>
                  <a:pt x="54150" y="25513"/>
                </a:lnTo>
                <a:lnTo>
                  <a:pt x="90480" y="6740"/>
                </a:lnTo>
                <a:lnTo>
                  <a:pt x="132334" y="0"/>
                </a:lnTo>
                <a:lnTo>
                  <a:pt x="3289045" y="0"/>
                </a:lnTo>
                <a:lnTo>
                  <a:pt x="3330899" y="6740"/>
                </a:lnTo>
                <a:lnTo>
                  <a:pt x="3367229" y="25513"/>
                </a:lnTo>
                <a:lnTo>
                  <a:pt x="3395866" y="54150"/>
                </a:lnTo>
                <a:lnTo>
                  <a:pt x="3414639" y="90480"/>
                </a:lnTo>
                <a:lnTo>
                  <a:pt x="3421380" y="132334"/>
                </a:lnTo>
                <a:lnTo>
                  <a:pt x="3421380" y="1190548"/>
                </a:lnTo>
                <a:lnTo>
                  <a:pt x="3414639" y="1232362"/>
                </a:lnTo>
                <a:lnTo>
                  <a:pt x="3395866" y="1268675"/>
                </a:lnTo>
                <a:lnTo>
                  <a:pt x="3367229" y="1297310"/>
                </a:lnTo>
                <a:lnTo>
                  <a:pt x="3330899" y="1316088"/>
                </a:lnTo>
                <a:lnTo>
                  <a:pt x="3289045" y="1322832"/>
                </a:lnTo>
                <a:lnTo>
                  <a:pt x="132334" y="1322832"/>
                </a:lnTo>
                <a:lnTo>
                  <a:pt x="90480" y="1316088"/>
                </a:lnTo>
                <a:lnTo>
                  <a:pt x="54150" y="1297310"/>
                </a:lnTo>
                <a:lnTo>
                  <a:pt x="25513" y="1268675"/>
                </a:lnTo>
                <a:lnTo>
                  <a:pt x="6740" y="1232362"/>
                </a:lnTo>
                <a:lnTo>
                  <a:pt x="0" y="1190548"/>
                </a:lnTo>
                <a:lnTo>
                  <a:pt x="0" y="132334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1">
            <a:extLst>
              <a:ext uri="{FF2B5EF4-FFF2-40B4-BE49-F238E27FC236}">
                <a16:creationId xmlns="" xmlns:a16="http://schemas.microsoft.com/office/drawing/2014/main" id="{106344D1-155E-F94D-8549-076824836E8C}"/>
              </a:ext>
            </a:extLst>
          </p:cNvPr>
          <p:cNvSpPr/>
          <p:nvPr/>
        </p:nvSpPr>
        <p:spPr>
          <a:xfrm>
            <a:off x="5079874" y="3716989"/>
            <a:ext cx="3421379" cy="1323340"/>
          </a:xfrm>
          <a:custGeom>
            <a:avLst/>
            <a:gdLst/>
            <a:ahLst/>
            <a:cxnLst/>
            <a:rect l="l" t="t" r="r" b="b"/>
            <a:pathLst>
              <a:path w="3421379" h="1323339">
                <a:moveTo>
                  <a:pt x="3289045" y="0"/>
                </a:moveTo>
                <a:lnTo>
                  <a:pt x="132334" y="0"/>
                </a:lnTo>
                <a:lnTo>
                  <a:pt x="90480" y="6740"/>
                </a:lnTo>
                <a:lnTo>
                  <a:pt x="54150" y="25513"/>
                </a:lnTo>
                <a:lnTo>
                  <a:pt x="25513" y="54150"/>
                </a:lnTo>
                <a:lnTo>
                  <a:pt x="6740" y="90480"/>
                </a:lnTo>
                <a:lnTo>
                  <a:pt x="0" y="132334"/>
                </a:lnTo>
                <a:lnTo>
                  <a:pt x="0" y="1190548"/>
                </a:lnTo>
                <a:lnTo>
                  <a:pt x="6740" y="1232362"/>
                </a:lnTo>
                <a:lnTo>
                  <a:pt x="25513" y="1268675"/>
                </a:lnTo>
                <a:lnTo>
                  <a:pt x="54150" y="1297310"/>
                </a:lnTo>
                <a:lnTo>
                  <a:pt x="90480" y="1316088"/>
                </a:lnTo>
                <a:lnTo>
                  <a:pt x="132334" y="1322832"/>
                </a:lnTo>
                <a:lnTo>
                  <a:pt x="3289045" y="1322832"/>
                </a:lnTo>
                <a:lnTo>
                  <a:pt x="3330899" y="1316088"/>
                </a:lnTo>
                <a:lnTo>
                  <a:pt x="3367229" y="1297310"/>
                </a:lnTo>
                <a:lnTo>
                  <a:pt x="3395866" y="1268675"/>
                </a:lnTo>
                <a:lnTo>
                  <a:pt x="3414639" y="1232362"/>
                </a:lnTo>
                <a:lnTo>
                  <a:pt x="3421380" y="1190548"/>
                </a:lnTo>
                <a:lnTo>
                  <a:pt x="3421380" y="132334"/>
                </a:lnTo>
                <a:lnTo>
                  <a:pt x="3414639" y="90480"/>
                </a:lnTo>
                <a:lnTo>
                  <a:pt x="3395866" y="54150"/>
                </a:lnTo>
                <a:lnTo>
                  <a:pt x="3367229" y="25513"/>
                </a:lnTo>
                <a:lnTo>
                  <a:pt x="3330899" y="6740"/>
                </a:lnTo>
                <a:lnTo>
                  <a:pt x="3289045" y="0"/>
                </a:lnTo>
                <a:close/>
              </a:path>
            </a:pathLst>
          </a:custGeom>
          <a:solidFill>
            <a:srgbClr val="7199C5"/>
          </a:solidFill>
        </p:spPr>
        <p:txBody>
          <a:bodyPr wrap="square" lIns="0" tIns="0" rIns="0" bIns="0" rtlCol="0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Act On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spcBef>
                <a:spcPts val="450"/>
              </a:spcBef>
            </a:pPr>
            <a:r>
              <a:rPr lang="en-US" sz="2100" dirty="0">
                <a:solidFill>
                  <a:schemeClr val="bg1"/>
                </a:solidFill>
              </a:rPr>
              <a:t>Incorporate the 4Ms into the plan of care </a:t>
            </a:r>
          </a:p>
          <a:p>
            <a:endParaRPr dirty="0"/>
          </a:p>
        </p:txBody>
      </p:sp>
      <p:sp>
        <p:nvSpPr>
          <p:cNvPr id="13" name="object 5">
            <a:extLst>
              <a:ext uri="{FF2B5EF4-FFF2-40B4-BE49-F238E27FC236}">
                <a16:creationId xmlns="" xmlns:a16="http://schemas.microsoft.com/office/drawing/2014/main" id="{5402C626-0517-3D4B-90E4-BEBC903AEFCC}"/>
              </a:ext>
            </a:extLst>
          </p:cNvPr>
          <p:cNvSpPr/>
          <p:nvPr/>
        </p:nvSpPr>
        <p:spPr>
          <a:xfrm>
            <a:off x="3790951" y="2132203"/>
            <a:ext cx="1287145" cy="1374140"/>
          </a:xfrm>
          <a:custGeom>
            <a:avLst/>
            <a:gdLst/>
            <a:ahLst/>
            <a:cxnLst/>
            <a:rect l="l" t="t" r="r" b="b"/>
            <a:pathLst>
              <a:path w="1287145" h="1374139">
                <a:moveTo>
                  <a:pt x="0" y="1373759"/>
                </a:moveTo>
                <a:lnTo>
                  <a:pt x="1287145" y="0"/>
                </a:lnTo>
              </a:path>
            </a:pathLst>
          </a:custGeom>
          <a:ln w="12700">
            <a:solidFill>
              <a:srgbClr val="58799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>
            <a:extLst>
              <a:ext uri="{FF2B5EF4-FFF2-40B4-BE49-F238E27FC236}">
                <a16:creationId xmlns="" xmlns:a16="http://schemas.microsoft.com/office/drawing/2014/main" id="{BE358FD3-F3C4-E04C-9744-B1375C3B9535}"/>
              </a:ext>
            </a:extLst>
          </p:cNvPr>
          <p:cNvSpPr/>
          <p:nvPr/>
        </p:nvSpPr>
        <p:spPr>
          <a:xfrm>
            <a:off x="3790950" y="3505962"/>
            <a:ext cx="1369060" cy="753110"/>
          </a:xfrm>
          <a:custGeom>
            <a:avLst/>
            <a:gdLst/>
            <a:ahLst/>
            <a:cxnLst/>
            <a:rect l="l" t="t" r="r" b="b"/>
            <a:pathLst>
              <a:path w="1369060" h="753110">
                <a:moveTo>
                  <a:pt x="0" y="0"/>
                </a:moveTo>
                <a:lnTo>
                  <a:pt x="1368933" y="753110"/>
                </a:lnTo>
              </a:path>
            </a:pathLst>
          </a:custGeom>
          <a:ln w="12700">
            <a:solidFill>
              <a:srgbClr val="58799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6567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t Is an Age-Friendly Health System? | IHI - Institute for Healthcare  Improv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80" y="1351721"/>
            <a:ext cx="7324050" cy="491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 Friendly Healthcare: the 4Ms</a:t>
            </a:r>
            <a:endParaRPr lang="en-US" dirty="0"/>
          </a:p>
        </p:txBody>
      </p:sp>
      <p:sp>
        <p:nvSpPr>
          <p:cNvPr id="3" name="Frame 2"/>
          <p:cNvSpPr/>
          <p:nvPr/>
        </p:nvSpPr>
        <p:spPr>
          <a:xfrm>
            <a:off x="4977517" y="3771662"/>
            <a:ext cx="3196424" cy="983217"/>
          </a:xfrm>
          <a:prstGeom prst="frame">
            <a:avLst/>
          </a:prstGeom>
          <a:ln w="31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14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n-lt"/>
              </a:rPr>
              <a:t>Mentation: The </a:t>
            </a:r>
            <a:r>
              <a:rPr lang="en-US" dirty="0">
                <a:latin typeface="+mn-lt"/>
              </a:rPr>
              <a:t>3 Ds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xmlns="" id="{C7FEF82E-C25B-8E4F-B10E-17C86A92EE68}"/>
              </a:ext>
            </a:extLst>
          </p:cNvPr>
          <p:cNvSpPr txBox="1">
            <a:spLocks/>
          </p:cNvSpPr>
          <p:nvPr/>
        </p:nvSpPr>
        <p:spPr>
          <a:xfrm>
            <a:off x="2920465" y="4610474"/>
            <a:ext cx="3868340" cy="27634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 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xmlns="" id="{98EDCFCD-D230-6543-9722-0CBCE81F273F}"/>
              </a:ext>
            </a:extLst>
          </p:cNvPr>
          <p:cNvSpPr txBox="1">
            <a:spLocks/>
          </p:cNvSpPr>
          <p:nvPr/>
        </p:nvSpPr>
        <p:spPr>
          <a:xfrm>
            <a:off x="141338" y="1549582"/>
            <a:ext cx="6189612" cy="42606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 smtClean="0"/>
              <a:t>Dementia (Major Neurocognitive Disorder)</a:t>
            </a:r>
          </a:p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Depression</a:t>
            </a:r>
            <a:r>
              <a:rPr lang="en-US" sz="2100" dirty="0"/>
              <a:t> </a:t>
            </a:r>
            <a:endParaRPr lang="en-US" sz="2100" dirty="0" smtClean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2100" b="1" dirty="0" smtClean="0"/>
              <a:t>Delirium</a:t>
            </a:r>
            <a:endParaRPr lang="en-US" sz="21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A48040E-FB4E-6A42-BC79-3B272CC487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40" r="21043" b="3"/>
          <a:stretch/>
        </p:blipFill>
        <p:spPr>
          <a:xfrm>
            <a:off x="6478114" y="1879728"/>
            <a:ext cx="2404200" cy="326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04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21370" y="6291882"/>
            <a:ext cx="2207978" cy="365125"/>
          </a:xfrm>
        </p:spPr>
        <p:txBody>
          <a:bodyPr/>
          <a:lstStyle/>
          <a:p>
            <a:r>
              <a:rPr lang="en-US" sz="1200" dirty="0"/>
              <a:t>https://</a:t>
            </a:r>
            <a:r>
              <a:rPr lang="en-US" sz="1200" dirty="0" err="1"/>
              <a:t>www.alz.org</a:t>
            </a:r>
            <a:r>
              <a:rPr lang="en-US" sz="1200" dirty="0"/>
              <a:t>/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Dementia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433" y="1210597"/>
            <a:ext cx="6255051" cy="443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4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21369" y="6291882"/>
            <a:ext cx="942887" cy="365125"/>
          </a:xfrm>
        </p:spPr>
        <p:txBody>
          <a:bodyPr/>
          <a:lstStyle/>
          <a:p>
            <a:r>
              <a:rPr lang="en-US" sz="1200" dirty="0" err="1" smtClean="0"/>
              <a:t>www.cdc.gov</a:t>
            </a:r>
            <a:endParaRPr lang="en-US" sz="12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Alzheimer’s Disease (a form of dementia)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63" y="1214563"/>
            <a:ext cx="6297434" cy="469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20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C7FEF82E-C25B-8E4F-B10E-17C86A92EE68}"/>
              </a:ext>
            </a:extLst>
          </p:cNvPr>
          <p:cNvSpPr txBox="1">
            <a:spLocks/>
          </p:cNvSpPr>
          <p:nvPr/>
        </p:nvSpPr>
        <p:spPr>
          <a:xfrm>
            <a:off x="352270" y="2191745"/>
            <a:ext cx="3868340" cy="27634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 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="" xmlns:a16="http://schemas.microsoft.com/office/drawing/2014/main" id="{98EDCFCD-D230-6543-9722-0CBCE81F273F}"/>
              </a:ext>
            </a:extLst>
          </p:cNvPr>
          <p:cNvSpPr txBox="1">
            <a:spLocks/>
          </p:cNvSpPr>
          <p:nvPr/>
        </p:nvSpPr>
        <p:spPr>
          <a:xfrm>
            <a:off x="715297" y="1275735"/>
            <a:ext cx="4387645" cy="51924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2100" b="1" dirty="0" smtClean="0"/>
              <a:t>Raise your </a:t>
            </a:r>
            <a:r>
              <a:rPr lang="en-US" sz="2100" b="1" dirty="0" smtClean="0"/>
              <a:t>hand </a:t>
            </a:r>
            <a:r>
              <a:rPr lang="en-US" sz="2100" b="1" dirty="0" smtClean="0"/>
              <a:t>if you </a:t>
            </a:r>
            <a:r>
              <a:rPr lang="en-US" sz="2100" b="1" dirty="0"/>
              <a:t>have had a family member, loved one, or patient impacted by </a:t>
            </a:r>
            <a:r>
              <a:rPr lang="en-US" sz="2100" b="1" dirty="0" smtClean="0"/>
              <a:t>dementia</a:t>
            </a:r>
            <a:endParaRPr lang="en-US" sz="2100" b="1" dirty="0" smtClean="0"/>
          </a:p>
          <a:p>
            <a:pPr>
              <a:spcBef>
                <a:spcPts val="1200"/>
              </a:spcBef>
            </a:pPr>
            <a:endParaRPr lang="en-US" sz="2100" dirty="0"/>
          </a:p>
          <a:p>
            <a:pPr>
              <a:spcBef>
                <a:spcPts val="1200"/>
              </a:spcBef>
            </a:pPr>
            <a:r>
              <a:rPr lang="en-US" sz="2100" b="1" dirty="0" smtClean="0"/>
              <a:t>Raise your left hand if you </a:t>
            </a:r>
            <a:r>
              <a:rPr lang="en-US" sz="2100" b="1" dirty="0"/>
              <a:t>have seen the impact that dementia can have on </a:t>
            </a:r>
            <a:r>
              <a:rPr lang="en-US" sz="2100" b="1" dirty="0" smtClean="0"/>
              <a:t>caregivers</a:t>
            </a:r>
            <a:endParaRPr lang="en-US" sz="2100" b="1" dirty="0"/>
          </a:p>
          <a:p>
            <a:pPr marL="0" indent="0">
              <a:buNone/>
            </a:pPr>
            <a:endParaRPr lang="en-US" sz="2100" b="1" dirty="0"/>
          </a:p>
        </p:txBody>
      </p:sp>
      <p:pic>
        <p:nvPicPr>
          <p:cNvPr id="11" name="Graphic 10" descr="Brain in head with solid fill">
            <a:extLst>
              <a:ext uri="{FF2B5EF4-FFF2-40B4-BE49-F238E27FC236}">
                <a16:creationId xmlns="" xmlns:a16="http://schemas.microsoft.com/office/drawing/2014/main" id="{FCBA92FE-1178-6B40-A875-45BDF9F5C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270" y="5173149"/>
            <a:ext cx="1396094" cy="1396094"/>
          </a:xfrm>
          <a:prstGeom prst="rect">
            <a:avLst/>
          </a:prstGeom>
        </p:spPr>
      </p:pic>
      <p:pic>
        <p:nvPicPr>
          <p:cNvPr id="2052" name="Picture 4" descr="ementia Symptoms, Types, and Causes - HelpGuide.or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969" y="1437966"/>
            <a:ext cx="3330678" cy="199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333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Please take a few moments to recall what your practice was in your primary outpatient clinic in residency</a:t>
            </a:r>
          </a:p>
          <a:p>
            <a:endParaRPr lang="en-US" dirty="0" smtClean="0"/>
          </a:p>
          <a:p>
            <a:r>
              <a:rPr lang="en-US" dirty="0" smtClean="0"/>
              <a:t>Complete the </a:t>
            </a:r>
            <a:r>
              <a:rPr lang="en-US" b="1" dirty="0" smtClean="0"/>
              <a:t>Dementia/Depression</a:t>
            </a:r>
            <a:r>
              <a:rPr lang="en-US" dirty="0" smtClean="0"/>
              <a:t> column in the IHI AFHS Appendix C document based on your recollection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407635"/>
            <a:ext cx="852842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Age-Friendly Health Systems </a:t>
            </a:r>
            <a:r>
              <a:rPr lang="en-US" dirty="0" smtClean="0"/>
              <a:t>Description Worksheet</a:t>
            </a:r>
            <a:r>
              <a:rPr lang="en-US" dirty="0" smtClean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Mentation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70054" y="6210090"/>
            <a:ext cx="6566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www.ihi.org</a:t>
            </a:r>
            <a:r>
              <a:rPr lang="en-US" sz="1200" dirty="0"/>
              <a:t>/Engage/Initiatives/Age-Friendly-Health-Systems/Documents/IHIAgeFriendlyHealthSystems_GuidetoUsing4MsCare.pdf</a:t>
            </a:r>
          </a:p>
        </p:txBody>
      </p:sp>
    </p:spTree>
    <p:extLst>
      <p:ext uri="{BB962C8B-B14F-4D97-AF65-F5344CB8AC3E}">
        <p14:creationId xmlns:p14="http://schemas.microsoft.com/office/powerpoint/2010/main" val="886629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Mini-Cog Demonstration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93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 Cog Scoring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53" y="377811"/>
            <a:ext cx="8875059" cy="648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4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GDS (Geriatric Depression Scale)</a:t>
            </a:r>
          </a:p>
          <a:p>
            <a:r>
              <a:rPr lang="en-US" dirty="0"/>
              <a:t>PHQ-9 (Patient Health </a:t>
            </a:r>
            <a:r>
              <a:rPr lang="en-US" dirty="0" smtClean="0"/>
              <a:t>Questionnaire)</a:t>
            </a:r>
          </a:p>
          <a:p>
            <a:r>
              <a:rPr lang="en-US" dirty="0" smtClean="0"/>
              <a:t>PHQ-2 (Patient Health Questionnaire)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558800" y="5354943"/>
            <a:ext cx="1626700" cy="148556"/>
          </a:xfrm>
        </p:spPr>
        <p:txBody>
          <a:bodyPr/>
          <a:lstStyle/>
          <a:p>
            <a:r>
              <a:rPr lang="en-US" dirty="0" err="1"/>
              <a:t>a</a:t>
            </a:r>
            <a:r>
              <a:rPr lang="en-US" dirty="0" err="1" smtClean="0"/>
              <a:t>afp.org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Mentation: Depression Screening</a:t>
            </a:r>
            <a:endParaRPr lang="en-US" dirty="0"/>
          </a:p>
        </p:txBody>
      </p:sp>
      <p:pic>
        <p:nvPicPr>
          <p:cNvPr id="6" name="Picture 2" descr="creening for Depression - American Family Physic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3140767"/>
            <a:ext cx="6971085" cy="221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06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t Is an Age-Friendly Health System? | IHI - Institute for Healthcare  Improv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80" y="1351721"/>
            <a:ext cx="7324050" cy="491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 Friendly Healthcare: the 4Ms</a:t>
            </a:r>
            <a:endParaRPr lang="en-US" dirty="0"/>
          </a:p>
        </p:txBody>
      </p:sp>
      <p:sp>
        <p:nvSpPr>
          <p:cNvPr id="7" name="Frame 6"/>
          <p:cNvSpPr/>
          <p:nvPr/>
        </p:nvSpPr>
        <p:spPr>
          <a:xfrm>
            <a:off x="4977517" y="4614501"/>
            <a:ext cx="3403158" cy="1166098"/>
          </a:xfrm>
          <a:prstGeom prst="frame">
            <a:avLst/>
          </a:prstGeom>
          <a:solidFill>
            <a:srgbClr val="FFC000"/>
          </a:solidFill>
          <a:ln w="31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67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4634" y="6373464"/>
            <a:ext cx="6095335" cy="365125"/>
          </a:xfrm>
        </p:spPr>
        <p:txBody>
          <a:bodyPr/>
          <a:lstStyle/>
          <a:p>
            <a:r>
              <a:rPr lang="en-US" sz="1200" dirty="0"/>
              <a:t>https://</a:t>
            </a:r>
            <a:r>
              <a:rPr lang="en-US" sz="1200" dirty="0" err="1"/>
              <a:t>www.cdc.gov</a:t>
            </a:r>
            <a:r>
              <a:rPr lang="en-US" sz="1200" dirty="0"/>
              <a:t>/media/</a:t>
            </a:r>
            <a:r>
              <a:rPr lang="en-US" sz="1200" dirty="0" err="1"/>
              <a:t>dpk</a:t>
            </a:r>
            <a:r>
              <a:rPr lang="en-US" sz="1200" dirty="0"/>
              <a:t>/healthy-living/injury-falls-older-adults/older-adult-</a:t>
            </a:r>
            <a:r>
              <a:rPr lang="en-US" sz="1200" dirty="0" err="1"/>
              <a:t>falls.html</a:t>
            </a:r>
            <a:endParaRPr lang="en-US" sz="12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Older Adult Falls</a:t>
            </a:r>
            <a:endParaRPr lang="en-US" dirty="0"/>
          </a:p>
        </p:txBody>
      </p:sp>
      <p:pic>
        <p:nvPicPr>
          <p:cNvPr id="14340" name="Picture 4" descr="lder Adult Fall Prevention | CDC Online Newsroom | CD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833" y="1148382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8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321370" y="6291882"/>
            <a:ext cx="2946616" cy="365125"/>
          </a:xfrm>
        </p:spPr>
        <p:txBody>
          <a:bodyPr/>
          <a:lstStyle/>
          <a:p>
            <a:r>
              <a:rPr lang="en-US" sz="1200" dirty="0" smtClean="0"/>
              <a:t>https</a:t>
            </a:r>
            <a:r>
              <a:rPr lang="en-US" sz="1200" dirty="0"/>
              <a:t>://</a:t>
            </a:r>
            <a:r>
              <a:rPr lang="en-US" sz="1200" dirty="0" err="1"/>
              <a:t>www.bphc.org</a:t>
            </a:r>
            <a:r>
              <a:rPr lang="en-US" sz="1200" dirty="0"/>
              <a:t>/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Falls: Myth vs Reality</a:t>
            </a:r>
            <a:endParaRPr lang="en-US" dirty="0"/>
          </a:p>
        </p:txBody>
      </p:sp>
      <p:pic>
        <p:nvPicPr>
          <p:cNvPr id="13314" name="Picture 2" descr="https://www.bphc.org/whatwedo/childrens-health/injury-prevention/PublishingImages/Pages/Older-Adult-Falls-Prevention/Older%20Adult%20Falls%20Myth%20vs.%20Reality%20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1" y="1119020"/>
            <a:ext cx="3657600" cy="512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81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Raise your hand if you </a:t>
            </a:r>
            <a:r>
              <a:rPr lang="en-US" b="1" dirty="0"/>
              <a:t>have had a patient or loved one whose life has been devastated by a </a:t>
            </a:r>
            <a:r>
              <a:rPr lang="en-US" b="1" dirty="0" smtClean="0"/>
              <a:t>fall</a:t>
            </a:r>
            <a:endParaRPr lang="en-US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+mn-lt"/>
              </a:rPr>
              <a:t>MOBILITY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C7FEF82E-C25B-8E4F-B10E-17C86A92EE68}"/>
              </a:ext>
            </a:extLst>
          </p:cNvPr>
          <p:cNvSpPr txBox="1">
            <a:spLocks/>
          </p:cNvSpPr>
          <p:nvPr/>
        </p:nvSpPr>
        <p:spPr>
          <a:xfrm>
            <a:off x="445123" y="2170949"/>
            <a:ext cx="3868340" cy="27634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 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="" xmlns:a16="http://schemas.microsoft.com/office/drawing/2014/main" id="{98EDCFCD-D230-6543-9722-0CBCE81F273F}"/>
              </a:ext>
            </a:extLst>
          </p:cNvPr>
          <p:cNvSpPr txBox="1">
            <a:spLocks/>
          </p:cNvSpPr>
          <p:nvPr/>
        </p:nvSpPr>
        <p:spPr>
          <a:xfrm>
            <a:off x="4690182" y="2170949"/>
            <a:ext cx="4197246" cy="27634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100" b="1" dirty="0"/>
          </a:p>
        </p:txBody>
      </p:sp>
      <p:pic>
        <p:nvPicPr>
          <p:cNvPr id="7" name="Graphic 6" descr="Shoe footprints with solid fill">
            <a:extLst>
              <a:ext uri="{FF2B5EF4-FFF2-40B4-BE49-F238E27FC236}">
                <a16:creationId xmlns="" xmlns:a16="http://schemas.microsoft.com/office/drawing/2014/main" id="{A5110929-342C-EE49-82A1-32F1E4096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7329" y="861109"/>
            <a:ext cx="685800" cy="685800"/>
          </a:xfrm>
          <a:prstGeom prst="rect">
            <a:avLst/>
          </a:prstGeom>
        </p:spPr>
      </p:pic>
      <p:pic>
        <p:nvPicPr>
          <p:cNvPr id="8" name="Graphic 7" descr="Shoe footprints outline">
            <a:extLst>
              <a:ext uri="{FF2B5EF4-FFF2-40B4-BE49-F238E27FC236}">
                <a16:creationId xmlns="" xmlns:a16="http://schemas.microsoft.com/office/drawing/2014/main" id="{6A84AF89-A3C0-8540-9938-371C916878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4342" y="590174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081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Please take a few moments to recall what your practice was in your primary outpatient clinic in residency</a:t>
            </a:r>
          </a:p>
          <a:p>
            <a:endParaRPr lang="en-US" dirty="0"/>
          </a:p>
          <a:p>
            <a:r>
              <a:rPr lang="en-US" dirty="0"/>
              <a:t>Complete the </a:t>
            </a:r>
            <a:r>
              <a:rPr lang="en-US" b="1" dirty="0" smtClean="0"/>
              <a:t>Mobility </a:t>
            </a:r>
            <a:r>
              <a:rPr lang="en-US" b="1" dirty="0"/>
              <a:t>column </a:t>
            </a:r>
            <a:r>
              <a:rPr lang="en-US" dirty="0"/>
              <a:t>in the IHI AFHS Appendix C document based on your recollection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6513" y="496409"/>
            <a:ext cx="852842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Age-Friendly Health Systems </a:t>
            </a:r>
            <a:r>
              <a:rPr lang="en-US" dirty="0" smtClean="0"/>
              <a:t>Description Worksheet: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Mobility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333355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1371" y="152400"/>
            <a:ext cx="8528424" cy="499607"/>
          </a:xfrm>
        </p:spPr>
        <p:txBody>
          <a:bodyPr/>
          <a:lstStyle/>
          <a:p>
            <a:r>
              <a:rPr lang="en-US" dirty="0" smtClean="0"/>
              <a:t>Assessing Fall Risk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86" y="1176792"/>
            <a:ext cx="4260728" cy="550171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25794" y="4071067"/>
            <a:ext cx="1216549" cy="178904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5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1371" y="152400"/>
            <a:ext cx="8528424" cy="499607"/>
          </a:xfrm>
        </p:spPr>
        <p:txBody>
          <a:bodyPr/>
          <a:lstStyle/>
          <a:p>
            <a:r>
              <a:rPr lang="en-US" dirty="0" smtClean="0"/>
              <a:t>Assessing Fall Risk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86" y="1176792"/>
            <a:ext cx="4260728" cy="550171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25794" y="4071067"/>
            <a:ext cx="1216549" cy="178904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969559" y="3077155"/>
            <a:ext cx="36973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Count the number of times that you were able to come to a full standing position!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91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1371" y="152400"/>
            <a:ext cx="8528424" cy="499607"/>
          </a:xfrm>
        </p:spPr>
        <p:txBody>
          <a:bodyPr/>
          <a:lstStyle/>
          <a:p>
            <a:r>
              <a:rPr lang="en-US" dirty="0" smtClean="0"/>
              <a:t>How did you do?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86" y="1176792"/>
            <a:ext cx="4260728" cy="550171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33746" y="4079019"/>
            <a:ext cx="1208597" cy="1781091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3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t Is an Age-Friendly Health System? | IHI - Institute for Healthcare  Improv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80" y="1351721"/>
            <a:ext cx="7324050" cy="491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 Friendly Healthcare: the 4Ms</a:t>
            </a:r>
            <a:endParaRPr lang="en-US" dirty="0"/>
          </a:p>
        </p:txBody>
      </p:sp>
      <p:sp>
        <p:nvSpPr>
          <p:cNvPr id="5" name="Frame 4"/>
          <p:cNvSpPr/>
          <p:nvPr/>
        </p:nvSpPr>
        <p:spPr>
          <a:xfrm>
            <a:off x="5001371" y="2690285"/>
            <a:ext cx="3403158" cy="1166098"/>
          </a:xfrm>
          <a:prstGeom prst="frame">
            <a:avLst/>
          </a:prstGeom>
          <a:solidFill>
            <a:srgbClr val="92D050"/>
          </a:solidFill>
          <a:ln w="31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1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5" name="Rectangle 3"/>
          <p:cNvSpPr>
            <a:spLocks noGrp="1" noChangeArrowheads="1"/>
          </p:cNvSpPr>
          <p:nvPr>
            <p:ph idx="1"/>
          </p:nvPr>
        </p:nvSpPr>
        <p:spPr>
          <a:xfrm>
            <a:off x="2329733" y="1009815"/>
            <a:ext cx="6371120" cy="4969565"/>
          </a:xfrm>
        </p:spPr>
        <p:txBody>
          <a:bodyPr lIns="91440" tIns="45720" rIns="91440" bIns="45720"/>
          <a:lstStyle/>
          <a:p>
            <a:pPr>
              <a:spcBef>
                <a:spcPct val="50000"/>
              </a:spcBef>
            </a:pPr>
            <a:r>
              <a:rPr lang="en-US" dirty="0" smtClean="0"/>
              <a:t>Based on a representative sampling of 2206 community dwelling older adults: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87% use at least one prescription medication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36% use ≥ 5 prescription medications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In a sample of Medicare beneficiaries discharged from an acute care hospital to a SNF: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Average number of medications prescribed= </a:t>
            </a:r>
            <a:r>
              <a:rPr lang="en-US" dirty="0" smtClean="0"/>
              <a:t>14</a:t>
            </a:r>
          </a:p>
        </p:txBody>
      </p:sp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sz="2400" dirty="0" smtClean="0"/>
              <a:t>Rates of Medication Use Increase with Age</a:t>
            </a:r>
          </a:p>
        </p:txBody>
      </p:sp>
      <p:pic>
        <p:nvPicPr>
          <p:cNvPr id="202757" name="Picture 4" descr="pill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1600000">
            <a:off x="181066" y="1368396"/>
            <a:ext cx="1878316" cy="2813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2662" y="6280975"/>
            <a:ext cx="4210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JAMA Intern Med. 2016 Apr;176(4):473-82</a:t>
            </a:r>
            <a:r>
              <a:rPr lang="de-DE" sz="1200" dirty="0" smtClean="0"/>
              <a:t>.</a:t>
            </a:r>
          </a:p>
          <a:p>
            <a:r>
              <a:rPr lang="pt-BR" sz="1200" dirty="0" smtClean="0"/>
              <a:t>J </a:t>
            </a:r>
            <a:r>
              <a:rPr lang="pt-BR" sz="1200" dirty="0" err="1"/>
              <a:t>Hosp</a:t>
            </a:r>
            <a:r>
              <a:rPr lang="pt-BR" sz="1200" dirty="0"/>
              <a:t> Med. 2016;11(10):694. </a:t>
            </a:r>
            <a:r>
              <a:rPr lang="pt-BR" sz="1200" dirty="0" err="1"/>
              <a:t>Epub</a:t>
            </a:r>
            <a:r>
              <a:rPr lang="pt-BR" sz="1200" dirty="0"/>
              <a:t> 2016 </a:t>
            </a:r>
            <a:r>
              <a:rPr lang="pt-BR" sz="1200" dirty="0" err="1"/>
              <a:t>Jun</a:t>
            </a:r>
            <a:r>
              <a:rPr lang="pt-BR" sz="1200" dirty="0"/>
              <a:t> 3. </a:t>
            </a:r>
          </a:p>
        </p:txBody>
      </p:sp>
    </p:spTree>
    <p:extLst>
      <p:ext uri="{BB962C8B-B14F-4D97-AF65-F5344CB8AC3E}">
        <p14:creationId xmlns:p14="http://schemas.microsoft.com/office/powerpoint/2010/main" val="33328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74459" y="1170039"/>
            <a:ext cx="8514082" cy="4028153"/>
          </a:xfrm>
        </p:spPr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remarketing </a:t>
            </a:r>
            <a:r>
              <a:rPr lang="en-US" dirty="0"/>
              <a:t>drug trials often exclude geriatric </a:t>
            </a:r>
            <a:r>
              <a:rPr lang="en-US" dirty="0" smtClean="0"/>
              <a:t>patients</a:t>
            </a:r>
          </a:p>
          <a:p>
            <a:r>
              <a:rPr lang="en-US" dirty="0" smtClean="0"/>
              <a:t> </a:t>
            </a:r>
            <a:r>
              <a:rPr lang="en-US" dirty="0"/>
              <a:t>age-related changes in pharmacokinetics and </a:t>
            </a:r>
            <a:r>
              <a:rPr lang="en-US" dirty="0" smtClean="0"/>
              <a:t>pharmacodynamics</a:t>
            </a:r>
            <a:r>
              <a:rPr lang="en-US" dirty="0"/>
              <a:t>:</a:t>
            </a:r>
            <a:endParaRPr lang="en-US" dirty="0" smtClean="0"/>
          </a:p>
          <a:p>
            <a:pPr lvl="1"/>
            <a:r>
              <a:rPr lang="en-US" dirty="0" smtClean="0"/>
              <a:t>⬆️ volume </a:t>
            </a:r>
            <a:r>
              <a:rPr lang="en-US" dirty="0"/>
              <a:t>of </a:t>
            </a:r>
            <a:r>
              <a:rPr lang="en-US" dirty="0" smtClean="0"/>
              <a:t>distribution from </a:t>
            </a:r>
            <a:r>
              <a:rPr lang="en-US" dirty="0"/>
              <a:t>the proportional increase in body fat relative to skeletal muscle with </a:t>
            </a:r>
            <a:r>
              <a:rPr lang="en-US" dirty="0" smtClean="0"/>
              <a:t>aging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⬇️</a:t>
            </a:r>
            <a:r>
              <a:rPr lang="en-US" dirty="0"/>
              <a:t> </a:t>
            </a:r>
            <a:r>
              <a:rPr lang="en-US" dirty="0" smtClean="0"/>
              <a:t>drug </a:t>
            </a:r>
            <a:r>
              <a:rPr lang="en-US" dirty="0"/>
              <a:t>clearance </a:t>
            </a:r>
            <a:r>
              <a:rPr lang="en-US" dirty="0" smtClean="0"/>
              <a:t>from </a:t>
            </a:r>
            <a:r>
              <a:rPr lang="en-US" dirty="0"/>
              <a:t>the natural decline in renal function with age, even in the absence of renal disease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⬇️ hepatic </a:t>
            </a:r>
            <a:r>
              <a:rPr lang="en-US" dirty="0"/>
              <a:t>function </a:t>
            </a:r>
            <a:r>
              <a:rPr lang="en-US" dirty="0" smtClean="0"/>
              <a:t>may lead to variability </a:t>
            </a:r>
            <a:r>
              <a:rPr lang="en-US" dirty="0"/>
              <a:t>in drug metabolism among older adults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74459" y="6223820"/>
            <a:ext cx="6610373" cy="634180"/>
          </a:xfrm>
        </p:spPr>
        <p:txBody>
          <a:bodyPr/>
          <a:lstStyle/>
          <a:p>
            <a:r>
              <a:rPr lang="en-US" sz="1200" dirty="0"/>
              <a:t>Geriatric drug evaluation: where are we now and where should we be in the </a:t>
            </a:r>
            <a:r>
              <a:rPr lang="en-US" sz="1200" dirty="0" smtClean="0"/>
              <a:t>future?</a:t>
            </a:r>
            <a:r>
              <a:rPr lang="de-DE" sz="1200" dirty="0"/>
              <a:t> </a:t>
            </a:r>
            <a:r>
              <a:rPr lang="de-DE" sz="1200" dirty="0" err="1" smtClean="0"/>
              <a:t>Arch</a:t>
            </a:r>
            <a:r>
              <a:rPr lang="de-DE" sz="1200" dirty="0" smtClean="0"/>
              <a:t> </a:t>
            </a:r>
            <a:r>
              <a:rPr lang="de-DE" sz="1200" dirty="0"/>
              <a:t>Intern Med. 2011;171(10):937. </a:t>
            </a:r>
            <a:endParaRPr lang="en-US" sz="1200" dirty="0" smtClean="0"/>
          </a:p>
          <a:p>
            <a:r>
              <a:rPr lang="is-IS" sz="1200" dirty="0"/>
              <a:t>J Gerontol. 1976;31(2):155</a:t>
            </a:r>
            <a:r>
              <a:rPr lang="is-IS" sz="1200" dirty="0" smtClean="0"/>
              <a:t>.</a:t>
            </a:r>
          </a:p>
          <a:p>
            <a:r>
              <a:rPr lang="nb-NO" sz="1200" dirty="0" err="1"/>
              <a:t>Drugs</a:t>
            </a:r>
            <a:r>
              <a:rPr lang="nb-NO" sz="1200" dirty="0"/>
              <a:t> </a:t>
            </a:r>
            <a:r>
              <a:rPr lang="nb-NO" sz="1200" dirty="0" err="1"/>
              <a:t>Aging</a:t>
            </a:r>
            <a:r>
              <a:rPr lang="nb-NO" sz="1200" dirty="0"/>
              <a:t>. 2015 Dec;32(12):999-1008. </a:t>
            </a:r>
          </a:p>
          <a:p>
            <a:endParaRPr lang="is-IS" sz="1200" dirty="0"/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 Challenges for Older Adults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41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of more medications independently associated with increased risk for adverse drug </a:t>
            </a:r>
            <a:r>
              <a:rPr lang="en-US" dirty="0" smtClean="0"/>
              <a:t>events </a:t>
            </a:r>
            <a:r>
              <a:rPr lang="en-US" dirty="0"/>
              <a:t>(ADE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Increased potential for drug-drug interactions</a:t>
            </a:r>
          </a:p>
          <a:p>
            <a:r>
              <a:rPr lang="en-US" dirty="0" smtClean="0"/>
              <a:t>Increased possibility of prescribing cascade</a:t>
            </a:r>
          </a:p>
          <a:p>
            <a:r>
              <a:rPr lang="en-US" dirty="0" smtClean="0"/>
              <a:t>Increased difficulty with adherence, especially if compounded by visual or cognitive impairment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21369" y="6291882"/>
            <a:ext cx="2779639" cy="365125"/>
          </a:xfrm>
        </p:spPr>
        <p:txBody>
          <a:bodyPr/>
          <a:lstStyle/>
          <a:p>
            <a:r>
              <a:rPr lang="de-DE" sz="1200" dirty="0" err="1"/>
              <a:t>Arch</a:t>
            </a:r>
            <a:r>
              <a:rPr lang="de-DE" sz="1200" dirty="0"/>
              <a:t> Intern Med. 2001;161(13):1629. 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of Polypharmacy for Older Adults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76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21369" y="6291882"/>
            <a:ext cx="2660369" cy="365125"/>
          </a:xfrm>
        </p:spPr>
        <p:txBody>
          <a:bodyPr/>
          <a:lstStyle/>
          <a:p>
            <a:r>
              <a:rPr lang="nb-NO" sz="1200" dirty="0"/>
              <a:t>N </a:t>
            </a:r>
            <a:r>
              <a:rPr lang="nb-NO" sz="1200" dirty="0" err="1"/>
              <a:t>Engl</a:t>
            </a:r>
            <a:r>
              <a:rPr lang="nb-NO" sz="1200" dirty="0"/>
              <a:t> J Med 2011; 365:2002-2012</a:t>
            </a:r>
            <a:endParaRPr lang="en-US" sz="12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Hospitalizations for Adverse Drug Events in Older Americans</a:t>
            </a:r>
            <a:endParaRPr lang="en-US" dirty="0"/>
          </a:p>
        </p:txBody>
      </p:sp>
      <p:pic>
        <p:nvPicPr>
          <p:cNvPr id="15362" name="Picture 2" descr="mergency Hospitalizations for Adverse Drug Events in Older American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83" y="1335819"/>
            <a:ext cx="7620000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4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Prescribing Cascade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0613" y="1566299"/>
            <a:ext cx="8229600" cy="41608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Occurs when a new drug is prescribed to treat symptoms from an unrecognized adverse drug event related to an existing therapy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044" y="2411978"/>
            <a:ext cx="5125983" cy="355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8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Prescribing Cascade Example #1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" y="1558298"/>
            <a:ext cx="6929438" cy="48025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52724" y="1657350"/>
            <a:ext cx="2886075" cy="64633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Cholinesterase Inhibitor (Donepezil Hydrochloride)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9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Prescribing Cascade Example #1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" y="1558298"/>
            <a:ext cx="6929438" cy="48025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52724" y="1657350"/>
            <a:ext cx="2886075" cy="64633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Cholinesterase Inhibitor (Donepezil Hydrochloride)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26356" y="4089916"/>
            <a:ext cx="2676525" cy="369332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Urinary Incontinence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2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Prescribing Cascade Example #1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" y="1527110"/>
            <a:ext cx="6929438" cy="48025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52724" y="1657350"/>
            <a:ext cx="2886075" cy="64633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Cholinesterase Inhibitor (Donepezil Hydrochloride)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3075" y="2852671"/>
            <a:ext cx="1914525" cy="92333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Anticholinergic Medication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(</a:t>
            </a:r>
            <a:r>
              <a:rPr lang="en-US" dirty="0" err="1" smtClean="0">
                <a:solidFill>
                  <a:srgbClr val="7030A0"/>
                </a:solidFill>
              </a:rPr>
              <a:t>Oxybutinin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26356" y="4089916"/>
            <a:ext cx="2676525" cy="369332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Urinary Incontinence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165" y="6245483"/>
            <a:ext cx="5194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 prescribing cascade involving cholinesterase inhibitors and anticholinergic </a:t>
            </a:r>
            <a:r>
              <a:rPr lang="en-US" sz="1200" dirty="0" smtClean="0"/>
              <a:t>drugs.</a:t>
            </a:r>
            <a:r>
              <a:rPr lang="de-DE" sz="1200" dirty="0"/>
              <a:t> </a:t>
            </a:r>
            <a:r>
              <a:rPr lang="de-DE" sz="1200" dirty="0" smtClean="0"/>
              <a:t> </a:t>
            </a:r>
            <a:r>
              <a:rPr lang="de-DE" sz="1200" dirty="0" err="1" smtClean="0"/>
              <a:t>Arch</a:t>
            </a:r>
            <a:r>
              <a:rPr lang="de-DE" sz="1200" dirty="0" smtClean="0"/>
              <a:t> </a:t>
            </a:r>
            <a:r>
              <a:rPr lang="de-DE" sz="1200" dirty="0"/>
              <a:t>Intern Med. 2005;165(7):808. </a:t>
            </a:r>
          </a:p>
        </p:txBody>
      </p:sp>
    </p:spTree>
    <p:extLst>
      <p:ext uri="{BB962C8B-B14F-4D97-AF65-F5344CB8AC3E}">
        <p14:creationId xmlns:p14="http://schemas.microsoft.com/office/powerpoint/2010/main" val="184304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Prescribing Cascade Example #2</a:t>
            </a:r>
            <a:endParaRPr lang="en-US" dirty="0"/>
          </a:p>
        </p:txBody>
      </p:sp>
      <p:pic>
        <p:nvPicPr>
          <p:cNvPr id="6146" name="Picture 2" descr="017 Update: Module 7. Polypharmacy and MT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75" y="1510747"/>
            <a:ext cx="8328658" cy="245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4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+mn-lt"/>
              </a:rPr>
              <a:t>MEDICATIONS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C7FEF82E-C25B-8E4F-B10E-17C86A92EE68}"/>
              </a:ext>
            </a:extLst>
          </p:cNvPr>
          <p:cNvSpPr txBox="1">
            <a:spLocks/>
          </p:cNvSpPr>
          <p:nvPr/>
        </p:nvSpPr>
        <p:spPr>
          <a:xfrm>
            <a:off x="445123" y="2170949"/>
            <a:ext cx="3868340" cy="27634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 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="" xmlns:a16="http://schemas.microsoft.com/office/drawing/2014/main" id="{98EDCFCD-D230-6543-9722-0CBCE81F273F}"/>
              </a:ext>
            </a:extLst>
          </p:cNvPr>
          <p:cNvSpPr txBox="1">
            <a:spLocks/>
          </p:cNvSpPr>
          <p:nvPr/>
        </p:nvSpPr>
        <p:spPr>
          <a:xfrm>
            <a:off x="445123" y="1954161"/>
            <a:ext cx="8442305" cy="29802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 smtClean="0"/>
              <a:t>Raise </a:t>
            </a:r>
            <a:r>
              <a:rPr lang="en-US" sz="2100" b="1" dirty="0"/>
              <a:t>your hand </a:t>
            </a:r>
            <a:r>
              <a:rPr lang="en-US" sz="2100" b="1" dirty="0" smtClean="0"/>
              <a:t>if you have ever taken care of an older patient for whom you have identified the use of inappropriate medications?</a:t>
            </a:r>
            <a:endParaRPr lang="en-US" sz="2100" b="1" dirty="0"/>
          </a:p>
          <a:p>
            <a:pPr marL="0" indent="0">
              <a:buNone/>
            </a:pPr>
            <a:endParaRPr lang="en-US" sz="2100" b="1" dirty="0"/>
          </a:p>
        </p:txBody>
      </p:sp>
      <p:pic>
        <p:nvPicPr>
          <p:cNvPr id="5" name="Graphic 4" descr="Medicine with solid fill">
            <a:extLst>
              <a:ext uri="{FF2B5EF4-FFF2-40B4-BE49-F238E27FC236}">
                <a16:creationId xmlns="" xmlns:a16="http://schemas.microsoft.com/office/drawing/2014/main" id="{9F2F0EC1-CF0E-6C4A-B50E-8C71CC3C6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4738" y="679869"/>
            <a:ext cx="867554" cy="867554"/>
          </a:xfrm>
          <a:prstGeom prst="rect">
            <a:avLst/>
          </a:prstGeom>
        </p:spPr>
      </p:pic>
      <p:pic>
        <p:nvPicPr>
          <p:cNvPr id="6" name="Graphic 5" descr="Medicine outline">
            <a:extLst>
              <a:ext uri="{FF2B5EF4-FFF2-40B4-BE49-F238E27FC236}">
                <a16:creationId xmlns="" xmlns:a16="http://schemas.microsoft.com/office/drawing/2014/main" id="{DFD65FEC-74F2-0B4F-B1D5-AC092438B1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6883" y="199246"/>
            <a:ext cx="867554" cy="86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625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Please take a few moments to recall what your practice was in your primary outpatient clinic in residency</a:t>
            </a:r>
          </a:p>
          <a:p>
            <a:endParaRPr lang="en-US" dirty="0" smtClean="0"/>
          </a:p>
          <a:p>
            <a:r>
              <a:rPr lang="en-US" dirty="0"/>
              <a:t>Complete the </a:t>
            </a:r>
            <a:r>
              <a:rPr lang="en-US" b="1" dirty="0" smtClean="0"/>
              <a:t>Medication</a:t>
            </a:r>
            <a:r>
              <a:rPr lang="en-US" dirty="0" smtClean="0"/>
              <a:t> </a:t>
            </a:r>
            <a:r>
              <a:rPr lang="en-US" dirty="0"/>
              <a:t>column in the IHI AFHS Appendix C document based on your recollection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6513" y="496409"/>
            <a:ext cx="852842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Age-Friendly Health Systems </a:t>
            </a:r>
            <a:r>
              <a:rPr lang="en-US" dirty="0" smtClean="0"/>
              <a:t>Description Worksheet</a:t>
            </a:r>
            <a:r>
              <a:rPr lang="en-US" dirty="0" smtClean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Medication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53950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Is there an indication for the drug?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Is the medication effective for the condition?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Is the dosage correct?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Are the directions correct?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Are the directions practical?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Are there clinically significant drug-drug interactions?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Are there clinically significant </a:t>
            </a:r>
            <a:r>
              <a:rPr lang="en-US" dirty="0" smtClean="0"/>
              <a:t>drug-disease </a:t>
            </a:r>
            <a:r>
              <a:rPr lang="en-US" dirty="0"/>
              <a:t>interactions?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Is there unnecessary duplication with other drugs?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Is the duration of therapy acceptable?</a:t>
            </a:r>
          </a:p>
          <a:p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Medication Appropriateness Index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44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t Is an Age-Friendly Health System? | IHI - Institute for Healthcare  Improv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80" y="1351721"/>
            <a:ext cx="7324050" cy="491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 Friendly Healthcare: the 4Ms</a:t>
            </a:r>
            <a:endParaRPr lang="en-US" dirty="0"/>
          </a:p>
        </p:txBody>
      </p:sp>
      <p:sp>
        <p:nvSpPr>
          <p:cNvPr id="5" name="Frame 4"/>
          <p:cNvSpPr/>
          <p:nvPr/>
        </p:nvSpPr>
        <p:spPr>
          <a:xfrm>
            <a:off x="5033176" y="1648664"/>
            <a:ext cx="3403158" cy="1166098"/>
          </a:xfrm>
          <a:prstGeom prst="frame">
            <a:avLst/>
          </a:prstGeom>
          <a:solidFill>
            <a:srgbClr val="FFFF00"/>
          </a:solidFill>
          <a:ln w="31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97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How do you ask older adults about what matters to them?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hat Matters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5762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latin typeface="+mn-lt"/>
              </a:rPr>
              <a:t>w</a:t>
            </a:r>
            <a:r>
              <a:rPr lang="en-US" sz="2400" b="1" dirty="0" smtClean="0">
                <a:latin typeface="+mn-lt"/>
              </a:rPr>
              <a:t>hat Matters </a:t>
            </a:r>
            <a:endParaRPr lang="en-US" sz="2400" b="1" dirty="0">
              <a:latin typeface="+mn-lt"/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C7FEF82E-C25B-8E4F-B10E-17C86A92EE68}"/>
              </a:ext>
            </a:extLst>
          </p:cNvPr>
          <p:cNvSpPr txBox="1">
            <a:spLocks/>
          </p:cNvSpPr>
          <p:nvPr/>
        </p:nvSpPr>
        <p:spPr>
          <a:xfrm>
            <a:off x="461203" y="2047280"/>
            <a:ext cx="3868340" cy="27634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/>
              <a:t>Current Care Planning</a:t>
            </a:r>
            <a:r>
              <a:rPr lang="en-US" sz="2100" b="1" dirty="0" smtClean="0"/>
              <a:t>:</a:t>
            </a:r>
            <a:endParaRPr lang="en-US" sz="2100" dirty="0" smtClean="0"/>
          </a:p>
          <a:p>
            <a:r>
              <a:rPr lang="en-US" sz="2100" dirty="0" smtClean="0"/>
              <a:t>What matters most to you? (as opposed to “What is the matter?”)</a:t>
            </a:r>
            <a:endParaRPr lang="en-US" sz="2100" dirty="0"/>
          </a:p>
          <a:p>
            <a:r>
              <a:rPr lang="en-US" sz="2100" dirty="0" smtClean="0"/>
              <a:t>What gives your life meaning?</a:t>
            </a:r>
          </a:p>
          <a:p>
            <a:r>
              <a:rPr lang="en-US" sz="2100" dirty="0" smtClean="0"/>
              <a:t>What </a:t>
            </a:r>
            <a:r>
              <a:rPr lang="en-US" sz="2100" dirty="0"/>
              <a:t>brings you joy? </a:t>
            </a:r>
          </a:p>
          <a:p>
            <a:r>
              <a:rPr lang="en-US" sz="2100" dirty="0" smtClean="0"/>
              <a:t>What </a:t>
            </a:r>
            <a:r>
              <a:rPr lang="en-US" sz="2100" dirty="0"/>
              <a:t>are some goals you hope to achieve in the next 6 </a:t>
            </a:r>
            <a:r>
              <a:rPr lang="en-US" sz="2100" dirty="0" smtClean="0"/>
              <a:t>months?</a:t>
            </a:r>
            <a:endParaRPr lang="en-US" sz="2100" b="1" dirty="0"/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="" xmlns:a16="http://schemas.microsoft.com/office/drawing/2014/main" id="{98EDCFCD-D230-6543-9722-0CBCE81F273F}"/>
              </a:ext>
            </a:extLst>
          </p:cNvPr>
          <p:cNvSpPr txBox="1">
            <a:spLocks/>
          </p:cNvSpPr>
          <p:nvPr/>
        </p:nvSpPr>
        <p:spPr>
          <a:xfrm>
            <a:off x="4814459" y="2047280"/>
            <a:ext cx="4197246" cy="27634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/>
              <a:t>Advance Care Planning:</a:t>
            </a:r>
          </a:p>
          <a:p>
            <a:r>
              <a:rPr lang="en-US" sz="2100" dirty="0"/>
              <a:t>Who would you want to make medical decisions for you?</a:t>
            </a:r>
          </a:p>
          <a:p>
            <a:r>
              <a:rPr lang="en-US" sz="2100" dirty="0"/>
              <a:t>What are your most important goals if your health situation worsens?  </a:t>
            </a:r>
          </a:p>
          <a:p>
            <a:pPr marL="0" indent="0">
              <a:buNone/>
            </a:pPr>
            <a:endParaRPr lang="en-US" sz="2100" b="1" dirty="0"/>
          </a:p>
        </p:txBody>
      </p:sp>
    </p:spTree>
    <p:extLst>
      <p:ext uri="{BB962C8B-B14F-4D97-AF65-F5344CB8AC3E}">
        <p14:creationId xmlns:p14="http://schemas.microsoft.com/office/powerpoint/2010/main" val="8026148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Please take a few moments to recall what your practice was in your primary outpatient clinic in residency</a:t>
            </a:r>
          </a:p>
          <a:p>
            <a:endParaRPr lang="en-US" dirty="0" smtClean="0"/>
          </a:p>
          <a:p>
            <a:r>
              <a:rPr lang="en-US" dirty="0"/>
              <a:t>Complete the </a:t>
            </a:r>
            <a:r>
              <a:rPr lang="en-US" b="1" dirty="0" smtClean="0"/>
              <a:t>what Matters</a:t>
            </a:r>
            <a:r>
              <a:rPr lang="en-US" dirty="0" smtClean="0"/>
              <a:t> </a:t>
            </a:r>
            <a:r>
              <a:rPr lang="en-US" dirty="0"/>
              <a:t>column in the IHI AFHS Appendix C document based on your recollection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6513" y="496409"/>
            <a:ext cx="852842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Age-Friendly Health Systems Walk Through: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what Matters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363254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750D03-48AD-2741-AECD-41D901562598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Matters Most: Example of Goal-Aligned Care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651051"/>
              </p:ext>
            </p:extLst>
          </p:nvPr>
        </p:nvGraphicFramePr>
        <p:xfrm>
          <a:off x="321370" y="1455993"/>
          <a:ext cx="7908231" cy="4074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6077"/>
                <a:gridCol w="2636077"/>
                <a:gridCol w="2636077"/>
              </a:tblGrid>
              <a:tr h="814930">
                <a:tc>
                  <a:txBody>
                    <a:bodyPr/>
                    <a:lstStyle/>
                    <a:p>
                      <a:r>
                        <a:rPr lang="en-US" dirty="0" smtClean="0"/>
                        <a:t>Question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Response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Goal-Aligned Health Plan</a:t>
                      </a:r>
                      <a:endParaRPr lang="en-US" dirty="0"/>
                    </a:p>
                  </a:txBody>
                  <a:tcPr/>
                </a:tc>
              </a:tr>
              <a:tr h="3259721">
                <a:tc>
                  <a:txBody>
                    <a:bodyPr/>
                    <a:lstStyle/>
                    <a:p>
                      <a:r>
                        <a:rPr lang="en-US" dirty="0" smtClean="0"/>
                        <a:t>What matters to you?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“Getting to my grandkid’s soccer game”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Manage chronic pain by measuring ability for</a:t>
                      </a:r>
                      <a:r>
                        <a:rPr lang="en-US" baseline="0" dirty="0" smtClean="0"/>
                        <a:t> your patient to</a:t>
                      </a:r>
                      <a:r>
                        <a:rPr lang="en-US" dirty="0" smtClean="0"/>
                        <a:t> attend granddaughter’s soccer game rather than based solely</a:t>
                      </a:r>
                      <a:r>
                        <a:rPr lang="en-US" baseline="0" dirty="0" smtClean="0"/>
                        <a:t> on a classic pain scale of 1-10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41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4442" y="290499"/>
            <a:ext cx="8466138" cy="5392738"/>
          </a:xfrm>
        </p:spPr>
        <p:txBody>
          <a:bodyPr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i="1" dirty="0" smtClean="0"/>
              <a:t>"</a:t>
            </a:r>
            <a:r>
              <a:rPr lang="en-US" b="1" i="1" dirty="0"/>
              <a:t>I have reached an age when, if someone tells me to wear socks, I don't have to." </a:t>
            </a:r>
            <a:endParaRPr lang="en-US" b="1" i="1" dirty="0" smtClean="0"/>
          </a:p>
          <a:p>
            <a:pPr marL="0" indent="0">
              <a:buNone/>
            </a:pPr>
            <a:r>
              <a:rPr lang="en-US" b="1" i="1" dirty="0" smtClean="0"/>
              <a:t>Albert </a:t>
            </a:r>
            <a:r>
              <a:rPr lang="en-US" b="1" i="1" dirty="0"/>
              <a:t>Einstein (1879-1955</a:t>
            </a:r>
            <a:r>
              <a:rPr lang="en-US" b="1" i="1" dirty="0" smtClean="0"/>
              <a:t>)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168" y="464661"/>
            <a:ext cx="4876885" cy="276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8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1369" y="6291882"/>
            <a:ext cx="2278707" cy="365125"/>
          </a:xfrm>
        </p:spPr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prepareforyourcare.org</a:t>
            </a:r>
            <a:r>
              <a:rPr lang="en-US" dirty="0"/>
              <a:t>/welcome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 Health Care Directive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737" y="1066800"/>
            <a:ext cx="4472940" cy="5510811"/>
          </a:xfrm>
        </p:spPr>
      </p:pic>
    </p:spTree>
    <p:extLst>
      <p:ext uri="{BB962C8B-B14F-4D97-AF65-F5344CB8AC3E}">
        <p14:creationId xmlns:p14="http://schemas.microsoft.com/office/powerpoint/2010/main" val="146639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latin typeface="+mn-lt"/>
              </a:rPr>
              <a:t>Summary</a:t>
            </a:r>
            <a:endParaRPr lang="en-US" sz="2400" dirty="0"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C409A1C-BE69-0C41-B99B-1E8605BA9CF6}"/>
              </a:ext>
            </a:extLst>
          </p:cNvPr>
          <p:cNvSpPr/>
          <p:nvPr/>
        </p:nvSpPr>
        <p:spPr>
          <a:xfrm>
            <a:off x="269823" y="1700446"/>
            <a:ext cx="7937292" cy="3023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Most of us already do some of the 4Ms some of the time for some of our older </a:t>
            </a:r>
            <a:r>
              <a:rPr lang="en-US" sz="2100" dirty="0" smtClean="0"/>
              <a:t>patients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100" dirty="0"/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100" dirty="0"/>
              <a:t>The goal of an Age-Friendly Health System is to implement all of the 4Ms reliably for every older adult every day</a:t>
            </a:r>
          </a:p>
          <a:p>
            <a:pPr marL="1028700" lvl="2" indent="-342900">
              <a:spcBef>
                <a:spcPts val="90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sz="2100" dirty="0"/>
              <a:t>Prevent </a:t>
            </a:r>
            <a:r>
              <a:rPr lang="en-US" sz="2100" b="1" dirty="0"/>
              <a:t>avoidable harms </a:t>
            </a:r>
            <a:r>
              <a:rPr lang="en-US" sz="2100" dirty="0"/>
              <a:t>to our patients</a:t>
            </a:r>
          </a:p>
          <a:p>
            <a:pPr marL="1028700" lvl="2" indent="-342900">
              <a:spcBef>
                <a:spcPts val="90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sz="2100" dirty="0"/>
              <a:t>Deliver care that is consistent with </a:t>
            </a:r>
            <a:r>
              <a:rPr lang="en-US" sz="2100" b="1" dirty="0"/>
              <a:t>what matters most </a:t>
            </a:r>
            <a:r>
              <a:rPr lang="en-US" sz="2100" dirty="0"/>
              <a:t>to each older adult and their family</a:t>
            </a:r>
          </a:p>
        </p:txBody>
      </p:sp>
    </p:spTree>
    <p:extLst>
      <p:ext uri="{BB962C8B-B14F-4D97-AF65-F5344CB8AC3E}">
        <p14:creationId xmlns:p14="http://schemas.microsoft.com/office/powerpoint/2010/main" val="292027443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Slides">
  <a:themeElements>
    <a:clrScheme name="UC San Diego Health">
      <a:dk1>
        <a:srgbClr val="464749"/>
      </a:dk1>
      <a:lt1>
        <a:srgbClr val="FFFFFF"/>
      </a:lt1>
      <a:dk2>
        <a:srgbClr val="101D3A"/>
      </a:dk2>
      <a:lt2>
        <a:srgbClr val="FFFFFF"/>
      </a:lt2>
      <a:accent1>
        <a:srgbClr val="0C68AC"/>
      </a:accent1>
      <a:accent2>
        <a:srgbClr val="15A599"/>
      </a:accent2>
      <a:accent3>
        <a:srgbClr val="0C636E"/>
      </a:accent3>
      <a:accent4>
        <a:srgbClr val="443D82"/>
      </a:accent4>
      <a:accent5>
        <a:srgbClr val="671943"/>
      </a:accent5>
      <a:accent6>
        <a:srgbClr val="A7B306"/>
      </a:accent6>
      <a:hlink>
        <a:srgbClr val="AA0023"/>
      </a:hlink>
      <a:folHlink>
        <a:srgbClr val="0C68A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SDHealth_4-3" id="{424B5F3E-59F5-4BFD-B411-9BE9DF280D61}" vid="{E5C02D94-0CF4-418B-801A-5EB5DB5A3C86}"/>
    </a:ext>
  </a:extLst>
</a:theme>
</file>

<file path=ppt/theme/theme2.xml><?xml version="1.0" encoding="utf-8"?>
<a:theme xmlns:a="http://schemas.openxmlformats.org/drawingml/2006/main" name="Content Slides">
  <a:themeElements>
    <a:clrScheme name="UC San Diego Health">
      <a:dk1>
        <a:srgbClr val="464749"/>
      </a:dk1>
      <a:lt1>
        <a:srgbClr val="FFFFFF"/>
      </a:lt1>
      <a:dk2>
        <a:srgbClr val="101D3A"/>
      </a:dk2>
      <a:lt2>
        <a:srgbClr val="FFFFFF"/>
      </a:lt2>
      <a:accent1>
        <a:srgbClr val="0C68AC"/>
      </a:accent1>
      <a:accent2>
        <a:srgbClr val="15A599"/>
      </a:accent2>
      <a:accent3>
        <a:srgbClr val="0C636E"/>
      </a:accent3>
      <a:accent4>
        <a:srgbClr val="443D82"/>
      </a:accent4>
      <a:accent5>
        <a:srgbClr val="671943"/>
      </a:accent5>
      <a:accent6>
        <a:srgbClr val="A7B306"/>
      </a:accent6>
      <a:hlink>
        <a:srgbClr val="AA0023"/>
      </a:hlink>
      <a:folHlink>
        <a:srgbClr val="0C68A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SDHealth_4-3" id="{424B5F3E-59F5-4BFD-B411-9BE9DF280D61}" vid="{5FB15D44-4F0C-412B-87DE-8FFE29B47D1D}"/>
    </a:ext>
  </a:extLst>
</a:theme>
</file>

<file path=ppt/theme/theme3.xml><?xml version="1.0" encoding="utf-8"?>
<a:theme xmlns:a="http://schemas.openxmlformats.org/drawingml/2006/main" name="Closing Slides">
  <a:themeElements>
    <a:clrScheme name="UC San Diego Health">
      <a:dk1>
        <a:srgbClr val="464749"/>
      </a:dk1>
      <a:lt1>
        <a:srgbClr val="FFFFFF"/>
      </a:lt1>
      <a:dk2>
        <a:srgbClr val="101D3A"/>
      </a:dk2>
      <a:lt2>
        <a:srgbClr val="FFFFFF"/>
      </a:lt2>
      <a:accent1>
        <a:srgbClr val="0C68AC"/>
      </a:accent1>
      <a:accent2>
        <a:srgbClr val="15A599"/>
      </a:accent2>
      <a:accent3>
        <a:srgbClr val="0C636E"/>
      </a:accent3>
      <a:accent4>
        <a:srgbClr val="443D82"/>
      </a:accent4>
      <a:accent5>
        <a:srgbClr val="671943"/>
      </a:accent5>
      <a:accent6>
        <a:srgbClr val="A7B306"/>
      </a:accent6>
      <a:hlink>
        <a:srgbClr val="AA0023"/>
      </a:hlink>
      <a:folHlink>
        <a:srgbClr val="0C68A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SDHealth_4-3" id="{424B5F3E-59F5-4BFD-B411-9BE9DF280D61}" vid="{892AE151-3BF4-4812-8130-252EAC79C312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0600FD2D36B84FAD9D737F22CFCDA2" ma:contentTypeVersion="1" ma:contentTypeDescription="Create a new document." ma:contentTypeScope="" ma:versionID="3e3f2722c6d9b55d91247c77eef17a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f2aa9ed40e72a78c3822fc753b43e8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235DBBB-14B0-4916-807D-0E86CDC104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35F70A-A3EB-455A-8F64-DF2A48EB42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25EFD9-C339-438F-ADB2-8C342C0D68B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UCSDHealth-PPT-4-3</Template>
  <TotalTime>8877</TotalTime>
  <Words>1362</Words>
  <Application>Microsoft Macintosh PowerPoint</Application>
  <PresentationFormat>On-screen Show (4:3)</PresentationFormat>
  <Paragraphs>231</Paragraphs>
  <Slides>47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Calibri</vt:lpstr>
      <vt:lpstr>Courier New</vt:lpstr>
      <vt:lpstr>Mangal</vt:lpstr>
      <vt:lpstr>Verdana</vt:lpstr>
      <vt:lpstr>Wingdings</vt:lpstr>
      <vt:lpstr>Arial</vt:lpstr>
      <vt:lpstr>Section Slides</vt:lpstr>
      <vt:lpstr>Content Slides</vt:lpstr>
      <vt:lpstr>Closing Slides</vt:lpstr>
      <vt:lpstr>Fellowship Boot Camp 2021 Age Friendly Health Systems</vt:lpstr>
      <vt:lpstr>Overview of Age-Friendly Healthcare</vt:lpstr>
      <vt:lpstr>An Aging Nation</vt:lpstr>
      <vt:lpstr>PowerPoint Presentation</vt:lpstr>
      <vt:lpstr>PowerPoint Presentation</vt:lpstr>
      <vt:lpstr>The Evolution of the 4Ms of Age-Friendly Care</vt:lpstr>
      <vt:lpstr>What are the 4Ms of Age-Friendly Healthcare?</vt:lpstr>
      <vt:lpstr>Age Friendly Healthcare: The 4Ms</vt:lpstr>
      <vt:lpstr>PowerPoint Presentation</vt:lpstr>
      <vt:lpstr>Age Friendly Healthcare: the 4Ms</vt:lpstr>
      <vt:lpstr>Mentation: The 3 Ds</vt:lpstr>
      <vt:lpstr>Dementia</vt:lpstr>
      <vt:lpstr>Alzheimer’s Disease (a form of dementia)</vt:lpstr>
      <vt:lpstr>PowerPoint Presentation</vt:lpstr>
      <vt:lpstr>Age-Friendly Health Systems Description Worksheet:   Mentation</vt:lpstr>
      <vt:lpstr>Mini-Cog Demonstration</vt:lpstr>
      <vt:lpstr>Mini Cog Scoring</vt:lpstr>
      <vt:lpstr>Mentation: Depression Screening</vt:lpstr>
      <vt:lpstr>Age Friendly Healthcare: the 4Ms</vt:lpstr>
      <vt:lpstr>Older Adult Falls</vt:lpstr>
      <vt:lpstr>Falls: Myth vs Reality</vt:lpstr>
      <vt:lpstr>MOBILITY</vt:lpstr>
      <vt:lpstr>Age-Friendly Health Systems Description Worksheet:   Mobility</vt:lpstr>
      <vt:lpstr>Assessing Fall Risk</vt:lpstr>
      <vt:lpstr>Assessing Fall Risk</vt:lpstr>
      <vt:lpstr>How did you do?</vt:lpstr>
      <vt:lpstr>Age Friendly Healthcare: the 4Ms</vt:lpstr>
      <vt:lpstr>Rates of Medication Use Increase with Age</vt:lpstr>
      <vt:lpstr>Unique Challenges for Older Adults</vt:lpstr>
      <vt:lpstr>Risks of Polypharmacy for Older Adults</vt:lpstr>
      <vt:lpstr>Emergency Hospitalizations for Adverse Drug Events in Older Americans</vt:lpstr>
      <vt:lpstr>Prescribing Cascade</vt:lpstr>
      <vt:lpstr>Prescribing Cascade Example #1</vt:lpstr>
      <vt:lpstr>Prescribing Cascade Example #1</vt:lpstr>
      <vt:lpstr>Prescribing Cascade Example #1</vt:lpstr>
      <vt:lpstr>Prescribing Cascade Example #2</vt:lpstr>
      <vt:lpstr>MEDICATIONS</vt:lpstr>
      <vt:lpstr>Age-Friendly Health Systems Description Worksheet:   Medication</vt:lpstr>
      <vt:lpstr>Medication Appropriateness Index</vt:lpstr>
      <vt:lpstr>Age Friendly Healthcare: the 4Ms</vt:lpstr>
      <vt:lpstr>what Matters</vt:lpstr>
      <vt:lpstr>what Matters </vt:lpstr>
      <vt:lpstr>Age-Friendly Health Systems Walk Through:   what Matters</vt:lpstr>
      <vt:lpstr>What Matters Most: Example of Goal-Aligned Care</vt:lpstr>
      <vt:lpstr>PowerPoint Presentation</vt:lpstr>
      <vt:lpstr>Advance Health Care Directive</vt:lpstr>
      <vt:lpstr>Summary</vt:lpstr>
    </vt:vector>
  </TitlesOfParts>
  <Company/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Slide. Arial 40pt</dc:title>
  <dc:creator>roopali gupta</dc:creator>
  <cp:lastModifiedBy>roopali gupta</cp:lastModifiedBy>
  <cp:revision>118</cp:revision>
  <cp:lastPrinted>2015-03-25T16:12:35Z</cp:lastPrinted>
  <dcterms:created xsi:type="dcterms:W3CDTF">2021-01-13T18:45:04Z</dcterms:created>
  <dcterms:modified xsi:type="dcterms:W3CDTF">2021-07-08T16:37:40Z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0x010100BE0600FD2D36B84FAD9D737F22CFCDA2</vt:lpwstr>
  </property>
</Properties>
</file>