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79" r:id="rId2"/>
    <p:sldMasterId id="2147483686" r:id="rId3"/>
  </p:sldMasterIdLst>
  <p:notesMasterIdLst>
    <p:notesMasterId r:id="rId21"/>
  </p:notesMasterIdLst>
  <p:sldIdLst>
    <p:sldId id="311" r:id="rId4"/>
    <p:sldId id="386" r:id="rId5"/>
    <p:sldId id="348" r:id="rId6"/>
    <p:sldId id="349" r:id="rId7"/>
    <p:sldId id="370" r:id="rId8"/>
    <p:sldId id="382" r:id="rId9"/>
    <p:sldId id="381" r:id="rId10"/>
    <p:sldId id="384" r:id="rId11"/>
    <p:sldId id="383" r:id="rId12"/>
    <p:sldId id="385" r:id="rId13"/>
    <p:sldId id="378" r:id="rId14"/>
    <p:sldId id="379" r:id="rId15"/>
    <p:sldId id="351" r:id="rId16"/>
    <p:sldId id="376" r:id="rId17"/>
    <p:sldId id="360" r:id="rId18"/>
    <p:sldId id="369" r:id="rId19"/>
    <p:sldId id="377" r:id="rId20"/>
  </p:sldIdLst>
  <p:sldSz cx="12192000" cy="6858000"/>
  <p:notesSz cx="6881813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D40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1409" autoAdjust="0"/>
    <p:restoredTop sz="98288" autoAdjust="0"/>
  </p:normalViewPr>
  <p:slideViewPr>
    <p:cSldViewPr snapToGrid="0">
      <p:cViewPr varScale="1">
        <p:scale>
          <a:sx n="81" d="100"/>
          <a:sy n="81" d="100"/>
        </p:scale>
        <p:origin x="216" y="111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F0EDE79-F5ED-214D-933F-BAEBBE647BA8}" type="doc">
      <dgm:prSet loTypeId="urn:microsoft.com/office/officeart/2005/8/layout/list1" loCatId="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7176A00-931C-5F44-9647-4535635A93AE}">
      <dgm:prSet/>
      <dgm:spPr>
        <a:solidFill>
          <a:srgbClr val="D5E5FF"/>
        </a:solidFill>
      </dgm:spPr>
      <dgm:t>
        <a:bodyPr/>
        <a:lstStyle/>
        <a:p>
          <a:r>
            <a:rPr lang="en-US" dirty="0">
              <a:solidFill>
                <a:srgbClr val="073E87"/>
              </a:solidFill>
            </a:rPr>
            <a:t>Age-Friendly Health Systems</a:t>
          </a:r>
        </a:p>
      </dgm:t>
    </dgm:pt>
    <dgm:pt modelId="{12E6FAF2-8509-9F4C-BFA7-86EAD9FA8D9E}" type="parTrans" cxnId="{10356F71-2C10-754B-B5D3-96B58DA5866E}">
      <dgm:prSet/>
      <dgm:spPr/>
      <dgm:t>
        <a:bodyPr/>
        <a:lstStyle/>
        <a:p>
          <a:endParaRPr lang="en-US"/>
        </a:p>
      </dgm:t>
    </dgm:pt>
    <dgm:pt modelId="{E8933DB7-DF23-2C4D-B983-A3F65ECD25F8}" type="sibTrans" cxnId="{10356F71-2C10-754B-B5D3-96B58DA5866E}">
      <dgm:prSet/>
      <dgm:spPr/>
      <dgm:t>
        <a:bodyPr/>
        <a:lstStyle/>
        <a:p>
          <a:endParaRPr lang="en-US"/>
        </a:p>
      </dgm:t>
    </dgm:pt>
    <dgm:pt modelId="{CC2E446E-D10F-6447-A18D-45159C44A774}">
      <dgm:prSet/>
      <dgm:spPr>
        <a:solidFill>
          <a:srgbClr val="D5E5FF"/>
        </a:solidFill>
      </dgm:spPr>
      <dgm:t>
        <a:bodyPr/>
        <a:lstStyle/>
        <a:p>
          <a:r>
            <a:rPr lang="en-US" dirty="0">
              <a:solidFill>
                <a:srgbClr val="073E87"/>
              </a:solidFill>
            </a:rPr>
            <a:t>Outpatient</a:t>
          </a:r>
        </a:p>
      </dgm:t>
    </dgm:pt>
    <dgm:pt modelId="{683CF180-1614-C348-9AB9-6D3C6EDAFA7D}" type="parTrans" cxnId="{047B6DD7-8E1B-EA43-818D-F7E88CB4DAD0}">
      <dgm:prSet/>
      <dgm:spPr/>
      <dgm:t>
        <a:bodyPr/>
        <a:lstStyle/>
        <a:p>
          <a:endParaRPr lang="en-US"/>
        </a:p>
      </dgm:t>
    </dgm:pt>
    <dgm:pt modelId="{2160772F-2E1B-9A4E-85EA-8D884D9028BC}" type="sibTrans" cxnId="{047B6DD7-8E1B-EA43-818D-F7E88CB4DAD0}">
      <dgm:prSet/>
      <dgm:spPr/>
      <dgm:t>
        <a:bodyPr/>
        <a:lstStyle/>
        <a:p>
          <a:endParaRPr lang="en-US"/>
        </a:p>
      </dgm:t>
    </dgm:pt>
    <dgm:pt modelId="{6F7BC22A-CFCC-3841-B3B1-EC48A1EE1AB3}">
      <dgm:prSet/>
      <dgm:spPr>
        <a:solidFill>
          <a:srgbClr val="D5E5FF"/>
        </a:solidFill>
      </dgm:spPr>
      <dgm:t>
        <a:bodyPr/>
        <a:lstStyle/>
        <a:p>
          <a:r>
            <a:rPr lang="en-US" dirty="0">
              <a:solidFill>
                <a:srgbClr val="073E87"/>
              </a:solidFill>
            </a:rPr>
            <a:t>Inpatient</a:t>
          </a:r>
        </a:p>
      </dgm:t>
    </dgm:pt>
    <dgm:pt modelId="{119A8F4F-2B0E-564B-A02A-C4227EBB5DA4}" type="parTrans" cxnId="{83D18D9D-9610-5543-B812-F2DB19973C6B}">
      <dgm:prSet/>
      <dgm:spPr/>
      <dgm:t>
        <a:bodyPr/>
        <a:lstStyle/>
        <a:p>
          <a:endParaRPr lang="en-US"/>
        </a:p>
      </dgm:t>
    </dgm:pt>
    <dgm:pt modelId="{14F59506-612C-F941-BC96-CD60F2F24FBC}" type="sibTrans" cxnId="{83D18D9D-9610-5543-B812-F2DB19973C6B}">
      <dgm:prSet/>
      <dgm:spPr/>
      <dgm:t>
        <a:bodyPr/>
        <a:lstStyle/>
        <a:p>
          <a:endParaRPr lang="en-US"/>
        </a:p>
      </dgm:t>
    </dgm:pt>
    <dgm:pt modelId="{AF147004-7CE0-5B4A-93AF-B92735DEDF18}">
      <dgm:prSet/>
      <dgm:spPr>
        <a:solidFill>
          <a:srgbClr val="D5E5FF"/>
        </a:solidFill>
      </dgm:spPr>
      <dgm:t>
        <a:bodyPr/>
        <a:lstStyle/>
        <a:p>
          <a:r>
            <a:rPr lang="en-US" dirty="0">
              <a:solidFill>
                <a:srgbClr val="073E87"/>
              </a:solidFill>
            </a:rPr>
            <a:t>Home-based</a:t>
          </a:r>
        </a:p>
      </dgm:t>
    </dgm:pt>
    <dgm:pt modelId="{537AB095-2F07-B648-91A8-75E571C324C2}" type="parTrans" cxnId="{420D6823-C3BE-AA43-8B7A-CA885C071554}">
      <dgm:prSet/>
      <dgm:spPr/>
      <dgm:t>
        <a:bodyPr/>
        <a:lstStyle/>
        <a:p>
          <a:endParaRPr lang="en-US"/>
        </a:p>
      </dgm:t>
    </dgm:pt>
    <dgm:pt modelId="{AD676AE9-5C1C-C64D-AE49-738FF5EF2BB9}" type="sibTrans" cxnId="{420D6823-C3BE-AA43-8B7A-CA885C071554}">
      <dgm:prSet/>
      <dgm:spPr/>
      <dgm:t>
        <a:bodyPr/>
        <a:lstStyle/>
        <a:p>
          <a:endParaRPr lang="en-US"/>
        </a:p>
      </dgm:t>
    </dgm:pt>
    <dgm:pt modelId="{B8C8401F-C94E-6140-BF01-AEDE266D76A1}">
      <dgm:prSet/>
      <dgm:spPr>
        <a:solidFill>
          <a:srgbClr val="D5E5FF"/>
        </a:solidFill>
      </dgm:spPr>
      <dgm:t>
        <a:bodyPr/>
        <a:lstStyle/>
        <a:p>
          <a:r>
            <a:rPr lang="en-US" dirty="0">
              <a:solidFill>
                <a:srgbClr val="073E87"/>
              </a:solidFill>
            </a:rPr>
            <a:t>Post-Acute</a:t>
          </a:r>
        </a:p>
      </dgm:t>
    </dgm:pt>
    <dgm:pt modelId="{E274A45E-C61A-B844-ABE0-11A1065768A0}" type="parTrans" cxnId="{0CC8ED53-CB60-1E4E-8225-4E650E4E0F5C}">
      <dgm:prSet/>
      <dgm:spPr/>
      <dgm:t>
        <a:bodyPr/>
        <a:lstStyle/>
        <a:p>
          <a:endParaRPr lang="en-US"/>
        </a:p>
      </dgm:t>
    </dgm:pt>
    <dgm:pt modelId="{0030ACFD-52E1-5B43-8FD8-2EE37B3F367A}" type="sibTrans" cxnId="{0CC8ED53-CB60-1E4E-8225-4E650E4E0F5C}">
      <dgm:prSet/>
      <dgm:spPr/>
      <dgm:t>
        <a:bodyPr/>
        <a:lstStyle/>
        <a:p>
          <a:endParaRPr lang="en-US"/>
        </a:p>
      </dgm:t>
    </dgm:pt>
    <dgm:pt modelId="{12D3E9A2-A1F2-1D4B-9FB9-1B02414858F2}" type="pres">
      <dgm:prSet presAssocID="{0F0EDE79-F5ED-214D-933F-BAEBBE647BA8}" presName="linear" presStyleCnt="0">
        <dgm:presLayoutVars>
          <dgm:dir/>
          <dgm:animLvl val="lvl"/>
          <dgm:resizeHandles val="exact"/>
        </dgm:presLayoutVars>
      </dgm:prSet>
      <dgm:spPr/>
    </dgm:pt>
    <dgm:pt modelId="{2CAA3563-D98C-D446-A83D-2A7FF1025C6A}" type="pres">
      <dgm:prSet presAssocID="{47176A00-931C-5F44-9647-4535635A93AE}" presName="parentLin" presStyleCnt="0"/>
      <dgm:spPr/>
    </dgm:pt>
    <dgm:pt modelId="{2C581E2A-62BD-3941-A316-ECD893A09199}" type="pres">
      <dgm:prSet presAssocID="{47176A00-931C-5F44-9647-4535635A93AE}" presName="parentLeftMargin" presStyleLbl="node1" presStyleIdx="0" presStyleCnt="1"/>
      <dgm:spPr/>
    </dgm:pt>
    <dgm:pt modelId="{38D5FC06-25BC-1E4B-A008-05F0D16B4B6C}" type="pres">
      <dgm:prSet presAssocID="{47176A00-931C-5F44-9647-4535635A93AE}" presName="parentText" presStyleLbl="node1" presStyleIdx="0" presStyleCnt="1">
        <dgm:presLayoutVars>
          <dgm:chMax val="0"/>
          <dgm:bulletEnabled val="1"/>
        </dgm:presLayoutVars>
      </dgm:prSet>
      <dgm:spPr/>
    </dgm:pt>
    <dgm:pt modelId="{E40418A8-EAB3-EC46-B4D4-ACAAF2A91129}" type="pres">
      <dgm:prSet presAssocID="{47176A00-931C-5F44-9647-4535635A93AE}" presName="negativeSpace" presStyleCnt="0"/>
      <dgm:spPr/>
    </dgm:pt>
    <dgm:pt modelId="{89B72CA6-F6CF-0F4D-BB68-BD2CC4E16A70}" type="pres">
      <dgm:prSet presAssocID="{47176A00-931C-5F44-9647-4535635A93AE}" presName="childText" presStyleLbl="conFgAcc1" presStyleIdx="0" presStyleCnt="1" custLinFactNeighborX="781" custLinFactNeighborY="-4412">
        <dgm:presLayoutVars>
          <dgm:bulletEnabled val="1"/>
        </dgm:presLayoutVars>
      </dgm:prSet>
      <dgm:spPr/>
    </dgm:pt>
  </dgm:ptLst>
  <dgm:cxnLst>
    <dgm:cxn modelId="{E879AD02-D2D1-B548-9A4F-39FFA6AF6860}" type="presOf" srcId="{B8C8401F-C94E-6140-BF01-AEDE266D76A1}" destId="{89B72CA6-F6CF-0F4D-BB68-BD2CC4E16A70}" srcOrd="0" destOrd="2" presId="urn:microsoft.com/office/officeart/2005/8/layout/list1"/>
    <dgm:cxn modelId="{420D6823-C3BE-AA43-8B7A-CA885C071554}" srcId="{47176A00-931C-5F44-9647-4535635A93AE}" destId="{AF147004-7CE0-5B4A-93AF-B92735DEDF18}" srcOrd="1" destOrd="0" parTransId="{537AB095-2F07-B648-91A8-75E571C324C2}" sibTransId="{AD676AE9-5C1C-C64D-AE49-738FF5EF2BB9}"/>
    <dgm:cxn modelId="{E258C627-3FE8-F044-A62F-6C3E3BBB3019}" type="presOf" srcId="{AF147004-7CE0-5B4A-93AF-B92735DEDF18}" destId="{89B72CA6-F6CF-0F4D-BB68-BD2CC4E16A70}" srcOrd="0" destOrd="1" presId="urn:microsoft.com/office/officeart/2005/8/layout/list1"/>
    <dgm:cxn modelId="{0CC8ED53-CB60-1E4E-8225-4E650E4E0F5C}" srcId="{47176A00-931C-5F44-9647-4535635A93AE}" destId="{B8C8401F-C94E-6140-BF01-AEDE266D76A1}" srcOrd="2" destOrd="0" parTransId="{E274A45E-C61A-B844-ABE0-11A1065768A0}" sibTransId="{0030ACFD-52E1-5B43-8FD8-2EE37B3F367A}"/>
    <dgm:cxn modelId="{E5D46564-92D0-1B4C-A08A-0425B6E72F8E}" type="presOf" srcId="{47176A00-931C-5F44-9647-4535635A93AE}" destId="{38D5FC06-25BC-1E4B-A008-05F0D16B4B6C}" srcOrd="1" destOrd="0" presId="urn:microsoft.com/office/officeart/2005/8/layout/list1"/>
    <dgm:cxn modelId="{10356F71-2C10-754B-B5D3-96B58DA5866E}" srcId="{0F0EDE79-F5ED-214D-933F-BAEBBE647BA8}" destId="{47176A00-931C-5F44-9647-4535635A93AE}" srcOrd="0" destOrd="0" parTransId="{12E6FAF2-8509-9F4C-BFA7-86EAD9FA8D9E}" sibTransId="{E8933DB7-DF23-2C4D-B983-A3F65ECD25F8}"/>
    <dgm:cxn modelId="{ABD11683-75E3-CB44-B221-3F154A5D61BD}" type="presOf" srcId="{47176A00-931C-5F44-9647-4535635A93AE}" destId="{2C581E2A-62BD-3941-A316-ECD893A09199}" srcOrd="0" destOrd="0" presId="urn:microsoft.com/office/officeart/2005/8/layout/list1"/>
    <dgm:cxn modelId="{83D18D9D-9610-5543-B812-F2DB19973C6B}" srcId="{47176A00-931C-5F44-9647-4535635A93AE}" destId="{6F7BC22A-CFCC-3841-B3B1-EC48A1EE1AB3}" srcOrd="3" destOrd="0" parTransId="{119A8F4F-2B0E-564B-A02A-C4227EBB5DA4}" sibTransId="{14F59506-612C-F941-BC96-CD60F2F24FBC}"/>
    <dgm:cxn modelId="{CFB35AB0-4C66-EA40-941F-E03E0F054C1D}" type="presOf" srcId="{CC2E446E-D10F-6447-A18D-45159C44A774}" destId="{89B72CA6-F6CF-0F4D-BB68-BD2CC4E16A70}" srcOrd="0" destOrd="0" presId="urn:microsoft.com/office/officeart/2005/8/layout/list1"/>
    <dgm:cxn modelId="{A8F39EC6-65B7-4642-9D53-CF559474D52C}" type="presOf" srcId="{0F0EDE79-F5ED-214D-933F-BAEBBE647BA8}" destId="{12D3E9A2-A1F2-1D4B-9FB9-1B02414858F2}" srcOrd="0" destOrd="0" presId="urn:microsoft.com/office/officeart/2005/8/layout/list1"/>
    <dgm:cxn modelId="{047B6DD7-8E1B-EA43-818D-F7E88CB4DAD0}" srcId="{47176A00-931C-5F44-9647-4535635A93AE}" destId="{CC2E446E-D10F-6447-A18D-45159C44A774}" srcOrd="0" destOrd="0" parTransId="{683CF180-1614-C348-9AB9-6D3C6EDAFA7D}" sibTransId="{2160772F-2E1B-9A4E-85EA-8D884D9028BC}"/>
    <dgm:cxn modelId="{3E98F9F2-D4CD-D444-8AEF-0CD2E1309133}" type="presOf" srcId="{6F7BC22A-CFCC-3841-B3B1-EC48A1EE1AB3}" destId="{89B72CA6-F6CF-0F4D-BB68-BD2CC4E16A70}" srcOrd="0" destOrd="3" presId="urn:microsoft.com/office/officeart/2005/8/layout/list1"/>
    <dgm:cxn modelId="{715B7D73-8B52-FC40-889E-E7C79F0CFAAB}" type="presParOf" srcId="{12D3E9A2-A1F2-1D4B-9FB9-1B02414858F2}" destId="{2CAA3563-D98C-D446-A83D-2A7FF1025C6A}" srcOrd="0" destOrd="0" presId="urn:microsoft.com/office/officeart/2005/8/layout/list1"/>
    <dgm:cxn modelId="{7F87F5B6-E2A4-9047-A9D7-19A7F2FF340C}" type="presParOf" srcId="{2CAA3563-D98C-D446-A83D-2A7FF1025C6A}" destId="{2C581E2A-62BD-3941-A316-ECD893A09199}" srcOrd="0" destOrd="0" presId="urn:microsoft.com/office/officeart/2005/8/layout/list1"/>
    <dgm:cxn modelId="{C99842A1-98F1-B042-B788-BE6CFF913569}" type="presParOf" srcId="{2CAA3563-D98C-D446-A83D-2A7FF1025C6A}" destId="{38D5FC06-25BC-1E4B-A008-05F0D16B4B6C}" srcOrd="1" destOrd="0" presId="urn:microsoft.com/office/officeart/2005/8/layout/list1"/>
    <dgm:cxn modelId="{EB59F1DE-6225-F248-AF02-D53AD23535FF}" type="presParOf" srcId="{12D3E9A2-A1F2-1D4B-9FB9-1B02414858F2}" destId="{E40418A8-EAB3-EC46-B4D4-ACAAF2A91129}" srcOrd="1" destOrd="0" presId="urn:microsoft.com/office/officeart/2005/8/layout/list1"/>
    <dgm:cxn modelId="{5879A8C8-E5FF-8A41-969E-A4FFB64ED0F5}" type="presParOf" srcId="{12D3E9A2-A1F2-1D4B-9FB9-1B02414858F2}" destId="{89B72CA6-F6CF-0F4D-BB68-BD2CC4E16A70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B72CA6-F6CF-0F4D-BB68-BD2CC4E16A70}">
      <dsp:nvSpPr>
        <dsp:cNvPr id="0" name=""/>
        <dsp:cNvSpPr/>
      </dsp:nvSpPr>
      <dsp:spPr>
        <a:xfrm>
          <a:off x="0" y="574522"/>
          <a:ext cx="6744336" cy="3439800"/>
        </a:xfrm>
        <a:prstGeom prst="rect">
          <a:avLst/>
        </a:prstGeom>
        <a:solidFill>
          <a:srgbClr val="D5E5FF"/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23435" tIns="812292" rIns="523435" bIns="277368" numCol="1" spcCol="1270" anchor="t" anchorCtr="0">
          <a:noAutofit/>
        </a:bodyPr>
        <a:lstStyle/>
        <a:p>
          <a:pPr marL="285750" lvl="1" indent="-285750" algn="l" defTabSz="1733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900" kern="1200" dirty="0">
              <a:solidFill>
                <a:srgbClr val="073E87"/>
              </a:solidFill>
            </a:rPr>
            <a:t>Outpatient</a:t>
          </a:r>
        </a:p>
        <a:p>
          <a:pPr marL="285750" lvl="1" indent="-285750" algn="l" defTabSz="1733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900" kern="1200" dirty="0">
              <a:solidFill>
                <a:srgbClr val="073E87"/>
              </a:solidFill>
            </a:rPr>
            <a:t>Home-based</a:t>
          </a:r>
        </a:p>
        <a:p>
          <a:pPr marL="285750" lvl="1" indent="-285750" algn="l" defTabSz="1733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900" kern="1200" dirty="0">
              <a:solidFill>
                <a:srgbClr val="073E87"/>
              </a:solidFill>
            </a:rPr>
            <a:t>Post-Acute</a:t>
          </a:r>
        </a:p>
        <a:p>
          <a:pPr marL="285750" lvl="1" indent="-285750" algn="l" defTabSz="1733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900" kern="1200" dirty="0">
              <a:solidFill>
                <a:srgbClr val="073E87"/>
              </a:solidFill>
            </a:rPr>
            <a:t>Inpatient</a:t>
          </a:r>
        </a:p>
      </dsp:txBody>
      <dsp:txXfrm>
        <a:off x="0" y="574522"/>
        <a:ext cx="6744336" cy="3439800"/>
      </dsp:txXfrm>
    </dsp:sp>
    <dsp:sp modelId="{38D5FC06-25BC-1E4B-A008-05F0D16B4B6C}">
      <dsp:nvSpPr>
        <dsp:cNvPr id="0" name=""/>
        <dsp:cNvSpPr/>
      </dsp:nvSpPr>
      <dsp:spPr>
        <a:xfrm>
          <a:off x="337216" y="24279"/>
          <a:ext cx="4721035" cy="1151280"/>
        </a:xfrm>
        <a:prstGeom prst="roundRect">
          <a:avLst/>
        </a:prstGeom>
        <a:solidFill>
          <a:srgbClr val="D5E5FF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8444" tIns="0" rIns="178444" bIns="0" numCol="1" spcCol="1270" anchor="ctr" anchorCtr="0">
          <a:noAutofit/>
        </a:bodyPr>
        <a:lstStyle/>
        <a:p>
          <a:pPr marL="0" lvl="0" indent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900" kern="1200" dirty="0">
              <a:solidFill>
                <a:srgbClr val="073E87"/>
              </a:solidFill>
            </a:rPr>
            <a:t>Age-Friendly Health Systems</a:t>
          </a:r>
        </a:p>
      </dsp:txBody>
      <dsp:txXfrm>
        <a:off x="393417" y="80480"/>
        <a:ext cx="4608633" cy="103887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64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4664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>
              <a:defRPr sz="1200"/>
            </a:lvl1pPr>
          </a:lstStyle>
          <a:p>
            <a:fld id="{CABECBF3-0DB0-44EB-8004-3FA96F0974D9}" type="datetimeFigureOut">
              <a:rPr lang="en-US" smtClean="0"/>
              <a:t>7/7/21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540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473892"/>
            <a:ext cx="5505450" cy="3660458"/>
          </a:xfrm>
          <a:prstGeom prst="rect">
            <a:avLst/>
          </a:prstGeom>
        </p:spPr>
        <p:txBody>
          <a:bodyPr vert="horz" lIns="92446" tIns="46223" rIns="92446" bIns="46223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82119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2" y="8829967"/>
            <a:ext cx="2982119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>
              <a:defRPr sz="1200"/>
            </a:lvl1pPr>
          </a:lstStyle>
          <a:p>
            <a:fld id="{4B2D3CCA-FF25-4777-9ABA-5B56893CFF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27122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2D3CCA-FF25-4777-9ABA-5B56893CFFC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39496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157673-C51A-5A4F-A267-2EF8B0C08C03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49290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157673-C51A-5A4F-A267-2EF8B0C08C03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6672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157673-C51A-5A4F-A267-2EF8B0C08C03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04966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157673-C51A-5A4F-A267-2EF8B0C08C03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03857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157673-C51A-5A4F-A267-2EF8B0C08C03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24394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eal-ucsd-white.png"/>
          <p:cNvPicPr>
            <a:picLocks noChangeAspect="1"/>
          </p:cNvPicPr>
          <p:nvPr/>
        </p:nvPicPr>
        <p:blipFill>
          <a:blip r:embed="rId2" cstate="print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0845" y="282934"/>
            <a:ext cx="6734755" cy="5051066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2057400"/>
            <a:ext cx="10972800" cy="1522370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4000" b="1" cap="none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09600" y="3757614"/>
            <a:ext cx="10972800" cy="1500187"/>
          </a:xfrm>
        </p:spPr>
        <p:txBody>
          <a:bodyPr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01082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reak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2057400"/>
            <a:ext cx="10972800" cy="1522370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4000" b="1" cap="none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09600" y="3757614"/>
            <a:ext cx="10972800" cy="1500187"/>
          </a:xfrm>
        </p:spPr>
        <p:txBody>
          <a:bodyPr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31336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1" hasCustomPrompt="1"/>
          </p:nvPr>
        </p:nvSpPr>
        <p:spPr>
          <a:xfrm>
            <a:off x="609600" y="1447800"/>
            <a:ext cx="10974917" cy="4038600"/>
          </a:xfrm>
        </p:spPr>
        <p:txBody>
          <a:bodyPr/>
          <a:lstStyle/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131846"/>
            <a:ext cx="10972800" cy="858754"/>
          </a:xfrm>
        </p:spPr>
        <p:txBody>
          <a:bodyPr/>
          <a:lstStyle/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35736732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131846"/>
            <a:ext cx="10972800" cy="858754"/>
          </a:xfrm>
        </p:spPr>
        <p:txBody>
          <a:bodyPr/>
          <a:lstStyle/>
          <a:p>
            <a:r>
              <a:rPr lang="en-US" dirty="0"/>
              <a:t>Click to Add Title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21078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ogo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95223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82B4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508000" y="6324601"/>
            <a:ext cx="609600" cy="246221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fld id="{1A282981-2AE7-B647-896B-0DC93284D514}" type="slidenum">
              <a:rPr lang="en-US" sz="1000" baseline="0" smtClean="0">
                <a:solidFill>
                  <a:srgbClr val="FFFFFF"/>
                </a:solidFill>
              </a:rPr>
              <a:t>‹#›</a:t>
            </a:fld>
            <a:endParaRPr lang="en-US" sz="10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01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11" b="18675"/>
          <a:stretch/>
        </p:blipFill>
        <p:spPr>
          <a:xfrm>
            <a:off x="4902510" y="1"/>
            <a:ext cx="7289489" cy="5577236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2057400"/>
            <a:ext cx="10972800" cy="1522370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4000" b="1" cap="none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09600" y="3757614"/>
            <a:ext cx="10972800" cy="1500187"/>
          </a:xfrm>
        </p:spPr>
        <p:txBody>
          <a:bodyPr anchor="t"/>
          <a:lstStyle>
            <a:lvl1pPr marL="0" indent="0">
              <a:buNone/>
              <a:defRPr sz="2000">
                <a:solidFill>
                  <a:srgbClr val="63B1E5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the master text styles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70183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reak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2057400"/>
            <a:ext cx="10972800" cy="1522370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4000" b="1" cap="none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09600" y="3757614"/>
            <a:ext cx="10972800" cy="1500187"/>
          </a:xfrm>
        </p:spPr>
        <p:txBody>
          <a:bodyPr anchor="t"/>
          <a:lstStyle>
            <a:lvl1pPr marL="0" indent="0">
              <a:buNone/>
              <a:defRPr sz="2000">
                <a:solidFill>
                  <a:srgbClr val="63B1E5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the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23699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1"/>
          </p:nvPr>
        </p:nvSpPr>
        <p:spPr>
          <a:xfrm>
            <a:off x="609600" y="1447800"/>
            <a:ext cx="10974917" cy="4038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131846"/>
            <a:ext cx="10972800" cy="858754"/>
          </a:xfrm>
        </p:spPr>
        <p:txBody>
          <a:bodyPr/>
          <a:lstStyle/>
          <a:p>
            <a:r>
              <a:rPr lang="en-US" dirty="0"/>
              <a:t>Click to Edit the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650753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131846"/>
            <a:ext cx="10972800" cy="858754"/>
          </a:xfrm>
        </p:spPr>
        <p:txBody>
          <a:bodyPr/>
          <a:lstStyle/>
          <a:p>
            <a:r>
              <a:rPr lang="en-US" dirty="0"/>
              <a:t>Click to Edit the Master 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71673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ogo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48310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508000" y="6324601"/>
            <a:ext cx="609600" cy="246221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fld id="{1A282981-2AE7-B647-896B-0DC93284D514}" type="slidenum">
              <a:rPr lang="en-US" sz="1000" baseline="0" smtClean="0">
                <a:solidFill>
                  <a:schemeClr val="bg1">
                    <a:lumMod val="50000"/>
                  </a:schemeClr>
                </a:solidFill>
              </a:rPr>
              <a:t>‹#›</a:t>
            </a:fld>
            <a:endParaRPr lang="en-US" sz="10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9822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11" b="18675"/>
          <a:stretch/>
        </p:blipFill>
        <p:spPr>
          <a:xfrm>
            <a:off x="5892800" y="0"/>
            <a:ext cx="6299199" cy="5803899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2057400"/>
            <a:ext cx="10972800" cy="1522370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4000" b="1" cap="none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09600" y="3757614"/>
            <a:ext cx="10972800" cy="1500187"/>
          </a:xfrm>
        </p:spPr>
        <p:txBody>
          <a:bodyPr anchor="t"/>
          <a:lstStyle>
            <a:lvl1pPr marL="0" indent="0">
              <a:buNone/>
              <a:defRPr sz="2000">
                <a:solidFill>
                  <a:srgbClr val="63B1E5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the master text styles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30477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reak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2057400"/>
            <a:ext cx="10972800" cy="1522370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4000" b="1" cap="none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09600" y="3757614"/>
            <a:ext cx="10972800" cy="1500187"/>
          </a:xfrm>
        </p:spPr>
        <p:txBody>
          <a:bodyPr anchor="t"/>
          <a:lstStyle>
            <a:lvl1pPr marL="0" indent="0">
              <a:buNone/>
              <a:defRPr sz="2000">
                <a:solidFill>
                  <a:srgbClr val="63B1E5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the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01754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1"/>
          </p:nvPr>
        </p:nvSpPr>
        <p:spPr>
          <a:xfrm>
            <a:off x="609600" y="1447800"/>
            <a:ext cx="10974917" cy="4038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131846"/>
            <a:ext cx="10972800" cy="858754"/>
          </a:xfrm>
        </p:spPr>
        <p:txBody>
          <a:bodyPr/>
          <a:lstStyle/>
          <a:p>
            <a:r>
              <a:rPr lang="en-US" dirty="0"/>
              <a:t>Click to Edit the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013931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131846"/>
            <a:ext cx="10972800" cy="858754"/>
          </a:xfrm>
        </p:spPr>
        <p:txBody>
          <a:bodyPr/>
          <a:lstStyle/>
          <a:p>
            <a:r>
              <a:rPr lang="en-US" dirty="0"/>
              <a:t>Click to Edit the Master 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127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ogo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53541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508000" y="6324601"/>
            <a:ext cx="609600" cy="246221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fld id="{1A282981-2AE7-B647-896B-0DC93284D514}" type="slidenum">
              <a:rPr lang="en-US" sz="1000" baseline="0" smtClean="0">
                <a:solidFill>
                  <a:schemeClr val="bg1">
                    <a:lumMod val="50000"/>
                  </a:schemeClr>
                </a:solidFill>
              </a:rPr>
              <a:t>‹#›</a:t>
            </a:fld>
            <a:endParaRPr lang="en-US" sz="10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129310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+Content+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2"/>
          <p:cNvSpPr>
            <a:spLocks noGrp="1"/>
          </p:cNvSpPr>
          <p:nvPr>
            <p:ph idx="1" hasCustomPrompt="1"/>
          </p:nvPr>
        </p:nvSpPr>
        <p:spPr>
          <a:xfrm>
            <a:off x="429259" y="1608670"/>
            <a:ext cx="6272155" cy="4028153"/>
          </a:xfrm>
        </p:spPr>
        <p:txBody>
          <a:bodyPr lIns="0" tIns="0" rIns="0" bIns="0"/>
          <a:lstStyle>
            <a:lvl1pPr>
              <a:lnSpc>
                <a:spcPct val="90000"/>
              </a:lnSpc>
              <a:spcBef>
                <a:spcPts val="600"/>
              </a:spcBef>
              <a:spcAft>
                <a:spcPts val="800"/>
              </a:spcAft>
              <a:buClr>
                <a:srgbClr val="007DBA"/>
              </a:buClr>
              <a:defRPr sz="2000">
                <a:solidFill>
                  <a:srgbClr val="101D3A"/>
                </a:solidFill>
              </a:defRPr>
            </a:lvl1pPr>
            <a:lvl2pPr>
              <a:lnSpc>
                <a:spcPct val="90000"/>
              </a:lnSpc>
              <a:spcBef>
                <a:spcPts val="600"/>
              </a:spcBef>
              <a:spcAft>
                <a:spcPts val="800"/>
              </a:spcAft>
              <a:buClr>
                <a:srgbClr val="007DBA"/>
              </a:buClr>
              <a:defRPr sz="2000">
                <a:solidFill>
                  <a:srgbClr val="101D3A"/>
                </a:solidFill>
              </a:defRPr>
            </a:lvl2pPr>
            <a:lvl3pPr>
              <a:lnSpc>
                <a:spcPct val="90000"/>
              </a:lnSpc>
              <a:spcBef>
                <a:spcPts val="600"/>
              </a:spcBef>
              <a:spcAft>
                <a:spcPts val="800"/>
              </a:spcAft>
              <a:buClr>
                <a:srgbClr val="007DBA"/>
              </a:buClr>
              <a:defRPr sz="1800">
                <a:solidFill>
                  <a:srgbClr val="101D3A"/>
                </a:solidFill>
              </a:defRPr>
            </a:lvl3pPr>
            <a:lvl4pPr>
              <a:lnSpc>
                <a:spcPct val="90000"/>
              </a:lnSpc>
              <a:spcBef>
                <a:spcPts val="600"/>
              </a:spcBef>
              <a:spcAft>
                <a:spcPts val="800"/>
              </a:spcAft>
              <a:buClr>
                <a:srgbClr val="007DBA"/>
              </a:buClr>
              <a:defRPr sz="1600">
                <a:solidFill>
                  <a:srgbClr val="101D3A"/>
                </a:solidFill>
              </a:defRPr>
            </a:lvl4pPr>
            <a:lvl5pPr>
              <a:lnSpc>
                <a:spcPct val="90000"/>
              </a:lnSpc>
              <a:spcBef>
                <a:spcPts val="600"/>
              </a:spcBef>
              <a:spcAft>
                <a:spcPts val="800"/>
              </a:spcAft>
              <a:buClr>
                <a:srgbClr val="007DBA"/>
              </a:buClr>
              <a:defRPr sz="1600">
                <a:solidFill>
                  <a:srgbClr val="101D3A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6980494" y="1624469"/>
            <a:ext cx="4800873" cy="4012353"/>
          </a:xfrm>
        </p:spPr>
        <p:txBody>
          <a:bodyPr anchor="ctr" anchorCtr="1"/>
          <a:lstStyle>
            <a:lvl1pPr marL="0" indent="0" algn="ctr">
              <a:buNone/>
              <a:defRPr sz="1400"/>
            </a:lvl1pPr>
            <a:lvl2pPr marL="511820" indent="0">
              <a:buNone/>
              <a:defRPr sz="3100"/>
            </a:lvl2pPr>
            <a:lvl3pPr marL="1023639" indent="0">
              <a:buNone/>
              <a:defRPr sz="2700"/>
            </a:lvl3pPr>
            <a:lvl4pPr marL="1535459" indent="0">
              <a:buNone/>
              <a:defRPr sz="2200"/>
            </a:lvl4pPr>
            <a:lvl5pPr marL="2047279" indent="0">
              <a:buNone/>
              <a:defRPr sz="2200"/>
            </a:lvl5pPr>
            <a:lvl6pPr marL="2559099" indent="0">
              <a:buNone/>
              <a:defRPr sz="2200"/>
            </a:lvl6pPr>
            <a:lvl7pPr marL="3070919" indent="0">
              <a:buNone/>
              <a:defRPr sz="2200"/>
            </a:lvl7pPr>
            <a:lvl8pPr marL="3582739" indent="0">
              <a:buNone/>
              <a:defRPr sz="2200"/>
            </a:lvl8pPr>
            <a:lvl9pPr marL="4094558" indent="0">
              <a:buNone/>
              <a:defRPr sz="2200"/>
            </a:lvl9pPr>
          </a:lstStyle>
          <a:p>
            <a:r>
              <a:rPr lang="en-US" dirty="0"/>
              <a:t>Drag picture to placeholder </a:t>
            </a:r>
            <a:br>
              <a:rPr lang="en-US" dirty="0"/>
            </a:br>
            <a:r>
              <a:rPr lang="en-US" dirty="0"/>
              <a:t>or click icon to add</a:t>
            </a:r>
            <a:br>
              <a:rPr lang="en-US" dirty="0"/>
            </a:br>
            <a:r>
              <a:rPr lang="en-US" dirty="0"/>
              <a:t>(150 DPI </a:t>
            </a:r>
            <a:r>
              <a:rPr lang="en-US" dirty="0" err="1"/>
              <a:t>PNG</a:t>
            </a:r>
            <a:r>
              <a:rPr lang="en-US" dirty="0"/>
              <a:t> file recommended)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6"/>
          </p:nvPr>
        </p:nvSpPr>
        <p:spPr>
          <a:xfrm>
            <a:off x="428494" y="6291883"/>
            <a:ext cx="316573" cy="365125"/>
          </a:xfrm>
          <a:prstGeom prst="rect">
            <a:avLst/>
          </a:prstGeom>
        </p:spPr>
        <p:txBody>
          <a:bodyPr/>
          <a:lstStyle/>
          <a:p>
            <a:fld id="{23750D03-48AD-2741-AECD-41D90156259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9532487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+Content+Photo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>
            <a:spLocks noGrp="1"/>
          </p:cNvSpPr>
          <p:nvPr>
            <p:ph idx="1" hasCustomPrompt="1"/>
          </p:nvPr>
        </p:nvSpPr>
        <p:spPr>
          <a:xfrm>
            <a:off x="6972300" y="1608670"/>
            <a:ext cx="4809067" cy="4028153"/>
          </a:xfrm>
        </p:spPr>
        <p:txBody>
          <a:bodyPr lIns="0" tIns="0" rIns="0" bIns="0"/>
          <a:lstStyle>
            <a:lvl1pPr marL="287338" indent="-287338">
              <a:lnSpc>
                <a:spcPct val="90000"/>
              </a:lnSpc>
              <a:spcBef>
                <a:spcPts val="600"/>
              </a:spcBef>
              <a:spcAft>
                <a:spcPts val="800"/>
              </a:spcAft>
              <a:buClr>
                <a:srgbClr val="0C68AC"/>
              </a:buClr>
              <a:defRPr sz="2000">
                <a:solidFill>
                  <a:srgbClr val="101D3A"/>
                </a:solidFill>
              </a:defRPr>
            </a:lvl1pPr>
            <a:lvl2pPr>
              <a:lnSpc>
                <a:spcPct val="90000"/>
              </a:lnSpc>
              <a:spcBef>
                <a:spcPts val="600"/>
              </a:spcBef>
              <a:spcAft>
                <a:spcPts val="800"/>
              </a:spcAft>
              <a:buClr>
                <a:srgbClr val="0C68AC"/>
              </a:buClr>
              <a:defRPr sz="2000">
                <a:solidFill>
                  <a:srgbClr val="101D3A"/>
                </a:solidFill>
              </a:defRPr>
            </a:lvl2pPr>
            <a:lvl3pPr>
              <a:lnSpc>
                <a:spcPct val="90000"/>
              </a:lnSpc>
              <a:spcBef>
                <a:spcPts val="600"/>
              </a:spcBef>
              <a:spcAft>
                <a:spcPts val="800"/>
              </a:spcAft>
              <a:buClr>
                <a:srgbClr val="0C68AC"/>
              </a:buClr>
              <a:defRPr sz="1800">
                <a:solidFill>
                  <a:srgbClr val="101D3A"/>
                </a:solidFill>
              </a:defRPr>
            </a:lvl3pPr>
            <a:lvl4pPr>
              <a:lnSpc>
                <a:spcPct val="90000"/>
              </a:lnSpc>
              <a:spcBef>
                <a:spcPts val="600"/>
              </a:spcBef>
              <a:spcAft>
                <a:spcPts val="800"/>
              </a:spcAft>
              <a:buClr>
                <a:srgbClr val="0C68AC"/>
              </a:buClr>
              <a:defRPr sz="1600">
                <a:solidFill>
                  <a:srgbClr val="101D3A"/>
                </a:solidFill>
              </a:defRPr>
            </a:lvl4pPr>
            <a:lvl5pPr>
              <a:lnSpc>
                <a:spcPct val="90000"/>
              </a:lnSpc>
              <a:spcBef>
                <a:spcPts val="600"/>
              </a:spcBef>
              <a:spcAft>
                <a:spcPts val="800"/>
              </a:spcAft>
              <a:buClr>
                <a:srgbClr val="0C68AC"/>
              </a:buClr>
              <a:defRPr sz="1600">
                <a:solidFill>
                  <a:srgbClr val="101D3A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423333" y="1624469"/>
            <a:ext cx="6267451" cy="4012353"/>
          </a:xfrm>
        </p:spPr>
        <p:txBody>
          <a:bodyPr anchor="ctr" anchorCtr="1"/>
          <a:lstStyle>
            <a:lvl1pPr marL="0" indent="0" algn="ctr">
              <a:buNone/>
              <a:defRPr sz="1400"/>
            </a:lvl1pPr>
            <a:lvl2pPr marL="511820" indent="0">
              <a:buNone/>
              <a:defRPr sz="3100"/>
            </a:lvl2pPr>
            <a:lvl3pPr marL="1023639" indent="0">
              <a:buNone/>
              <a:defRPr sz="2700"/>
            </a:lvl3pPr>
            <a:lvl4pPr marL="1535459" indent="0">
              <a:buNone/>
              <a:defRPr sz="2200"/>
            </a:lvl4pPr>
            <a:lvl5pPr marL="2047279" indent="0">
              <a:buNone/>
              <a:defRPr sz="2200"/>
            </a:lvl5pPr>
            <a:lvl6pPr marL="2559099" indent="0">
              <a:buNone/>
              <a:defRPr sz="2200"/>
            </a:lvl6pPr>
            <a:lvl7pPr marL="3070919" indent="0">
              <a:buNone/>
              <a:defRPr sz="2200"/>
            </a:lvl7pPr>
            <a:lvl8pPr marL="3582739" indent="0">
              <a:buNone/>
              <a:defRPr sz="2200"/>
            </a:lvl8pPr>
            <a:lvl9pPr marL="4094558" indent="0">
              <a:buNone/>
              <a:defRPr sz="2200"/>
            </a:lvl9pPr>
          </a:lstStyle>
          <a:p>
            <a:r>
              <a:rPr lang="en-US" dirty="0"/>
              <a:t>Drag picture to placeholder </a:t>
            </a:r>
            <a:br>
              <a:rPr lang="en-US" dirty="0"/>
            </a:br>
            <a:r>
              <a:rPr lang="en-US" dirty="0"/>
              <a:t>or click icon to add</a:t>
            </a:r>
            <a:br>
              <a:rPr lang="en-US" dirty="0"/>
            </a:br>
            <a:r>
              <a:rPr lang="en-US" dirty="0"/>
              <a:t>(150 DPI </a:t>
            </a:r>
            <a:r>
              <a:rPr lang="en-US" dirty="0" err="1"/>
              <a:t>PNG</a:t>
            </a:r>
            <a:r>
              <a:rPr lang="en-US" dirty="0"/>
              <a:t> file recommended)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6"/>
          </p:nvPr>
        </p:nvSpPr>
        <p:spPr>
          <a:xfrm>
            <a:off x="428494" y="6291883"/>
            <a:ext cx="316573" cy="365125"/>
          </a:xfrm>
          <a:prstGeom prst="rect">
            <a:avLst/>
          </a:prstGeom>
        </p:spPr>
        <p:txBody>
          <a:bodyPr/>
          <a:lstStyle/>
          <a:p>
            <a:fld id="{23750D03-48AD-2741-AECD-41D90156259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53962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 - White+S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016" y="375825"/>
            <a:ext cx="3111979" cy="288470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>
            <a:off x="5223436" y="896879"/>
            <a:ext cx="6705600" cy="5029200"/>
          </a:xfrm>
          <a:prstGeom prst="rect">
            <a:avLst/>
          </a:prstGeom>
          <a:blipFill dpi="0" rotWithShape="1">
            <a:blip r:embed="rId3">
              <a:alphaModFix amt="12000"/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1" name="Title 1"/>
          <p:cNvSpPr>
            <a:spLocks noGrp="1"/>
          </p:cNvSpPr>
          <p:nvPr>
            <p:ph type="ctrTitle" hasCustomPrompt="1"/>
          </p:nvPr>
        </p:nvSpPr>
        <p:spPr>
          <a:xfrm>
            <a:off x="384923" y="1844883"/>
            <a:ext cx="10906591" cy="1470025"/>
          </a:xfrm>
        </p:spPr>
        <p:txBody>
          <a:bodyPr lIns="0" tIns="0" rIns="0" bIns="0" anchor="b" anchorCtr="0">
            <a:normAutofit/>
          </a:bodyPr>
          <a:lstStyle>
            <a:lvl1pPr algn="l">
              <a:defRPr sz="4000" b="1">
                <a:solidFill>
                  <a:srgbClr val="007DBA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84923" y="3461114"/>
            <a:ext cx="10906591" cy="753881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2000">
                <a:solidFill>
                  <a:srgbClr val="007DBA"/>
                </a:solidFill>
              </a:defRPr>
            </a:lvl1pPr>
            <a:lvl2pPr marL="4571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6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7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9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0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2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>
          <a:xfrm>
            <a:off x="428494" y="6291883"/>
            <a:ext cx="316573" cy="365125"/>
          </a:xfrm>
          <a:prstGeom prst="rect">
            <a:avLst/>
          </a:prstGeom>
        </p:spPr>
        <p:txBody>
          <a:bodyPr/>
          <a:lstStyle/>
          <a:p>
            <a:fld id="{0EE52776-0A7E-417A-B287-2E0D1250EC1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24720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+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 hasCustomPrompt="1"/>
          </p:nvPr>
        </p:nvSpPr>
        <p:spPr>
          <a:xfrm>
            <a:off x="429257" y="1608670"/>
            <a:ext cx="11352109" cy="4028153"/>
          </a:xfrm>
        </p:spPr>
        <p:txBody>
          <a:bodyPr lIns="0" tIns="0" rIns="0" bIns="0"/>
          <a:lstStyle>
            <a:lvl1pPr>
              <a:spcBef>
                <a:spcPts val="600"/>
              </a:spcBef>
              <a:spcAft>
                <a:spcPts val="800"/>
              </a:spcAft>
              <a:buClr>
                <a:srgbClr val="007DBA"/>
              </a:buClr>
              <a:defRPr sz="2000">
                <a:solidFill>
                  <a:srgbClr val="101D3A"/>
                </a:solidFill>
              </a:defRPr>
            </a:lvl1pPr>
            <a:lvl2pPr>
              <a:spcBef>
                <a:spcPts val="600"/>
              </a:spcBef>
              <a:spcAft>
                <a:spcPts val="800"/>
              </a:spcAft>
              <a:buClr>
                <a:srgbClr val="007DBA"/>
              </a:buClr>
              <a:defRPr sz="2000">
                <a:solidFill>
                  <a:srgbClr val="101D3A"/>
                </a:solidFill>
              </a:defRPr>
            </a:lvl2pPr>
            <a:lvl3pPr>
              <a:spcBef>
                <a:spcPts val="600"/>
              </a:spcBef>
              <a:spcAft>
                <a:spcPts val="800"/>
              </a:spcAft>
              <a:buClr>
                <a:srgbClr val="007DBA"/>
              </a:buClr>
              <a:defRPr sz="1800">
                <a:solidFill>
                  <a:srgbClr val="101D3A"/>
                </a:solidFill>
              </a:defRPr>
            </a:lvl3pPr>
            <a:lvl4pPr>
              <a:spcBef>
                <a:spcPts val="600"/>
              </a:spcBef>
              <a:spcAft>
                <a:spcPts val="800"/>
              </a:spcAft>
              <a:buClr>
                <a:srgbClr val="007DBA"/>
              </a:buClr>
              <a:defRPr sz="1600">
                <a:solidFill>
                  <a:srgbClr val="101D3A"/>
                </a:solidFill>
              </a:defRPr>
            </a:lvl4pPr>
            <a:lvl5pPr>
              <a:spcBef>
                <a:spcPts val="600"/>
              </a:spcBef>
              <a:spcAft>
                <a:spcPts val="800"/>
              </a:spcAft>
              <a:buClr>
                <a:srgbClr val="007DBA"/>
              </a:buClr>
              <a:defRPr sz="1600">
                <a:solidFill>
                  <a:srgbClr val="101D3A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428494" y="6291883"/>
            <a:ext cx="316573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13294B"/>
                </a:solidFill>
              </a:defRPr>
            </a:lvl1pPr>
          </a:lstStyle>
          <a:p>
            <a:fld id="{23750D03-48AD-2741-AECD-41D90156259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032323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9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image" Target="../media/image5.png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theme" Target="../theme/theme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82B4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7" name="Picture 6" descr="footer-hsy-white.png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0672" y="6023991"/>
            <a:ext cx="2141728" cy="48158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119063"/>
            <a:ext cx="10972800" cy="859536"/>
          </a:xfrm>
          <a:prstGeom prst="rect">
            <a:avLst/>
          </a:prstGeom>
          <a:ln w="3175" cmpd="sng">
            <a:noFill/>
          </a:ln>
        </p:spPr>
        <p:txBody>
          <a:bodyPr vert="horz" lIns="0" tIns="0" rIns="0" bIns="0" rtlCol="0" anchor="b">
            <a:normAutofit/>
          </a:bodyPr>
          <a:lstStyle/>
          <a:p>
            <a:r>
              <a:rPr lang="en-US" dirty="0"/>
              <a:t>Click to Add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1" y="1500188"/>
            <a:ext cx="10972799" cy="413861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1219200" y="5986008"/>
            <a:ext cx="7410960" cy="548486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lnSpc>
                <a:spcPct val="50000"/>
              </a:lnSpc>
              <a:defRPr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Footer Placeholder 3"/>
          <p:cNvSpPr txBox="1">
            <a:spLocks/>
          </p:cNvSpPr>
          <p:nvPr/>
        </p:nvSpPr>
        <p:spPr>
          <a:xfrm>
            <a:off x="609600" y="5986008"/>
            <a:ext cx="1625600" cy="548486"/>
          </a:xfrm>
          <a:prstGeom prst="rect">
            <a:avLst/>
          </a:prstGeom>
        </p:spPr>
        <p:txBody>
          <a:bodyPr vert="horz" lIns="0" tIns="0" rIns="0" bIns="0" rtlCol="0" anchor="b"/>
          <a:lstStyle>
            <a:defPPr>
              <a:defRPr lang="en-US"/>
            </a:defPPr>
            <a:lvl1pPr marL="0" algn="l" defTabSz="457200" rtl="0" eaLnBrk="1" latinLnBrk="0" hangingPunct="1">
              <a:lnSpc>
                <a:spcPct val="50000"/>
              </a:lnSpc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200" dirty="0"/>
          </a:p>
        </p:txBody>
      </p:sp>
      <p:sp>
        <p:nvSpPr>
          <p:cNvPr id="10" name="TextBox 9"/>
          <p:cNvSpPr txBox="1"/>
          <p:nvPr/>
        </p:nvSpPr>
        <p:spPr>
          <a:xfrm>
            <a:off x="508000" y="6324601"/>
            <a:ext cx="609600" cy="246221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fld id="{1A282981-2AE7-B647-896B-0DC93284D514}" type="slidenum">
              <a:rPr lang="en-US" sz="1000" baseline="0" smtClean="0">
                <a:solidFill>
                  <a:srgbClr val="FFFFFF"/>
                </a:solidFill>
              </a:rPr>
              <a:t>‹#›</a:t>
            </a:fld>
            <a:endParaRPr lang="en-US" sz="10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88707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</p:sldLayoutIdLst>
  <p:txStyles>
    <p:titleStyle>
      <a:lvl1pPr algn="l" defTabSz="457200" rtl="0" eaLnBrk="1" latinLnBrk="0" hangingPunct="1">
        <a:lnSpc>
          <a:spcPts val="2800"/>
        </a:lnSpc>
        <a:spcBef>
          <a:spcPct val="0"/>
        </a:spcBef>
        <a:buNone/>
        <a:defRPr sz="28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lnSpc>
          <a:spcPct val="90000"/>
        </a:lnSpc>
        <a:spcBef>
          <a:spcPts val="600"/>
        </a:spcBef>
        <a:spcAft>
          <a:spcPts val="800"/>
        </a:spcAft>
        <a:buClrTx/>
        <a:buFont typeface="Arial"/>
        <a:buChar char="•"/>
        <a:defRPr sz="2000" kern="1200">
          <a:solidFill>
            <a:srgbClr val="FFFFFF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ClrTx/>
        <a:buFont typeface="Arial"/>
        <a:buChar char="•"/>
        <a:defRPr sz="2000" kern="1200">
          <a:solidFill>
            <a:srgbClr val="FFFFFF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lnSpc>
          <a:spcPct val="90000"/>
        </a:lnSpc>
        <a:spcBef>
          <a:spcPct val="20000"/>
        </a:spcBef>
        <a:spcAft>
          <a:spcPts val="800"/>
        </a:spcAft>
        <a:buClrTx/>
        <a:buFont typeface="Arial"/>
        <a:buChar char="•"/>
        <a:defRPr sz="1800" kern="1200">
          <a:solidFill>
            <a:srgbClr val="FFFFFF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lnSpc>
          <a:spcPct val="90000"/>
        </a:lnSpc>
        <a:spcBef>
          <a:spcPct val="20000"/>
        </a:spcBef>
        <a:spcAft>
          <a:spcPts val="800"/>
        </a:spcAft>
        <a:buClrTx/>
        <a:buFont typeface="Arial"/>
        <a:buChar char="•"/>
        <a:defRPr sz="1600" kern="1200">
          <a:solidFill>
            <a:srgbClr val="FFFFFF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lnSpc>
          <a:spcPct val="90000"/>
        </a:lnSpc>
        <a:spcBef>
          <a:spcPct val="20000"/>
        </a:spcBef>
        <a:spcAft>
          <a:spcPts val="800"/>
        </a:spcAft>
        <a:buClrTx/>
        <a:buFont typeface="Arial"/>
        <a:buChar char="•"/>
        <a:defRPr sz="1400" kern="1200">
          <a:solidFill>
            <a:srgbClr val="FFFFFF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119063"/>
            <a:ext cx="10972800" cy="859536"/>
          </a:xfrm>
          <a:prstGeom prst="rect">
            <a:avLst/>
          </a:prstGeom>
          <a:ln w="3175" cmpd="sng">
            <a:noFill/>
          </a:ln>
        </p:spPr>
        <p:txBody>
          <a:bodyPr vert="horz" lIns="0" tIns="0" rIns="0" bIns="0" rtlCol="0" anchor="b">
            <a:normAutofit/>
          </a:bodyPr>
          <a:lstStyle/>
          <a:p>
            <a:r>
              <a:rPr lang="en-US" dirty="0"/>
              <a:t>Click to Edit the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1" y="1500188"/>
            <a:ext cx="10972799" cy="413861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1219200" y="5986008"/>
            <a:ext cx="7410960" cy="548486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lnSpc>
                <a:spcPct val="50000"/>
              </a:lnSpc>
              <a:defRPr sz="1200">
                <a:solidFill>
                  <a:srgbClr val="666666"/>
                </a:solidFill>
              </a:defRPr>
            </a:lvl1pPr>
          </a:lstStyle>
          <a:p>
            <a:endParaRPr lang="en-US"/>
          </a:p>
        </p:txBody>
      </p:sp>
      <p:pic>
        <p:nvPicPr>
          <p:cNvPr id="7" name="Picture 6"/>
          <p:cNvPicPr>
            <a:picLocks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7100" y="6076546"/>
            <a:ext cx="1765300" cy="457948"/>
          </a:xfrm>
          <a:prstGeom prst="rect">
            <a:avLst/>
          </a:prstGeom>
        </p:spPr>
      </p:pic>
      <p:sp>
        <p:nvSpPr>
          <p:cNvPr id="6" name="Footer Placeholder 3"/>
          <p:cNvSpPr txBox="1">
            <a:spLocks/>
          </p:cNvSpPr>
          <p:nvPr/>
        </p:nvSpPr>
        <p:spPr>
          <a:xfrm>
            <a:off x="609600" y="5986008"/>
            <a:ext cx="1625600" cy="548486"/>
          </a:xfrm>
          <a:prstGeom prst="rect">
            <a:avLst/>
          </a:prstGeom>
        </p:spPr>
        <p:txBody>
          <a:bodyPr vert="horz" lIns="0" tIns="0" rIns="0" bIns="0" rtlCol="0" anchor="b"/>
          <a:lstStyle>
            <a:defPPr>
              <a:defRPr lang="en-US"/>
            </a:defPPr>
            <a:lvl1pPr marL="0" algn="l" defTabSz="457200" rtl="0" eaLnBrk="1" latinLnBrk="0" hangingPunct="1">
              <a:lnSpc>
                <a:spcPct val="50000"/>
              </a:lnSpc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200" dirty="0"/>
          </a:p>
        </p:txBody>
      </p:sp>
      <p:sp>
        <p:nvSpPr>
          <p:cNvPr id="10" name="TextBox 9"/>
          <p:cNvSpPr txBox="1"/>
          <p:nvPr/>
        </p:nvSpPr>
        <p:spPr>
          <a:xfrm>
            <a:off x="508000" y="6324601"/>
            <a:ext cx="609600" cy="246221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fld id="{1A282981-2AE7-B647-896B-0DC93284D514}" type="slidenum">
              <a:rPr lang="en-US" sz="1000" baseline="0" smtClean="0">
                <a:solidFill>
                  <a:srgbClr val="333333"/>
                </a:solidFill>
              </a:rPr>
              <a:t>‹#›</a:t>
            </a:fld>
            <a:endParaRPr lang="en-US" sz="1000" dirty="0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47733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</p:sldLayoutIdLst>
  <p:txStyles>
    <p:titleStyle>
      <a:lvl1pPr algn="l" defTabSz="457200" rtl="0" eaLnBrk="1" latinLnBrk="0" hangingPunct="1">
        <a:lnSpc>
          <a:spcPts val="2800"/>
        </a:lnSpc>
        <a:spcBef>
          <a:spcPct val="0"/>
        </a:spcBef>
        <a:buNone/>
        <a:defRPr sz="2800" kern="1200">
          <a:solidFill>
            <a:srgbClr val="63B1E5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lnSpc>
          <a:spcPct val="90000"/>
        </a:lnSpc>
        <a:spcBef>
          <a:spcPts val="600"/>
        </a:spcBef>
        <a:spcAft>
          <a:spcPts val="800"/>
        </a:spcAft>
        <a:buClrTx/>
        <a:buFont typeface="Arial"/>
        <a:buChar char="•"/>
        <a:defRPr sz="2000" kern="1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ClrTx/>
        <a:buFont typeface="Arial"/>
        <a:buChar char="•"/>
        <a:defRPr sz="2000" kern="1200">
          <a:solidFill>
            <a:srgbClr val="262626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lnSpc>
          <a:spcPct val="90000"/>
        </a:lnSpc>
        <a:spcBef>
          <a:spcPct val="20000"/>
        </a:spcBef>
        <a:spcAft>
          <a:spcPts val="800"/>
        </a:spcAft>
        <a:buClrTx/>
        <a:buFont typeface="Arial"/>
        <a:buChar char="•"/>
        <a:defRPr sz="1800" kern="1200">
          <a:solidFill>
            <a:srgbClr val="333333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lnSpc>
          <a:spcPct val="90000"/>
        </a:lnSpc>
        <a:spcBef>
          <a:spcPct val="20000"/>
        </a:spcBef>
        <a:spcAft>
          <a:spcPts val="800"/>
        </a:spcAft>
        <a:buClrTx/>
        <a:buFont typeface="Arial"/>
        <a:buChar char="•"/>
        <a:defRPr sz="1600" kern="1200">
          <a:solidFill>
            <a:srgbClr val="404040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lnSpc>
          <a:spcPct val="90000"/>
        </a:lnSpc>
        <a:spcBef>
          <a:spcPct val="20000"/>
        </a:spcBef>
        <a:spcAft>
          <a:spcPts val="800"/>
        </a:spcAft>
        <a:buClrTx/>
        <a:buFont typeface="Arial"/>
        <a:buChar char="•"/>
        <a:defRPr sz="1400" kern="1200">
          <a:solidFill>
            <a:srgbClr val="4C4C4C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119063"/>
            <a:ext cx="10972800" cy="859536"/>
          </a:xfrm>
          <a:prstGeom prst="rect">
            <a:avLst/>
          </a:prstGeom>
          <a:ln w="3175" cmpd="sng">
            <a:noFill/>
          </a:ln>
        </p:spPr>
        <p:txBody>
          <a:bodyPr vert="horz" lIns="0" tIns="0" rIns="0" bIns="0" rtlCol="0" anchor="b">
            <a:normAutofit/>
          </a:bodyPr>
          <a:lstStyle/>
          <a:p>
            <a:r>
              <a:rPr lang="en-US" dirty="0"/>
              <a:t>Click to Edit the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1" y="1500188"/>
            <a:ext cx="10972799" cy="413861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1219200" y="5986008"/>
            <a:ext cx="7410960" cy="548486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lnSpc>
                <a:spcPct val="50000"/>
              </a:lnSpc>
              <a:defRPr sz="1200">
                <a:solidFill>
                  <a:srgbClr val="666666"/>
                </a:solidFill>
              </a:defRPr>
            </a:lvl1pPr>
          </a:lstStyle>
          <a:p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8999" y="6077294"/>
            <a:ext cx="1803399" cy="457200"/>
          </a:xfrm>
          <a:prstGeom prst="rect">
            <a:avLst/>
          </a:prstGeom>
        </p:spPr>
      </p:pic>
      <p:sp>
        <p:nvSpPr>
          <p:cNvPr id="6" name="Footer Placeholder 3"/>
          <p:cNvSpPr txBox="1">
            <a:spLocks/>
          </p:cNvSpPr>
          <p:nvPr/>
        </p:nvSpPr>
        <p:spPr>
          <a:xfrm>
            <a:off x="609600" y="5986008"/>
            <a:ext cx="1625600" cy="548486"/>
          </a:xfrm>
          <a:prstGeom prst="rect">
            <a:avLst/>
          </a:prstGeom>
        </p:spPr>
        <p:txBody>
          <a:bodyPr vert="horz" lIns="0" tIns="0" rIns="0" bIns="0" rtlCol="0" anchor="b"/>
          <a:lstStyle>
            <a:defPPr>
              <a:defRPr lang="en-US"/>
            </a:defPPr>
            <a:lvl1pPr marL="0" algn="l" defTabSz="457200" rtl="0" eaLnBrk="1" latinLnBrk="0" hangingPunct="1">
              <a:lnSpc>
                <a:spcPct val="50000"/>
              </a:lnSpc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200" dirty="0"/>
          </a:p>
        </p:txBody>
      </p:sp>
      <p:sp>
        <p:nvSpPr>
          <p:cNvPr id="10" name="TextBox 9"/>
          <p:cNvSpPr txBox="1"/>
          <p:nvPr/>
        </p:nvSpPr>
        <p:spPr>
          <a:xfrm>
            <a:off x="508000" y="6324601"/>
            <a:ext cx="609600" cy="246221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fld id="{1A282981-2AE7-B647-896B-0DC93284D514}" type="slidenum">
              <a:rPr lang="en-US" sz="1000" baseline="0" smtClean="0">
                <a:solidFill>
                  <a:srgbClr val="333333"/>
                </a:solidFill>
              </a:rPr>
              <a:t>‹#›</a:t>
            </a:fld>
            <a:endParaRPr lang="en-US" sz="1000" dirty="0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62540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4" r:id="rId7"/>
    <p:sldLayoutId id="2147483696" r:id="rId8"/>
    <p:sldLayoutId id="2147483697" r:id="rId9"/>
    <p:sldLayoutId id="2147483698" r:id="rId10"/>
  </p:sldLayoutIdLst>
  <p:txStyles>
    <p:titleStyle>
      <a:lvl1pPr algn="l" defTabSz="457200" rtl="0" eaLnBrk="1" latinLnBrk="0" hangingPunct="1">
        <a:lnSpc>
          <a:spcPts val="2800"/>
        </a:lnSpc>
        <a:spcBef>
          <a:spcPct val="0"/>
        </a:spcBef>
        <a:buNone/>
        <a:defRPr sz="2800" kern="1200">
          <a:solidFill>
            <a:srgbClr val="63B1E5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lnSpc>
          <a:spcPct val="90000"/>
        </a:lnSpc>
        <a:spcBef>
          <a:spcPts val="600"/>
        </a:spcBef>
        <a:spcAft>
          <a:spcPts val="800"/>
        </a:spcAft>
        <a:buClrTx/>
        <a:buFont typeface="Arial"/>
        <a:buChar char="•"/>
        <a:defRPr sz="2000" kern="1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ClrTx/>
        <a:buFont typeface="Arial"/>
        <a:buChar char="•"/>
        <a:defRPr sz="2000" kern="1200">
          <a:solidFill>
            <a:srgbClr val="262626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lnSpc>
          <a:spcPct val="90000"/>
        </a:lnSpc>
        <a:spcBef>
          <a:spcPct val="20000"/>
        </a:spcBef>
        <a:spcAft>
          <a:spcPts val="800"/>
        </a:spcAft>
        <a:buClrTx/>
        <a:buFont typeface="Arial"/>
        <a:buChar char="•"/>
        <a:defRPr sz="1800" kern="1200">
          <a:solidFill>
            <a:srgbClr val="333333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lnSpc>
          <a:spcPct val="90000"/>
        </a:lnSpc>
        <a:spcBef>
          <a:spcPct val="20000"/>
        </a:spcBef>
        <a:spcAft>
          <a:spcPts val="800"/>
        </a:spcAft>
        <a:buClrTx/>
        <a:buFont typeface="Arial"/>
        <a:buChar char="•"/>
        <a:defRPr sz="1600" kern="1200">
          <a:solidFill>
            <a:srgbClr val="404040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lnSpc>
          <a:spcPct val="90000"/>
        </a:lnSpc>
        <a:spcBef>
          <a:spcPct val="20000"/>
        </a:spcBef>
        <a:spcAft>
          <a:spcPts val="800"/>
        </a:spcAft>
        <a:buClrTx/>
        <a:buFont typeface="Arial"/>
        <a:buChar char="•"/>
        <a:defRPr sz="1400" kern="1200">
          <a:solidFill>
            <a:srgbClr val="4C4C4C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8.tiff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tiff"/><Relationship Id="rId3" Type="http://schemas.openxmlformats.org/officeDocument/2006/relationships/diagramLayout" Target="../diagrams/layout1.xml"/><Relationship Id="rId7" Type="http://schemas.openxmlformats.org/officeDocument/2006/relationships/image" Target="../media/image12.tiff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tiff"/><Relationship Id="rId13" Type="http://schemas.openxmlformats.org/officeDocument/2006/relationships/image" Target="../media/image23.tiff"/><Relationship Id="rId3" Type="http://schemas.openxmlformats.org/officeDocument/2006/relationships/image" Target="../media/image14.png"/><Relationship Id="rId7" Type="http://schemas.openxmlformats.org/officeDocument/2006/relationships/image" Target="../media/image18.tiff"/><Relationship Id="rId12" Type="http://schemas.openxmlformats.org/officeDocument/2006/relationships/image" Target="../media/image22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7.tiff"/><Relationship Id="rId11" Type="http://schemas.openxmlformats.org/officeDocument/2006/relationships/image" Target="../media/image8.tiff"/><Relationship Id="rId5" Type="http://schemas.openxmlformats.org/officeDocument/2006/relationships/image" Target="../media/image16.tiff"/><Relationship Id="rId10" Type="http://schemas.openxmlformats.org/officeDocument/2006/relationships/image" Target="../media/image21.tiff"/><Relationship Id="rId4" Type="http://schemas.openxmlformats.org/officeDocument/2006/relationships/image" Target="../media/image15.tiff"/><Relationship Id="rId9" Type="http://schemas.openxmlformats.org/officeDocument/2006/relationships/image" Target="../media/image20.tiff"/><Relationship Id="rId14" Type="http://schemas.openxmlformats.org/officeDocument/2006/relationships/image" Target="../media/image2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26.png"/><Relationship Id="rId4" Type="http://schemas.openxmlformats.org/officeDocument/2006/relationships/image" Target="../media/image8.tif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8.tif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tiff"/><Relationship Id="rId3" Type="http://schemas.openxmlformats.org/officeDocument/2006/relationships/image" Target="../media/image30.tiff"/><Relationship Id="rId7" Type="http://schemas.openxmlformats.org/officeDocument/2006/relationships/image" Target="../media/image34.tiff"/><Relationship Id="rId2" Type="http://schemas.openxmlformats.org/officeDocument/2006/relationships/image" Target="../media/image29.tiff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33.tiff"/><Relationship Id="rId5" Type="http://schemas.openxmlformats.org/officeDocument/2006/relationships/image" Target="../media/image32.tiff"/><Relationship Id="rId4" Type="http://schemas.openxmlformats.org/officeDocument/2006/relationships/image" Target="../media/image31.tif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8.tiff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41.tiff"/><Relationship Id="rId4" Type="http://schemas.microsoft.com/office/2007/relationships/hdphoto" Target="../media/hdphoto1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hyperlink" Target="http://health.usnews.com/best-hospitals" TargetMode="External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1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707378"/>
            <a:ext cx="10972800" cy="152237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800" dirty="0"/>
              <a:t>Geriatrics Fellowship Bootcamp 2021</a:t>
            </a:r>
            <a:br>
              <a:rPr lang="en-US" sz="4800" dirty="0"/>
            </a:br>
            <a:br>
              <a:rPr lang="en-US" sz="4800" b="0" i="1" dirty="0"/>
            </a:br>
            <a:r>
              <a:rPr lang="en-US" sz="4800" b="0" i="1" dirty="0">
                <a:solidFill>
                  <a:schemeClr val="accent1"/>
                </a:solidFill>
              </a:rPr>
              <a:t>Welcome to UCSD Geriatrics</a:t>
            </a:r>
          </a:p>
        </p:txBody>
      </p:sp>
      <p:sp>
        <p:nvSpPr>
          <p:cNvPr id="3" name="Subtitle 2"/>
          <p:cNvSpPr>
            <a:spLocks noGrp="1"/>
          </p:cNvSpPr>
          <p:nvPr>
            <p:ph type="body" idx="1"/>
          </p:nvPr>
        </p:nvSpPr>
        <p:spPr>
          <a:xfrm>
            <a:off x="716920" y="4727543"/>
            <a:ext cx="10972800" cy="1926975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3200" dirty="0"/>
              <a:t>Khai Nguyen, MD, MHS, HMDC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3200" dirty="0"/>
              <a:t>Clinical Services Chief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3200" dirty="0"/>
              <a:t>Division of Geriatric Medicine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3200" dirty="0"/>
              <a:t>July 7,2021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16800" y="5726496"/>
            <a:ext cx="1964164" cy="928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92652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3750D03-48AD-2741-AECD-41D901562598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276767"/>
            <a:ext cx="2354904" cy="154952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8905" y="276767"/>
            <a:ext cx="6581565" cy="151353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4053" y="2777510"/>
            <a:ext cx="8726416" cy="256315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30680" y="5708234"/>
            <a:ext cx="1964164" cy="928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37682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Objectives: Geriatric Service lines</a:t>
            </a:r>
          </a:p>
        </p:txBody>
      </p:sp>
      <p:graphicFrame>
        <p:nvGraphicFramePr>
          <p:cNvPr id="9" name="Diagram 8"/>
          <p:cNvGraphicFramePr/>
          <p:nvPr>
            <p:extLst>
              <p:ext uri="{D42A27DB-BD31-4B8C-83A1-F6EECF244321}">
                <p14:modId xmlns:p14="http://schemas.microsoft.com/office/powerpoint/2010/main" val="172126898"/>
              </p:ext>
            </p:extLst>
          </p:nvPr>
        </p:nvGraphicFramePr>
        <p:xfrm>
          <a:off x="1078864" y="1326295"/>
          <a:ext cx="6744336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Placeholder 5"/>
          <p:cNvPicPr>
            <a:picLocks noChangeAspect="1"/>
          </p:cNvPicPr>
          <p:nvPr/>
        </p:nvPicPr>
        <p:blipFill>
          <a:blip r:embed="rId7"/>
          <a:srcRect l="24768" r="24768"/>
          <a:stretch>
            <a:fillRect/>
          </a:stretch>
        </p:blipFill>
        <p:spPr>
          <a:xfrm>
            <a:off x="8143670" y="1218068"/>
            <a:ext cx="3600655" cy="4012353"/>
          </a:xfrm>
          <a:prstGeom prst="rect">
            <a:avLst/>
          </a:prstGeom>
          <a:effectLst>
            <a:softEdge rad="7620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8800" y="5827871"/>
            <a:ext cx="1964164" cy="928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5136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>
          <a:blip r:embed="rId2"/>
          <a:srcRect l="4203" r="4203"/>
          <a:stretch>
            <a:fillRect/>
          </a:stretch>
        </p:blipFill>
        <p:spPr>
          <a:xfrm>
            <a:off x="278863" y="417596"/>
            <a:ext cx="10989733" cy="415101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09600" y="417596"/>
            <a:ext cx="10972800" cy="858754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On to Our Geriatric Adventure!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800" y="5827871"/>
            <a:ext cx="1964164" cy="928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99491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3750D03-48AD-2741-AECD-41D901562598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7680" y="400269"/>
            <a:ext cx="5785496" cy="71141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077680" y="1407866"/>
            <a:ext cx="607517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accent1"/>
                </a:solidFill>
              </a:rPr>
              <a:t>GERIATRICS #13 in USNWR</a:t>
            </a:r>
          </a:p>
          <a:p>
            <a:pPr algn="ctr"/>
            <a:endParaRPr lang="en-US" sz="3200" b="1" dirty="0">
              <a:solidFill>
                <a:schemeClr val="accent1"/>
              </a:solidFill>
            </a:endParaRPr>
          </a:p>
          <a:p>
            <a:pPr algn="ctr"/>
            <a:r>
              <a:rPr lang="en-US" sz="3200" b="1" dirty="0">
                <a:solidFill>
                  <a:schemeClr val="accent1"/>
                </a:solidFill>
              </a:rPr>
              <a:t>Among UCSD Health’s Top Specialties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27207" y="1111686"/>
            <a:ext cx="1102420" cy="16536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14540" y="1202788"/>
            <a:ext cx="1040685" cy="15486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30815" y="4876014"/>
            <a:ext cx="1226622" cy="15332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64633" y="4927925"/>
            <a:ext cx="1074420" cy="16116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234476" y="2798522"/>
            <a:ext cx="1269442" cy="15868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994431" y="4351491"/>
            <a:ext cx="1211074" cy="15743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595908" y="5005803"/>
            <a:ext cx="1214967" cy="1515135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99666" y="3530092"/>
            <a:ext cx="2504252" cy="118320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644826" y="4597408"/>
            <a:ext cx="1263691" cy="1642798"/>
          </a:xfrm>
          <a:prstGeom prst="rect">
            <a:avLst/>
          </a:prstGeom>
          <a:ln>
            <a:solidFill>
              <a:schemeClr val="accent1"/>
            </a:solidFill>
          </a:ln>
          <a:effectLst>
            <a:softEdge rad="63500"/>
          </a:effectLst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163240" y="4361518"/>
            <a:ext cx="1371600" cy="1710466"/>
          </a:xfrm>
          <a:prstGeom prst="rect">
            <a:avLst/>
          </a:prstGeom>
          <a:effectLst>
            <a:softEdge rad="50800"/>
          </a:effectLst>
        </p:spPr>
      </p:pic>
      <p:pic>
        <p:nvPicPr>
          <p:cNvPr id="18" name="Picture 2" descr="Tessa Antalan, MD">
            <a:extLst>
              <a:ext uri="{FF2B5EF4-FFF2-40B4-BE49-F238E27FC236}">
                <a16:creationId xmlns:a16="http://schemas.microsoft.com/office/drawing/2014/main" id="{055112C3-7FAF-094E-A465-BD9FCFB320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9818" y="3189789"/>
            <a:ext cx="1407619" cy="1407619"/>
          </a:xfrm>
          <a:prstGeom prst="rect">
            <a:avLst/>
          </a:prstGeom>
          <a:noFill/>
          <a:effectLst>
            <a:softEdge rad="6727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3326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1" r="37938" b="38"/>
          <a:stretch/>
        </p:blipFill>
        <p:spPr>
          <a:xfrm>
            <a:off x="1777911" y="1014855"/>
            <a:ext cx="4353181" cy="4746575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3750D03-48AD-2741-AECD-41D901562598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845371" y="550607"/>
            <a:ext cx="8528424" cy="540774"/>
          </a:xfrm>
        </p:spPr>
        <p:txBody>
          <a:bodyPr anchor="ctr">
            <a:normAutofit fontScale="90000"/>
          </a:bodyPr>
          <a:lstStyle/>
          <a:p>
            <a:pPr algn="l"/>
            <a:r>
              <a:rPr lang="en-US" sz="31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Principals of Age-Friendly Health Systems – </a:t>
            </a:r>
            <a:br>
              <a:rPr lang="en-US" sz="31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1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4Ms Framework </a:t>
            </a:r>
            <a:br>
              <a:rPr lang="en-US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3138" y="5761667"/>
            <a:ext cx="1964164" cy="92802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6282" y="1441403"/>
            <a:ext cx="4994018" cy="3593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61052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3750D03-48AD-2741-AECD-41D901562598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Age-Friendly Health System Medical Director</a:t>
            </a:r>
          </a:p>
        </p:txBody>
      </p:sp>
      <p:pic>
        <p:nvPicPr>
          <p:cNvPr id="6" name="Picture Placeholder 5"/>
          <p:cNvPicPr>
            <a:picLocks noGrp="1" noChangeAspect="1"/>
          </p:cNvPicPr>
          <p:nvPr>
            <p:ph type="pic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26" r="5726"/>
          <a:stretch>
            <a:fillRect/>
          </a:stretch>
        </p:blipFill>
        <p:spPr>
          <a:xfrm>
            <a:off x="9275783" y="1498070"/>
            <a:ext cx="1903755" cy="21214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936" y="5827872"/>
            <a:ext cx="1964164" cy="928022"/>
          </a:xfrm>
          <a:prstGeom prst="rect">
            <a:avLst/>
          </a:prstGeom>
        </p:spPr>
      </p:pic>
      <p:pic>
        <p:nvPicPr>
          <p:cNvPr id="9" name="Content Placeholder 8" descr="A screenshot of a cell phone&#10;&#10;Description automatically generated"/>
          <p:cNvPicPr>
            <a:picLocks noGrp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2324100" y="1020278"/>
            <a:ext cx="6354784" cy="4682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1113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61864" y="5107651"/>
            <a:ext cx="3445844" cy="1549357"/>
          </a:xfrm>
        </p:spPr>
        <p:txBody>
          <a:bodyPr/>
          <a:lstStyle/>
          <a:p>
            <a:pPr marL="0" indent="0">
              <a:buNone/>
            </a:pPr>
            <a:r>
              <a:rPr lang="en-US" sz="1600" dirty="0"/>
              <a:t>Existing Inpatient Services:</a:t>
            </a:r>
          </a:p>
          <a:p>
            <a:pPr lvl="1"/>
            <a:r>
              <a:rPr lang="en-US" sz="1600" dirty="0"/>
              <a:t>Senior Behavioral Health</a:t>
            </a:r>
          </a:p>
          <a:p>
            <a:pPr lvl="1"/>
            <a:r>
              <a:rPr lang="en-US" sz="1600" dirty="0"/>
              <a:t>Geriatrics Trauma Consults</a:t>
            </a:r>
          </a:p>
          <a:p>
            <a:pPr lvl="1"/>
            <a:r>
              <a:rPr lang="en-US" sz="1600" dirty="0"/>
              <a:t>Geriatrics HC/JMC Consults 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3750D03-48AD-2741-AECD-41D901562598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Geriatrics Programs &amp; Protocols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0101" y="1126808"/>
            <a:ext cx="1872476" cy="141524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4354" y="3314850"/>
            <a:ext cx="3005250" cy="160541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08648" y="2154104"/>
            <a:ext cx="1409222" cy="190599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40268" y="4572936"/>
            <a:ext cx="2136760" cy="597850"/>
          </a:xfrm>
          <a:prstGeom prst="rect">
            <a:avLst/>
          </a:prstGeom>
        </p:spPr>
      </p:pic>
      <p:sp>
        <p:nvSpPr>
          <p:cNvPr id="12" name="Content Placeholder 1"/>
          <p:cNvSpPr txBox="1">
            <a:spLocks/>
          </p:cNvSpPr>
          <p:nvPr/>
        </p:nvSpPr>
        <p:spPr>
          <a:xfrm>
            <a:off x="5969786" y="5230793"/>
            <a:ext cx="3032409" cy="12306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87338" indent="-287338" algn="l" defTabSz="457151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800"/>
              </a:spcAft>
              <a:buClr>
                <a:srgbClr val="0C68AC"/>
              </a:buClr>
              <a:buFont typeface="Arial"/>
              <a:buChar char="•"/>
              <a:defRPr sz="2000" kern="1200">
                <a:solidFill>
                  <a:srgbClr val="101D3A"/>
                </a:solidFill>
                <a:latin typeface="Arial"/>
                <a:ea typeface="+mn-ea"/>
                <a:cs typeface="+mn-cs"/>
              </a:defRPr>
            </a:lvl1pPr>
            <a:lvl2pPr marL="742871" indent="-285720" algn="l" defTabSz="457151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800"/>
              </a:spcAft>
              <a:buClr>
                <a:srgbClr val="0C68AC"/>
              </a:buClr>
              <a:buFont typeface="Arial"/>
              <a:buChar char="•"/>
              <a:defRPr sz="2000" kern="1200">
                <a:solidFill>
                  <a:srgbClr val="101D3A"/>
                </a:solidFill>
                <a:latin typeface="Arial"/>
                <a:ea typeface="+mn-ea"/>
                <a:cs typeface="+mn-cs"/>
              </a:defRPr>
            </a:lvl2pPr>
            <a:lvl3pPr marL="1142879" indent="-228576" algn="l" defTabSz="457151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800"/>
              </a:spcAft>
              <a:buClr>
                <a:srgbClr val="0C68AC"/>
              </a:buClr>
              <a:buFont typeface="Arial"/>
              <a:buChar char="•"/>
              <a:defRPr sz="1800" kern="1200">
                <a:solidFill>
                  <a:srgbClr val="101D3A"/>
                </a:solidFill>
                <a:latin typeface="Arial"/>
                <a:ea typeface="+mn-ea"/>
                <a:cs typeface="+mn-cs"/>
              </a:defRPr>
            </a:lvl3pPr>
            <a:lvl4pPr marL="1600030" indent="-228576" algn="l" defTabSz="457151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800"/>
              </a:spcAft>
              <a:buClr>
                <a:srgbClr val="0C68AC"/>
              </a:buClr>
              <a:buFont typeface="Arial"/>
              <a:buChar char="•"/>
              <a:defRPr sz="1600" kern="1200">
                <a:solidFill>
                  <a:srgbClr val="101D3A"/>
                </a:solidFill>
                <a:latin typeface="Arial"/>
                <a:ea typeface="+mn-ea"/>
                <a:cs typeface="+mn-cs"/>
              </a:defRPr>
            </a:lvl4pPr>
            <a:lvl5pPr marL="2057181" indent="-228576" algn="l" defTabSz="457151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800"/>
              </a:spcAft>
              <a:buClr>
                <a:srgbClr val="0C68AC"/>
              </a:buClr>
              <a:buFont typeface="Arial"/>
              <a:buChar char="•"/>
              <a:defRPr sz="1600" kern="1200">
                <a:solidFill>
                  <a:srgbClr val="101D3A"/>
                </a:solidFill>
                <a:latin typeface="Arial"/>
                <a:ea typeface="+mn-ea"/>
                <a:cs typeface="+mn-cs"/>
              </a:defRPr>
            </a:lvl5pPr>
            <a:lvl6pPr marL="2514332" indent="-228576" algn="l" defTabSz="457151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484" indent="-228576" algn="l" defTabSz="457151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636" indent="-228576" algn="l" defTabSz="457151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787" indent="-228576" algn="l" defTabSz="457151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dirty="0"/>
              <a:t>Opportunity:</a:t>
            </a:r>
          </a:p>
          <a:p>
            <a:pPr lvl="1"/>
            <a:r>
              <a:rPr lang="en-US" sz="1600" dirty="0"/>
              <a:t>Senior Pt Risk Registry</a:t>
            </a:r>
          </a:p>
          <a:p>
            <a:pPr lvl="1"/>
            <a:r>
              <a:rPr lang="en-US" sz="1600" dirty="0"/>
              <a:t>PHSO Pt Registry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61864" y="2341794"/>
            <a:ext cx="1542698" cy="1192085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75472" y="3414138"/>
            <a:ext cx="2074173" cy="1557255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57992" y="3314851"/>
            <a:ext cx="1744203" cy="877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30307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74582" y="294641"/>
          <a:ext cx="10613458" cy="5633720"/>
        </p:xfrm>
        <a:graphic>
          <a:graphicData uri="http://schemas.openxmlformats.org/drawingml/2006/table">
            <a:tbl>
              <a:tblPr/>
              <a:tblGrid>
                <a:gridCol w="28309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825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475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Program</a:t>
                      </a:r>
                    </a:p>
                  </a:txBody>
                  <a:tcPr marL="7481" marR="7481" marT="748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Notes</a:t>
                      </a:r>
                    </a:p>
                  </a:txBody>
                  <a:tcPr marL="7481" marR="7481" marT="748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6632">
                <a:tc>
                  <a:txBody>
                    <a:bodyPr/>
                    <a:lstStyle/>
                    <a:p>
                      <a:pPr marL="91440" algn="l" rtl="0" fontAlgn="ctr"/>
                      <a:r>
                        <a:rPr lang="en-US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NICHE Exemplar</a:t>
                      </a:r>
                      <a:r>
                        <a:rPr lang="en-US" sz="1200" b="0" i="0" u="none" strike="noStrike" baseline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Status</a:t>
                      </a:r>
                      <a:endParaRPr 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481" marR="7481" marT="748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262890" indent="-171450" algn="l" rtl="0" fontAlgn="ctr">
                        <a:buFont typeface="Arial"/>
                        <a:buChar char="•"/>
                      </a:pPr>
                      <a:r>
                        <a:rPr lang="en-US" sz="12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200+ Geriatric Resource Nurses </a:t>
                      </a:r>
                    </a:p>
                    <a:p>
                      <a:pPr marL="262890" indent="-171450" algn="l" rtl="0" fontAlgn="ctr">
                        <a:buFont typeface="Arial"/>
                        <a:buChar char="•"/>
                      </a:pPr>
                      <a:r>
                        <a:rPr lang="en-US" sz="12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Website with wealth of educational resources for institution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262890" indent="-171450" algn="l" rtl="0" fontAlgn="ctr">
                        <a:buFont typeface="Arial"/>
                        <a:buChar char="•"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Elder Care Task</a:t>
                      </a:r>
                      <a:r>
                        <a:rPr lang="en-US" sz="12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Force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-</a:t>
                      </a:r>
                      <a:r>
                        <a:rPr lang="en-US" sz="12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emi-annual</a:t>
                      </a:r>
                      <a:r>
                        <a:rPr lang="en-US" sz="12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workshops, abbreviated Beers</a:t>
                      </a:r>
                      <a:r>
                        <a:rPr lang="en-US" sz="12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Criteria, sensory exercises, new tools for staff (hearing assistive devices, activity kits), newsletter…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 marL="7481" marR="7481" marT="748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9083">
                <a:tc>
                  <a:txBody>
                    <a:bodyPr/>
                    <a:lstStyle/>
                    <a:p>
                      <a:pPr marL="91440" algn="l" defTabSz="457139" rtl="0" eaLnBrk="1" fontAlgn="ctr" latinLnBrk="0" hangingPunct="1"/>
                      <a:r>
                        <a:rPr lang="en-US" sz="120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Trauma Consult Service at Hillcrest</a:t>
                      </a:r>
                    </a:p>
                  </a:txBody>
                  <a:tcPr marL="7481" marR="7481" marT="748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262890" indent="-171450" algn="l" rtl="0" fontAlgn="ctr">
                        <a:buFont typeface="Arial"/>
                        <a:buChar char="•"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New as of July 2018</a:t>
                      </a:r>
                    </a:p>
                  </a:txBody>
                  <a:tcPr marL="7481" marR="7481" marT="748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6833">
                <a:tc>
                  <a:txBody>
                    <a:bodyPr/>
                    <a:lstStyle/>
                    <a:p>
                      <a:pPr marL="91440" algn="l" defTabSz="457139" rtl="0" eaLnBrk="1" fontAlgn="ctr" latinLnBrk="0" hangingPunct="1"/>
                      <a:r>
                        <a:rPr lang="en-US" sz="120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Senior Emergency Care Unit (SECU) at Jacobs</a:t>
                      </a:r>
                    </a:p>
                  </a:txBody>
                  <a:tcPr marL="7481" marR="7481" marT="748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262890" indent="-171450" algn="l" rtl="0" fontAlgn="ctr">
                        <a:buFont typeface="Arial"/>
                        <a:buChar char="•"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Specialized care and resources for at-risk patients age &gt; 65 </a:t>
                      </a:r>
                    </a:p>
                    <a:p>
                      <a:pPr marL="262890" indent="-171450" algn="l" rtl="0" fontAlgn="ctr">
                        <a:buFont typeface="Arial"/>
                        <a:buChar char="•"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GENIE nurses</a:t>
                      </a:r>
                      <a:r>
                        <a:rPr lang="en-US" sz="12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– 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geriatric assessments and care coordination/referrals </a:t>
                      </a:r>
                    </a:p>
                    <a:p>
                      <a:pPr marL="262890" indent="-171450" algn="l" rtl="0" fontAlgn="ctr">
                        <a:buFont typeface="Arial"/>
                        <a:buChar char="•"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New space designed to meet needs of seniors and maximize outcomes</a:t>
                      </a:r>
                    </a:p>
                  </a:txBody>
                  <a:tcPr marL="7481" marR="7481" marT="748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16833">
                <a:tc>
                  <a:txBody>
                    <a:bodyPr/>
                    <a:lstStyle/>
                    <a:p>
                      <a:pPr marL="91440" algn="l" defTabSz="457139" rtl="0" eaLnBrk="1" fontAlgn="ctr" latinLnBrk="0" hangingPunct="1"/>
                      <a:r>
                        <a:rPr lang="en-US" sz="120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Senior Behavioral Health Unit  at Hillcrest</a:t>
                      </a:r>
                    </a:p>
                  </a:txBody>
                  <a:tcPr marL="7481" marR="7481" marT="748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262890" indent="-171450" algn="l" rtl="0" fontAlgn="ctr">
                        <a:buFont typeface="Arial"/>
                        <a:buChar char="•"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Inpatient geriatric psychiatry w/geriatrics consult service – geriatric medicine management of all patients</a:t>
                      </a:r>
                    </a:p>
                  </a:txBody>
                  <a:tcPr marL="7481" marR="7481" marT="748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254422">
                <a:tc>
                  <a:txBody>
                    <a:bodyPr/>
                    <a:lstStyle/>
                    <a:p>
                      <a:pPr marL="91440" algn="l" rtl="0" fontAlgn="ctr"/>
                      <a:r>
                        <a:rPr lang="en-US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Telemedicine Program</a:t>
                      </a:r>
                    </a:p>
                  </a:txBody>
                  <a:tcPr marL="7481" marR="7481" marT="748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262890" indent="-171450" algn="l" rtl="0" fontAlgn="ctr">
                        <a:buFont typeface="Arial"/>
                        <a:buChar char="•"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West</a:t>
                      </a:r>
                      <a:r>
                        <a:rPr lang="en-US" sz="12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Health/West Health Institute telemedicine program 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w/ local assisted living facilities  </a:t>
                      </a:r>
                    </a:p>
                    <a:p>
                      <a:pPr marL="262890" indent="-171450" algn="l" rtl="0" fontAlgn="ctr">
                        <a:buFont typeface="Arial"/>
                        <a:buChar char="•"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Weekly</a:t>
                      </a:r>
                      <a:r>
                        <a:rPr lang="en-US" sz="12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clinics w/geriatrician and other providers (geriatric psychiatry, pharmacy, emergency medicine)</a:t>
                      </a:r>
                    </a:p>
                  </a:txBody>
                  <a:tcPr marL="7481" marR="7481" marT="748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12581">
                <a:tc>
                  <a:txBody>
                    <a:bodyPr/>
                    <a:lstStyle/>
                    <a:p>
                      <a:pPr marL="91440" algn="l" rtl="0" fontAlgn="ctr"/>
                      <a:r>
                        <a:rPr lang="en-US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Medicine for Seniors</a:t>
                      </a:r>
                    </a:p>
                  </a:txBody>
                  <a:tcPr marL="7481" marR="7481" marT="748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262890" indent="-171450" algn="l" rtl="0" fontAlgn="ctr">
                        <a:buFont typeface="Arial"/>
                        <a:buChar char="•"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Outpatient Clinic</a:t>
                      </a:r>
                      <a:r>
                        <a:rPr lang="en-US" sz="12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at 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Perlman (6 PCPs)</a:t>
                      </a:r>
                    </a:p>
                    <a:p>
                      <a:pPr marL="262890" indent="-171450" algn="l" rtl="0" fontAlgn="ctr">
                        <a:buFont typeface="Arial"/>
                        <a:buChar char="•"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Primary Care and Consults – patients age 65+</a:t>
                      </a:r>
                    </a:p>
                  </a:txBody>
                  <a:tcPr marL="7481" marR="7481" marT="748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12581">
                <a:tc>
                  <a:txBody>
                    <a:bodyPr/>
                    <a:lstStyle/>
                    <a:p>
                      <a:pPr marL="91440" marR="0" indent="0" algn="l" defTabSz="457139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Memory, Aging and Resilience Clinic (MARC)</a:t>
                      </a:r>
                    </a:p>
                  </a:txBody>
                  <a:tcPr marL="7481" marR="7481" marT="748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262890" indent="-171450" algn="l" rtl="0" fontAlgn="ctr">
                        <a:buFont typeface="Arial"/>
                        <a:buChar char="•"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Referral clinic for comprehensive memory evaluations. Geriatrician present for one session/week </a:t>
                      </a:r>
                    </a:p>
                    <a:p>
                      <a:pPr marL="262890" indent="-171450" algn="l" rtl="0" fontAlgn="ctr">
                        <a:buFont typeface="Arial"/>
                        <a:buChar char="•"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Other</a:t>
                      </a:r>
                      <a:r>
                        <a:rPr lang="en-US" sz="12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team members – geriatric psychiatrist, neuropsychologist, social worker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481" marR="7481" marT="748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374582" y="3227535"/>
            <a:ext cx="10613458" cy="1261848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582" y="5992533"/>
            <a:ext cx="1659364" cy="784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7016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845371" y="1312456"/>
            <a:ext cx="8527851" cy="4028153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sz="3600" dirty="0"/>
              <a:t>According to FY 2017: </a:t>
            </a:r>
          </a:p>
          <a:p>
            <a:pPr marL="914400" lvl="1" indent="-457200">
              <a:buFont typeface="Courier New"/>
              <a:buChar char="o"/>
            </a:pPr>
            <a:r>
              <a:rPr lang="en-US" sz="3600" dirty="0"/>
              <a:t>35% of inpatient patients across facilities are age 65+</a:t>
            </a:r>
          </a:p>
          <a:p>
            <a:pPr marL="914400" lvl="1" indent="-457200">
              <a:buFont typeface="Courier New"/>
              <a:buChar char="o"/>
            </a:pPr>
            <a:r>
              <a:rPr lang="en-US" sz="3600" dirty="0"/>
              <a:t>10% are 80+</a:t>
            </a:r>
          </a:p>
          <a:p>
            <a:pPr lvl="1">
              <a:buFont typeface="Courier New" panose="02070309020205020404" pitchFamily="49" charset="0"/>
              <a:buChar char="o"/>
            </a:pPr>
            <a:endParaRPr lang="en-US" dirty="0"/>
          </a:p>
          <a:p>
            <a:pPr marL="457151" lvl="1" indent="0">
              <a:buNone/>
            </a:pP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3750D03-48AD-2741-AECD-41D901562598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845371" y="152400"/>
            <a:ext cx="8528424" cy="736242"/>
          </a:xfrm>
        </p:spPr>
        <p:txBody>
          <a:bodyPr/>
          <a:lstStyle/>
          <a:p>
            <a:pPr algn="ctr"/>
            <a:r>
              <a:rPr lang="en-US" dirty="0"/>
              <a:t>Why Does it Matter to UCSD?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0898" y="4432832"/>
            <a:ext cx="2786971" cy="15039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TextBox 10"/>
          <p:cNvSpPr txBox="1"/>
          <p:nvPr/>
        </p:nvSpPr>
        <p:spPr>
          <a:xfrm>
            <a:off x="2679520" y="4235342"/>
            <a:ext cx="984626" cy="52322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US" sz="2800" b="1" dirty="0"/>
              <a:t>29%  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1387" y="4470175"/>
            <a:ext cx="2679715" cy="15039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34762" y="4430071"/>
            <a:ext cx="2666694" cy="15067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" name="TextBox 14"/>
          <p:cNvSpPr txBox="1"/>
          <p:nvPr/>
        </p:nvSpPr>
        <p:spPr>
          <a:xfrm>
            <a:off x="8494455" y="4325627"/>
            <a:ext cx="947309" cy="52322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US" sz="2800" b="1" dirty="0"/>
              <a:t>47% 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577591" y="4248574"/>
            <a:ext cx="947309" cy="52322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US" sz="2800" b="1" dirty="0"/>
              <a:t>40%  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8800" y="5827871"/>
            <a:ext cx="1964164" cy="928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3018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4294967295"/>
          </p:nvPr>
        </p:nvSpPr>
        <p:spPr>
          <a:xfrm>
            <a:off x="558800" y="1452033"/>
            <a:ext cx="7119007" cy="3843867"/>
          </a:xfrm>
          <a:prstGeom prst="rect">
            <a:avLst/>
          </a:prstGeom>
        </p:spPr>
        <p:txBody>
          <a:bodyPr/>
          <a:lstStyle/>
          <a:p>
            <a:pPr>
              <a:buFont typeface="Wingdings" charset="2"/>
              <a:buChar char="§"/>
            </a:pPr>
            <a:r>
              <a:rPr lang="en-US" sz="2400" dirty="0">
                <a:sym typeface="Wingdings"/>
              </a:rPr>
              <a:t>Medicine For Seniors now Geriatric Medicine</a:t>
            </a:r>
          </a:p>
          <a:p>
            <a:pPr lvl="1">
              <a:buFont typeface="Wingdings" charset="2"/>
              <a:buChar char="§"/>
            </a:pPr>
            <a:r>
              <a:rPr lang="en-US" sz="2400" dirty="0">
                <a:sym typeface="Wingdings"/>
              </a:rPr>
              <a:t>Formerly at Perlman Medical Offices in La Jolla</a:t>
            </a:r>
          </a:p>
          <a:p>
            <a:pPr lvl="1">
              <a:buFont typeface="Wingdings" charset="2"/>
              <a:buChar char="§"/>
            </a:pPr>
            <a:endParaRPr lang="en-US" sz="2400" dirty="0">
              <a:sym typeface="Wingdings"/>
            </a:endParaRPr>
          </a:p>
          <a:p>
            <a:pPr>
              <a:buFont typeface="Wingdings" charset="2"/>
              <a:buChar char="§"/>
            </a:pPr>
            <a:r>
              <a:rPr lang="en-US" sz="2400" dirty="0">
                <a:sym typeface="Wingdings"/>
              </a:rPr>
              <a:t>RCFE </a:t>
            </a:r>
            <a:r>
              <a:rPr lang="mr-IN" sz="2400" dirty="0">
                <a:sym typeface="Wingdings"/>
              </a:rPr>
              <a:t>–</a:t>
            </a:r>
            <a:r>
              <a:rPr lang="en-US" sz="2400" dirty="0">
                <a:sym typeface="Wingdings"/>
              </a:rPr>
              <a:t> Memory Care / Assisted Living Facility</a:t>
            </a:r>
          </a:p>
          <a:p>
            <a:pPr lvl="1">
              <a:buFont typeface="Wingdings" charset="2"/>
              <a:buChar char="§"/>
            </a:pPr>
            <a:r>
              <a:rPr lang="en-US" sz="2400" dirty="0">
                <a:sym typeface="Wingdings"/>
              </a:rPr>
              <a:t>Silverado Encinitas</a:t>
            </a:r>
          </a:p>
          <a:p>
            <a:pPr lvl="1">
              <a:buFont typeface="Wingdings" charset="2"/>
              <a:buChar char="§"/>
            </a:pPr>
            <a:r>
              <a:rPr lang="en-US" sz="2400" dirty="0">
                <a:sym typeface="Wingdings"/>
              </a:rPr>
              <a:t>Silverado Escondido</a:t>
            </a:r>
          </a:p>
          <a:p>
            <a:pPr lvl="1">
              <a:buFont typeface="Wingdings" charset="2"/>
              <a:buChar char="§"/>
            </a:pPr>
            <a:r>
              <a:rPr lang="en-US" sz="2400" dirty="0">
                <a:sym typeface="Wingdings"/>
              </a:rPr>
              <a:t>Monarch Cottage in La Jolla</a:t>
            </a:r>
          </a:p>
          <a:p>
            <a:pPr>
              <a:buFont typeface="Wingdings" charset="2"/>
              <a:buChar char="§"/>
            </a:pPr>
            <a:endParaRPr lang="en-US" sz="2400" dirty="0">
              <a:sym typeface="Wingdings"/>
            </a:endParaRPr>
          </a:p>
          <a:p>
            <a:pPr>
              <a:buFont typeface="Wingdings" charset="2"/>
              <a:buChar char="§"/>
            </a:pPr>
            <a:endParaRPr lang="en-US" sz="2400" dirty="0">
              <a:sym typeface="Wingding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800" y="5827871"/>
            <a:ext cx="1964164" cy="928022"/>
          </a:xfrm>
          <a:prstGeom prst="rect">
            <a:avLst/>
          </a:prstGeom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Outpatient</a:t>
            </a:r>
          </a:p>
        </p:txBody>
      </p:sp>
      <p:pic>
        <p:nvPicPr>
          <p:cNvPr id="8" name="Picture Placeholder 6">
            <a:extLst>
              <a:ext uri="{FF2B5EF4-FFF2-40B4-BE49-F238E27FC236}">
                <a16:creationId xmlns:a16="http://schemas.microsoft.com/office/drawing/2014/main" id="{43A61447-5A1A-EE4F-96B4-41E0DB4169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3" b="803"/>
          <a:stretch>
            <a:fillRect/>
          </a:stretch>
        </p:blipFill>
        <p:spPr>
          <a:xfrm>
            <a:off x="7677807" y="496176"/>
            <a:ext cx="4160726" cy="4799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25878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4294967295"/>
          </p:nvPr>
        </p:nvSpPr>
        <p:spPr>
          <a:xfrm>
            <a:off x="982133" y="1161082"/>
            <a:ext cx="6824134" cy="5130800"/>
          </a:xfrm>
          <a:prstGeom prst="rect">
            <a:avLst/>
          </a:prstGeom>
        </p:spPr>
        <p:txBody>
          <a:bodyPr/>
          <a:lstStyle/>
          <a:p>
            <a:pPr>
              <a:buFont typeface="Wingdings" charset="2"/>
              <a:buChar char="§"/>
            </a:pPr>
            <a:endParaRPr lang="en-US" sz="2400" dirty="0">
              <a:sym typeface="Wingdings"/>
            </a:endParaRPr>
          </a:p>
          <a:p>
            <a:pPr>
              <a:buFont typeface="Wingdings" charset="2"/>
              <a:buChar char="§"/>
            </a:pPr>
            <a:r>
              <a:rPr lang="en-US" sz="2400" dirty="0">
                <a:sym typeface="Wingdings"/>
              </a:rPr>
              <a:t>Physician and NPs doing home visits </a:t>
            </a:r>
          </a:p>
          <a:p>
            <a:pPr lvl="1">
              <a:buFont typeface="Wingdings" charset="2"/>
              <a:buChar char="§"/>
            </a:pPr>
            <a:r>
              <a:rPr lang="en-US" sz="2400" dirty="0">
                <a:sym typeface="Wingdings"/>
              </a:rPr>
              <a:t>Patients in PHSO</a:t>
            </a:r>
          </a:p>
          <a:p>
            <a:pPr lvl="2">
              <a:buFont typeface="Wingdings" charset="2"/>
              <a:buChar char="§"/>
            </a:pPr>
            <a:r>
              <a:rPr lang="en-US" sz="2200" dirty="0">
                <a:sym typeface="Wingdings"/>
              </a:rPr>
              <a:t>ACO</a:t>
            </a:r>
          </a:p>
          <a:p>
            <a:pPr lvl="2">
              <a:buFont typeface="Wingdings" charset="2"/>
              <a:buChar char="§"/>
            </a:pPr>
            <a:r>
              <a:rPr lang="en-US" sz="2200" dirty="0">
                <a:sym typeface="Wingdings"/>
              </a:rPr>
              <a:t>MA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Home-Based: UCSD at Home </a:t>
            </a:r>
            <a:br>
              <a:rPr lang="en-US" dirty="0"/>
            </a:br>
            <a:r>
              <a:rPr lang="en-US" dirty="0"/>
              <a:t>(Population Health Services Organization)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800" y="5827871"/>
            <a:ext cx="1964164" cy="928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89299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4294967295"/>
          </p:nvPr>
        </p:nvSpPr>
        <p:spPr>
          <a:xfrm>
            <a:off x="842433" y="1375833"/>
            <a:ext cx="6824134" cy="5130800"/>
          </a:xfrm>
          <a:prstGeom prst="rect">
            <a:avLst/>
          </a:prstGeom>
        </p:spPr>
        <p:txBody>
          <a:bodyPr/>
          <a:lstStyle/>
          <a:p>
            <a:pPr>
              <a:buFont typeface="Wingdings" charset="2"/>
              <a:buChar char="§"/>
            </a:pPr>
            <a:endParaRPr lang="en-US" sz="2400" dirty="0">
              <a:sym typeface="Wingdings"/>
            </a:endParaRPr>
          </a:p>
          <a:p>
            <a:pPr>
              <a:buFont typeface="Wingdings" charset="2"/>
              <a:buChar char="§"/>
            </a:pPr>
            <a:r>
              <a:rPr lang="en-US" sz="2400" dirty="0">
                <a:sym typeface="Wingdings"/>
              </a:rPr>
              <a:t>SNF </a:t>
            </a:r>
            <a:r>
              <a:rPr lang="mr-IN" sz="2400" dirty="0">
                <a:sym typeface="Wingdings"/>
              </a:rPr>
              <a:t>–</a:t>
            </a:r>
            <a:r>
              <a:rPr lang="en-US" sz="2400" dirty="0">
                <a:sym typeface="Wingdings"/>
              </a:rPr>
              <a:t> Dr. </a:t>
            </a:r>
            <a:r>
              <a:rPr lang="en-US" sz="2400" dirty="0" err="1">
                <a:sym typeface="Wingdings"/>
              </a:rPr>
              <a:t>Aireen</a:t>
            </a:r>
            <a:r>
              <a:rPr lang="en-US" sz="2400" dirty="0">
                <a:sym typeface="Wingdings"/>
              </a:rPr>
              <a:t> Gutierrez &amp; NP</a:t>
            </a:r>
          </a:p>
          <a:p>
            <a:pPr lvl="1">
              <a:buFont typeface="Wingdings" charset="2"/>
              <a:buChar char="§"/>
            </a:pPr>
            <a:r>
              <a:rPr lang="en-US" sz="2400" dirty="0">
                <a:sym typeface="Wingdings"/>
              </a:rPr>
              <a:t>3 SNFs and growing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800" y="5827871"/>
            <a:ext cx="1964164" cy="928022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Post-Acute Care: Skilled Nursing Facility Program</a:t>
            </a:r>
            <a:br>
              <a:rPr lang="en-US" dirty="0"/>
            </a:br>
            <a:r>
              <a:rPr lang="en-US" dirty="0"/>
              <a:t> (Population Health Services Organization)</a:t>
            </a:r>
          </a:p>
        </p:txBody>
      </p:sp>
    </p:spTree>
    <p:extLst>
      <p:ext uri="{BB962C8B-B14F-4D97-AF65-F5344CB8AC3E}">
        <p14:creationId xmlns:p14="http://schemas.microsoft.com/office/powerpoint/2010/main" val="11506013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3750D03-48AD-2741-AECD-41D901562598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Inpatient</a:t>
            </a:r>
          </a:p>
        </p:txBody>
      </p:sp>
      <p:sp>
        <p:nvSpPr>
          <p:cNvPr id="6" name="Rectangle 5"/>
          <p:cNvSpPr/>
          <p:nvPr/>
        </p:nvSpPr>
        <p:spPr>
          <a:xfrm>
            <a:off x="1723633" y="3995678"/>
            <a:ext cx="4118367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228600"/>
            <a:r>
              <a:rPr lang="en-US" dirty="0">
                <a:solidFill>
                  <a:srgbClr val="000000"/>
                </a:solidFill>
                <a:latin typeface="Calibri" charset="0"/>
              </a:rPr>
              <a:t>HC: 	Senior Behavioral Health</a:t>
            </a:r>
          </a:p>
          <a:p>
            <a:pPr marL="457200" indent="-228600"/>
            <a:r>
              <a:rPr lang="en-US" dirty="0">
                <a:solidFill>
                  <a:srgbClr val="000000"/>
                </a:solidFill>
                <a:latin typeface="Calibri" charset="0"/>
              </a:rPr>
              <a:t>		Trauma Service</a:t>
            </a:r>
          </a:p>
          <a:p>
            <a:pPr marL="457200" indent="-228600"/>
            <a:r>
              <a:rPr lang="en-US" dirty="0">
                <a:solidFill>
                  <a:srgbClr val="000000"/>
                </a:solidFill>
                <a:latin typeface="Calibri" charset="0"/>
              </a:rPr>
              <a:t>		Inpatient Consults		</a:t>
            </a:r>
          </a:p>
          <a:p>
            <a:pPr marL="457200" indent="-228600"/>
            <a:r>
              <a:rPr lang="en-US" dirty="0">
                <a:solidFill>
                  <a:srgbClr val="000000"/>
                </a:solidFill>
                <a:latin typeface="Calibri" charset="0"/>
              </a:rPr>
              <a:t>		</a:t>
            </a:r>
          </a:p>
          <a:p>
            <a:pPr marL="457200" indent="-228600"/>
            <a:endParaRPr lang="en-US" dirty="0">
              <a:solidFill>
                <a:srgbClr val="000000"/>
              </a:solidFill>
              <a:latin typeface="Calibri" charset="0"/>
            </a:endParaRPr>
          </a:p>
          <a:p>
            <a:pPr marL="457200" indent="-228600"/>
            <a:endParaRPr lang="en-US" dirty="0">
              <a:solidFill>
                <a:srgbClr val="000000"/>
              </a:solidFill>
              <a:latin typeface="Calibri" charset="0"/>
            </a:endParaRPr>
          </a:p>
          <a:p>
            <a:pPr marL="457200" indent="-228600"/>
            <a:r>
              <a:rPr lang="en-US" dirty="0">
                <a:solidFill>
                  <a:srgbClr val="000000"/>
                </a:solidFill>
                <a:latin typeface="Calibri" charset="0"/>
              </a:rPr>
              <a:t>		</a:t>
            </a:r>
          </a:p>
          <a:p>
            <a:pPr marL="457200" indent="-228600"/>
            <a:endParaRPr lang="en-US" dirty="0">
              <a:solidFill>
                <a:srgbClr val="000000"/>
              </a:solidFill>
              <a:latin typeface="Calibri" charset="0"/>
            </a:endParaRPr>
          </a:p>
          <a:p>
            <a:pPr marL="457200" indent="-228600"/>
            <a:endParaRPr lang="en-US" dirty="0">
              <a:solidFill>
                <a:srgbClr val="000000"/>
              </a:solidFill>
              <a:latin typeface="Calibri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0680" y="5708234"/>
            <a:ext cx="1964164" cy="92802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7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930680" y="1332491"/>
            <a:ext cx="3479520" cy="2609640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11621" y="1275590"/>
            <a:ext cx="2671281" cy="2671281"/>
          </a:xfrm>
          <a:prstGeom prst="rect">
            <a:avLst/>
          </a:prstGeom>
          <a:effectLst>
            <a:softEdge rad="101600"/>
          </a:effectLst>
        </p:spPr>
      </p:pic>
      <p:sp>
        <p:nvSpPr>
          <p:cNvPr id="3" name="Rectangle 2"/>
          <p:cNvSpPr/>
          <p:nvPr/>
        </p:nvSpPr>
        <p:spPr>
          <a:xfrm>
            <a:off x="6881009" y="4010440"/>
            <a:ext cx="34169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228600"/>
            <a:r>
              <a:rPr lang="en-US" dirty="0">
                <a:solidFill>
                  <a:srgbClr val="000000"/>
                </a:solidFill>
                <a:latin typeface="Calibri" charset="0"/>
              </a:rPr>
              <a:t>JMC: 	Inpatient Consults</a:t>
            </a:r>
          </a:p>
          <a:p>
            <a:pPr marL="457200" indent="-228600"/>
            <a:r>
              <a:rPr lang="en-US" dirty="0">
                <a:solidFill>
                  <a:srgbClr val="000000"/>
                </a:solidFill>
                <a:latin typeface="Calibri" charset="0"/>
              </a:rPr>
              <a:t>		SECU</a:t>
            </a:r>
          </a:p>
        </p:txBody>
      </p:sp>
    </p:spTree>
    <p:extLst>
      <p:ext uri="{BB962C8B-B14F-4D97-AF65-F5344CB8AC3E}">
        <p14:creationId xmlns:p14="http://schemas.microsoft.com/office/powerpoint/2010/main" val="19481416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1"/>
          </p:nvPr>
        </p:nvSpPr>
        <p:spPr/>
        <p:txBody>
          <a:bodyPr>
            <a:noAutofit/>
          </a:bodyPr>
          <a:lstStyle/>
          <a:p>
            <a:r>
              <a:rPr lang="en-US" sz="2400" dirty="0"/>
              <a:t>Improve care for the elderly discharging from the hospital</a:t>
            </a:r>
          </a:p>
          <a:p>
            <a:r>
              <a:rPr lang="en-US" sz="2400" dirty="0"/>
              <a:t>Nearly one in five Medicare patients discharged from a </a:t>
            </a:r>
            <a:r>
              <a:rPr lang="en-US" sz="2400" dirty="0">
                <a:hlinkClick r:id="rId2"/>
              </a:rPr>
              <a:t>hospital is readmitted within 30 days</a:t>
            </a:r>
            <a:endParaRPr lang="en-US" sz="2400" dirty="0"/>
          </a:p>
          <a:p>
            <a:r>
              <a:rPr lang="en-US" sz="2400" dirty="0"/>
              <a:t>Improving care transitions from the hospital to other settings</a:t>
            </a:r>
          </a:p>
          <a:p>
            <a:r>
              <a:rPr lang="en-US" sz="2400" dirty="0"/>
              <a:t>Reducing readmissions for high-risk Medicare beneficiaries</a:t>
            </a:r>
          </a:p>
          <a:p>
            <a:r>
              <a:rPr lang="en-US" sz="2400" dirty="0"/>
              <a:t>Document measurable savings to the Medicare program.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09600" y="131845"/>
            <a:ext cx="10972800" cy="974483"/>
          </a:xfrm>
        </p:spPr>
        <p:txBody>
          <a:bodyPr/>
          <a:lstStyle/>
          <a:p>
            <a:pPr algn="ctr"/>
            <a:r>
              <a:rPr lang="en-US" dirty="0"/>
              <a:t> </a:t>
            </a:r>
            <a:r>
              <a:rPr lang="en-US" dirty="0">
                <a:solidFill>
                  <a:srgbClr val="FF0000"/>
                </a:solidFill>
              </a:rPr>
              <a:t>Geriatricians, be-aware!</a:t>
            </a:r>
            <a:br>
              <a:rPr lang="en-US" dirty="0"/>
            </a:br>
            <a:r>
              <a:rPr lang="en-US" dirty="0"/>
              <a:t>Aging Care and Health Care Challenges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800" y="5827871"/>
            <a:ext cx="1964164" cy="928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82044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845944" y="1608670"/>
            <a:ext cx="8387158" cy="4028153"/>
          </a:xfrm>
        </p:spPr>
        <p:txBody>
          <a:bodyPr/>
          <a:lstStyle/>
          <a:p>
            <a:endParaRPr lang="en-US" sz="3600" dirty="0"/>
          </a:p>
          <a:p>
            <a:r>
              <a:rPr lang="en-US" sz="3600" dirty="0"/>
              <a:t>90% of Medicare patients die of chronic diseases</a:t>
            </a:r>
          </a:p>
          <a:p>
            <a:r>
              <a:rPr lang="en-US" sz="3600" dirty="0"/>
              <a:t>Treating this population during the last 6 month of life consumes 1/3</a:t>
            </a:r>
            <a:r>
              <a:rPr lang="en-US" sz="3600" baseline="30000" dirty="0"/>
              <a:t>rd</a:t>
            </a:r>
            <a:r>
              <a:rPr lang="en-US" sz="3600" dirty="0"/>
              <a:t> of all Medicare spending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3750D03-48AD-2741-AECD-41D901562598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Why Do these numbers matter?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800" y="5827871"/>
            <a:ext cx="1964164" cy="928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85590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4676" y="1552009"/>
            <a:ext cx="5785496" cy="71141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998471" y="2559095"/>
            <a:ext cx="6137909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dirty="0">
                <a:solidFill>
                  <a:schemeClr val="tx2"/>
                </a:solidFill>
                <a:latin typeface="Garamond" charset="0"/>
                <a:ea typeface="Garamond" charset="0"/>
                <a:cs typeface="Garamond" charset="0"/>
              </a:rPr>
              <a:t>Geriatrics</a:t>
            </a:r>
          </a:p>
          <a:p>
            <a:pPr algn="ctr"/>
            <a:endParaRPr lang="en-US" sz="4400" dirty="0">
              <a:solidFill>
                <a:schemeClr val="tx2"/>
              </a:solidFill>
              <a:latin typeface="Garamond" charset="0"/>
              <a:ea typeface="Garamond" charset="0"/>
              <a:cs typeface="Garamond" charset="0"/>
            </a:endParaRPr>
          </a:p>
          <a:p>
            <a:pPr algn="ctr"/>
            <a:endParaRPr lang="en-US" sz="2000" dirty="0">
              <a:solidFill>
                <a:schemeClr val="tx2"/>
              </a:solidFill>
              <a:latin typeface="Garamond" charset="0"/>
              <a:ea typeface="Garamond" charset="0"/>
              <a:cs typeface="Garamond" charset="0"/>
            </a:endParaRPr>
          </a:p>
          <a:p>
            <a:pPr algn="ctr"/>
            <a:endParaRPr lang="en-US" sz="2000" dirty="0">
              <a:solidFill>
                <a:schemeClr val="tx2"/>
              </a:solidFill>
              <a:latin typeface="Garamond" charset="0"/>
              <a:ea typeface="Garamond" charset="0"/>
              <a:cs typeface="Garamond" charset="0"/>
            </a:endParaRPr>
          </a:p>
          <a:p>
            <a:pPr algn="ctr"/>
            <a:endParaRPr lang="en-US" sz="2000" dirty="0">
              <a:solidFill>
                <a:schemeClr val="tx2"/>
              </a:solidFill>
              <a:latin typeface="Garamond" charset="0"/>
              <a:ea typeface="Garamond" charset="0"/>
              <a:cs typeface="Garamond" charset="0"/>
            </a:endParaRPr>
          </a:p>
          <a:p>
            <a:pPr algn="ctr"/>
            <a:endParaRPr lang="en-US" sz="2000" dirty="0">
              <a:solidFill>
                <a:schemeClr val="tx2"/>
              </a:solidFill>
              <a:latin typeface="Garamond" charset="0"/>
              <a:ea typeface="Garamond" charset="0"/>
              <a:cs typeface="Garamond" charset="0"/>
            </a:endParaRPr>
          </a:p>
          <a:p>
            <a:pPr algn="ctr"/>
            <a:endParaRPr lang="en-US" sz="2000" dirty="0">
              <a:solidFill>
                <a:schemeClr val="tx2"/>
              </a:solidFill>
              <a:latin typeface="Garamond" charset="0"/>
              <a:ea typeface="Garamond" charset="0"/>
              <a:cs typeface="Garamond" charset="0"/>
            </a:endParaRPr>
          </a:p>
          <a:p>
            <a:pPr algn="ctr"/>
            <a:r>
              <a:rPr lang="en-US" sz="3200" dirty="0">
                <a:solidFill>
                  <a:schemeClr val="tx2"/>
                </a:solidFill>
                <a:latin typeface="Garamond" charset="0"/>
                <a:ea typeface="Garamond" charset="0"/>
                <a:cs typeface="Garamond" charset="0"/>
              </a:rPr>
              <a:t>THANK YOU</a:t>
            </a:r>
            <a:endParaRPr lang="en-US" sz="3200" dirty="0"/>
          </a:p>
        </p:txBody>
      </p:sp>
      <p:sp>
        <p:nvSpPr>
          <p:cNvPr id="5" name="Rectangle 4"/>
          <p:cNvSpPr/>
          <p:nvPr/>
        </p:nvSpPr>
        <p:spPr>
          <a:xfrm>
            <a:off x="300990" y="285750"/>
            <a:ext cx="3265169" cy="72009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7456" y="3485489"/>
            <a:ext cx="3078460" cy="1454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470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heme/theme1.xml><?xml version="1.0" encoding="utf-8"?>
<a:theme xmlns:a="http://schemas.openxmlformats.org/drawingml/2006/main" name="hsy-seal-blue">
  <a:themeElements>
    <a:clrScheme name="Custom 5">
      <a:dk1>
        <a:srgbClr val="262626"/>
      </a:dk1>
      <a:lt1>
        <a:sysClr val="window" lastClr="FFFFFF"/>
      </a:lt1>
      <a:dk2>
        <a:srgbClr val="569BBE"/>
      </a:dk2>
      <a:lt2>
        <a:srgbClr val="FFFFFF"/>
      </a:lt2>
      <a:accent1>
        <a:srgbClr val="00245D"/>
      </a:accent1>
      <a:accent2>
        <a:srgbClr val="6A85BA"/>
      </a:accent2>
      <a:accent3>
        <a:srgbClr val="59B297"/>
      </a:accent3>
      <a:accent4>
        <a:srgbClr val="24ADAE"/>
      </a:accent4>
      <a:accent5>
        <a:srgbClr val="A1BF87"/>
      </a:accent5>
      <a:accent6>
        <a:srgbClr val="4D361E"/>
      </a:accent6>
      <a:hlink>
        <a:srgbClr val="003699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bg1">
              <a:lumMod val="50000"/>
            </a:schemeClr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hsy-seal">
  <a:themeElements>
    <a:clrScheme name="Custom 5">
      <a:dk1>
        <a:srgbClr val="262626"/>
      </a:dk1>
      <a:lt1>
        <a:sysClr val="window" lastClr="FFFFFF"/>
      </a:lt1>
      <a:dk2>
        <a:srgbClr val="569BBE"/>
      </a:dk2>
      <a:lt2>
        <a:srgbClr val="FFFFFF"/>
      </a:lt2>
      <a:accent1>
        <a:srgbClr val="00245D"/>
      </a:accent1>
      <a:accent2>
        <a:srgbClr val="6A85BA"/>
      </a:accent2>
      <a:accent3>
        <a:srgbClr val="59B297"/>
      </a:accent3>
      <a:accent4>
        <a:srgbClr val="24ADAE"/>
      </a:accent4>
      <a:accent5>
        <a:srgbClr val="A1BF87"/>
      </a:accent5>
      <a:accent6>
        <a:srgbClr val="4D361E"/>
      </a:accent6>
      <a:hlink>
        <a:srgbClr val="003699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bg1">
              <a:lumMod val="50000"/>
            </a:schemeClr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1_hsy-seal">
  <a:themeElements>
    <a:clrScheme name="Custom 5">
      <a:dk1>
        <a:srgbClr val="262626"/>
      </a:dk1>
      <a:lt1>
        <a:sysClr val="window" lastClr="FFFFFF"/>
      </a:lt1>
      <a:dk2>
        <a:srgbClr val="569BBE"/>
      </a:dk2>
      <a:lt2>
        <a:srgbClr val="FFFFFF"/>
      </a:lt2>
      <a:accent1>
        <a:srgbClr val="00245D"/>
      </a:accent1>
      <a:accent2>
        <a:srgbClr val="6A85BA"/>
      </a:accent2>
      <a:accent3>
        <a:srgbClr val="59B297"/>
      </a:accent3>
      <a:accent4>
        <a:srgbClr val="24ADAE"/>
      </a:accent4>
      <a:accent5>
        <a:srgbClr val="A1BF87"/>
      </a:accent5>
      <a:accent6>
        <a:srgbClr val="4D361E"/>
      </a:accent6>
      <a:hlink>
        <a:srgbClr val="003699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bg1">
              <a:lumMod val="50000"/>
            </a:schemeClr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UCSDHS Template</Template>
  <TotalTime>5324</TotalTime>
  <Words>556</Words>
  <Application>Microsoft Macintosh PowerPoint</Application>
  <PresentationFormat>Widescreen</PresentationFormat>
  <Paragraphs>115</Paragraphs>
  <Slides>17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17</vt:i4>
      </vt:variant>
    </vt:vector>
  </HeadingPairs>
  <TitlesOfParts>
    <vt:vector size="25" baseType="lpstr">
      <vt:lpstr>Arial</vt:lpstr>
      <vt:lpstr>Calibri</vt:lpstr>
      <vt:lpstr>Courier New</vt:lpstr>
      <vt:lpstr>Garamond</vt:lpstr>
      <vt:lpstr>Wingdings</vt:lpstr>
      <vt:lpstr>hsy-seal-blue</vt:lpstr>
      <vt:lpstr>hsy-seal</vt:lpstr>
      <vt:lpstr>1_hsy-seal</vt:lpstr>
      <vt:lpstr>Geriatrics Fellowship Bootcamp 2021  Welcome to UCSD Geriatrics</vt:lpstr>
      <vt:lpstr>PowerPoint Presentation</vt:lpstr>
      <vt:lpstr>Objectives: Geriatric Service lines</vt:lpstr>
      <vt:lpstr>On to Our Geriatric Adventure!</vt:lpstr>
      <vt:lpstr>PowerPoint Presentation</vt:lpstr>
      <vt:lpstr>Principals of Age-Friendly Health Systems –  The 4Ms Framework  </vt:lpstr>
      <vt:lpstr>Age-Friendly Health System Medical Director</vt:lpstr>
      <vt:lpstr>Geriatrics Programs &amp; Protocols</vt:lpstr>
      <vt:lpstr>PowerPoint Presentation</vt:lpstr>
      <vt:lpstr>Why Does it Matter to UCSD?</vt:lpstr>
      <vt:lpstr>Outpatient</vt:lpstr>
      <vt:lpstr>Home-Based: UCSD at Home  (Population Health Services Organization)</vt:lpstr>
      <vt:lpstr>Post-Acute Care: Skilled Nursing Facility Program  (Population Health Services Organization)</vt:lpstr>
      <vt:lpstr>Inpatient</vt:lpstr>
      <vt:lpstr> Geriatricians, be-aware! Aging Care and Health Care Challenges</vt:lpstr>
      <vt:lpstr>Why Do these numbers matter?</vt:lpstr>
      <vt:lpstr>PowerPoint Presentation</vt:lpstr>
    </vt:vector>
  </TitlesOfParts>
  <Company>UCSD Medical Center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Edmonds, Kyle</dc:creator>
  <cp:lastModifiedBy>Nguyen, Khai</cp:lastModifiedBy>
  <cp:revision>158</cp:revision>
  <cp:lastPrinted>2015-05-19T21:54:44Z</cp:lastPrinted>
  <dcterms:created xsi:type="dcterms:W3CDTF">2015-03-24T18:27:18Z</dcterms:created>
  <dcterms:modified xsi:type="dcterms:W3CDTF">2021-07-07T15:29:11Z</dcterms:modified>
</cp:coreProperties>
</file>