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70" r:id="rId7"/>
    <p:sldId id="268" r:id="rId8"/>
    <p:sldId id="269" r:id="rId9"/>
    <p:sldId id="260" r:id="rId10"/>
    <p:sldId id="266" r:id="rId11"/>
    <p:sldId id="261" r:id="rId12"/>
    <p:sldId id="262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08" y="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7/7/2021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ACFAA-14B5-4A89-A40E-44681D609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Senior Behavioral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6C1A9-F2EA-4759-A911-C9656E575D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Primer, by Ian Neel, MD</a:t>
            </a:r>
          </a:p>
        </p:txBody>
      </p:sp>
    </p:spTree>
    <p:extLst>
      <p:ext uri="{BB962C8B-B14F-4D97-AF65-F5344CB8AC3E}">
        <p14:creationId xmlns:p14="http://schemas.microsoft.com/office/powerpoint/2010/main" val="3283560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9281-6071-4181-87AA-419CBFA70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5DAD-1C30-4DE1-8E11-26236DA48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Co-management Service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AD1281-C21C-4B38-B865-DCB67DF02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358" y="2015544"/>
            <a:ext cx="3961924" cy="39619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E25A3F-1B7B-4510-BB3E-D1DCB4CFB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86" t="14141" r="6283" b="-1756"/>
          <a:stretch/>
        </p:blipFill>
        <p:spPr>
          <a:xfrm>
            <a:off x="1350578" y="2328041"/>
            <a:ext cx="3794236" cy="338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7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4EA3-6371-4306-A5FB-F119BB53D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19374-DA08-46DD-BB4D-9E55F980D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3977143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Interdisciplinary Team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F7F05-AB1C-46F8-829C-67B240238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195427"/>
            <a:ext cx="3977143" cy="395428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D1E6A6-19D3-4822-ABB1-7836AEDCECF2}"/>
              </a:ext>
            </a:extLst>
          </p:cNvPr>
          <p:cNvSpPr txBox="1">
            <a:spLocks/>
          </p:cNvSpPr>
          <p:nvPr/>
        </p:nvSpPr>
        <p:spPr>
          <a:xfrm>
            <a:off x="6525873" y="1845734"/>
            <a:ext cx="3977143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Diverse mixture of patients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E898E3-AE4E-4071-A4BD-90CC11301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649" y="2195427"/>
            <a:ext cx="3150776" cy="380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6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01168" lvl="1" indent="0">
              <a:buNone/>
            </a:pPr>
            <a:endParaRPr lang="en-US" dirty="0"/>
          </a:p>
          <a:p>
            <a:pPr lvl="1"/>
            <a:r>
              <a:rPr lang="en-US" dirty="0"/>
              <a:t>14 bed unit</a:t>
            </a:r>
          </a:p>
          <a:p>
            <a:pPr lvl="1"/>
            <a:r>
              <a:rPr lang="en-US" dirty="0"/>
              <a:t>Only geriatric psychiatry program in San Diego that is supported by both a boarded geriatric psychiatrist and geriatric internal medicine physician</a:t>
            </a:r>
          </a:p>
          <a:p>
            <a:pPr lvl="1"/>
            <a:r>
              <a:rPr lang="en-US" dirty="0"/>
              <a:t>Well known in the community and even nationwide in leading care for dementia </a:t>
            </a:r>
          </a:p>
          <a:p>
            <a:pPr lvl="1"/>
            <a:r>
              <a:rPr lang="en-US" dirty="0"/>
              <a:t>Secured unit with no restraint use </a:t>
            </a:r>
          </a:p>
          <a:p>
            <a:pPr lvl="2"/>
            <a:r>
              <a:rPr lang="en-US" dirty="0"/>
              <a:t>Patient who are high elopement risk or high violence risk do not meet criteria for admission </a:t>
            </a:r>
          </a:p>
          <a:p>
            <a:pPr lvl="1"/>
            <a:r>
              <a:rPr lang="en-US" dirty="0"/>
              <a:t>Architecturally designed for older adult patients </a:t>
            </a:r>
          </a:p>
          <a:p>
            <a:pPr lvl="2"/>
            <a:r>
              <a:rPr lang="en-US" dirty="0"/>
              <a:t>Single occupancy rooms</a:t>
            </a:r>
          </a:p>
          <a:p>
            <a:pPr lvl="2"/>
            <a:r>
              <a:rPr lang="en-US" dirty="0"/>
              <a:t>Bright light</a:t>
            </a:r>
          </a:p>
          <a:p>
            <a:pPr lvl="2"/>
            <a:r>
              <a:rPr lang="en-US" dirty="0"/>
              <a:t>Handrails </a:t>
            </a:r>
          </a:p>
          <a:p>
            <a:pPr lvl="2"/>
            <a:r>
              <a:rPr lang="en-US" dirty="0"/>
              <a:t>Special furniture</a:t>
            </a:r>
          </a:p>
          <a:p>
            <a:pPr lvl="2"/>
            <a:r>
              <a:rPr lang="en-US" dirty="0"/>
              <a:t>Ligature risk in mind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228" y="4042958"/>
            <a:ext cx="3219630" cy="215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886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A9487-9095-42E3-AF1D-A07EE23E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10679-B4E0-4D09-9B62-95BF3A02E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Groups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Activities designed for both cognitively intact and those with neurocognitive disorders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Pet therapy!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Occupational therapist on staff for programming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Neuropsychological Testing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Neuropsychologist on staff for testing and individual psychotherapy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Social work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Goals of Care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Trainees Galore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Training site for geriatric psychiatry fellowship, UCSD psychiatry residents, Navy psychiatry residents, UCSD neurology residents, occupational therapy students, nursing students, psychology inters/practicum students, number of medical students from University and other medical schools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1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people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Geriatric Medicine Attending, Medical Director, Geriatric consult service at Senior Behavioral Health : Ian Neel, MD</a:t>
            </a:r>
          </a:p>
          <a:p>
            <a:r>
              <a:rPr lang="en-US" dirty="0"/>
              <a:t>Geriatric Psychiatry Attending/ Medical Director, Senior Behavioral Health: Kavita Demla, MD</a:t>
            </a:r>
          </a:p>
          <a:p>
            <a:r>
              <a:rPr lang="en-US" dirty="0"/>
              <a:t>Nurse manager: Deborah (Debbie) Crutchfield, RN</a:t>
            </a:r>
          </a:p>
          <a:p>
            <a:r>
              <a:rPr lang="en-US" dirty="0"/>
              <a:t>Neuropsychologist: Ashley </a:t>
            </a:r>
            <a:r>
              <a:rPr lang="en-US" dirty="0" err="1"/>
              <a:t>Malooley</a:t>
            </a:r>
            <a:r>
              <a:rPr lang="en-US" dirty="0"/>
              <a:t>, PhD</a:t>
            </a:r>
          </a:p>
          <a:p>
            <a:r>
              <a:rPr lang="en-US" dirty="0"/>
              <a:t>Occupational Therapist: Mariel Schmidt, OT</a:t>
            </a:r>
          </a:p>
          <a:p>
            <a:r>
              <a:rPr lang="en-US" dirty="0"/>
              <a:t>Social Workers: Anna Belle Beaman, MSW and Benjamin Chon, MSW</a:t>
            </a:r>
          </a:p>
        </p:txBody>
      </p:sp>
    </p:spTree>
    <p:extLst>
      <p:ext uri="{BB962C8B-B14F-4D97-AF65-F5344CB8AC3E}">
        <p14:creationId xmlns:p14="http://schemas.microsoft.com/office/powerpoint/2010/main" val="4191915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Now accepting patients on involuntary holds</a:t>
            </a:r>
          </a:p>
          <a:p>
            <a:pPr lvl="2"/>
            <a:r>
              <a:rPr lang="en-US" dirty="0"/>
              <a:t>Expectation to present during legal proceedings including certification hearings, </a:t>
            </a:r>
            <a:r>
              <a:rPr lang="en-US" dirty="0" err="1"/>
              <a:t>Riese</a:t>
            </a:r>
            <a:r>
              <a:rPr lang="en-US" dirty="0"/>
              <a:t> petition hearings, Permanent Conservatorships hearing, if board certified </a:t>
            </a:r>
            <a:r>
              <a:rPr lang="en-US" dirty="0">
                <a:sym typeface="Wingdings" panose="05000000000000000000" pitchFamily="2" charset="2"/>
              </a:rPr>
              <a:t> involuntary ECT hearings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Age of admission has been lowered from 65 years old to 60 years old </a:t>
            </a:r>
          </a:p>
          <a:p>
            <a:pPr lvl="1"/>
            <a:r>
              <a:rPr lang="en-US" dirty="0"/>
              <a:t>Extremely busy service</a:t>
            </a:r>
          </a:p>
          <a:p>
            <a:pPr lvl="2"/>
            <a:r>
              <a:rPr lang="en-US" dirty="0"/>
              <a:t>Average daily census of 12.3 patients </a:t>
            </a:r>
          </a:p>
          <a:p>
            <a:pPr lvl="2"/>
            <a:r>
              <a:rPr lang="en-US" dirty="0"/>
              <a:t>Average length of stay: 17.1 days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74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1" y="137432"/>
            <a:ext cx="7856764" cy="554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84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FBB69-0CC2-4F57-8646-386CE019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066C1-8F90-4E13-BE1B-DD5D33177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What’s the difference between co-management and a medical/psychiatric unit?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Scope of practice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Room capabilities</a:t>
            </a:r>
          </a:p>
        </p:txBody>
      </p:sp>
    </p:spTree>
    <p:extLst>
      <p:ext uri="{BB962C8B-B14F-4D97-AF65-F5344CB8AC3E}">
        <p14:creationId xmlns:p14="http://schemas.microsoft.com/office/powerpoint/2010/main" val="1995756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88DD-01F4-45D2-BD89-A0769E4F9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8B931-0572-4BA0-A611-489F59CD7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The typical SBH patient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D20D4-867E-40FD-8DF0-CFECDFC70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433" y="1845734"/>
            <a:ext cx="4169133" cy="416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32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8F21-5CE3-428B-A196-68527A39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4DBA1-676B-4F7C-A475-7772DC631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856830" cy="4023360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Geriatric Psychiatry Fellows: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4 month rotations for each fellow year 2019-2020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Expectation to be able to run interdisciplinary rounds by mid point in rotation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Family updates &amp; family meetings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Oversight and education of residents/medical students on rotation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Including  orientation, teaching and delegating work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Admissions/ discharges Monday-Friday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Response to medical emergencies including rapid responses, codes, fall evaluation on the unit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Potential “transfers” to the medical service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Court proceedings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Consultations to other services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Sign out to night float residents Monday-Thursday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Presenting for journal club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ECT training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0B0720B-DE3E-45F9-90DC-CCE2E8842C9B}"/>
              </a:ext>
            </a:extLst>
          </p:cNvPr>
          <p:cNvSpPr txBox="1">
            <a:spLocks/>
          </p:cNvSpPr>
          <p:nvPr/>
        </p:nvSpPr>
        <p:spPr>
          <a:xfrm>
            <a:off x="6237892" y="1845734"/>
            <a:ext cx="4856830" cy="4023360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Geriatric Medicine Fellows: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6 week rotation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First three weeks – building up census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Second three weeks – practicing being an attending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Responsibilities on rounds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Regular communication with admissions coordinator for determining medical appropriateness of admissions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Family updates &amp; family meetings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Oversight and education of residents/med students on rotation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Weekly and PRN meetings with geriatric medicine faculty for performance review and mentoring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Identification of case report-worthy patients for AGS</a:t>
            </a:r>
          </a:p>
        </p:txBody>
      </p:sp>
    </p:spTree>
    <p:extLst>
      <p:ext uri="{BB962C8B-B14F-4D97-AF65-F5344CB8AC3E}">
        <p14:creationId xmlns:p14="http://schemas.microsoft.com/office/powerpoint/2010/main" val="1172567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35606-483A-458C-A85A-8C6DF013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B7668-501B-4093-B9BA-FA85585F1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Call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 call expected for fellows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D490E-A196-49B2-B799-9DFF6C214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576" y="2487719"/>
            <a:ext cx="45053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16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96F74-1011-4CEE-AD76-E901E357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Epic How-To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5165C-27C5-426A-A5BF-7C0CCAF76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Brief orientation to admission/discharge medication reconciliation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When in doubt talk to the attendings! Dr. Neel is always available to discuss/walk you through it</a:t>
            </a:r>
          </a:p>
        </p:txBody>
      </p:sp>
    </p:spTree>
    <p:extLst>
      <p:ext uri="{BB962C8B-B14F-4D97-AF65-F5344CB8AC3E}">
        <p14:creationId xmlns:p14="http://schemas.microsoft.com/office/powerpoint/2010/main" val="2797658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BA740-3440-4AA1-B9CD-5D624B343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To Work!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A96A4-552E-4FFD-83C7-DE3E6FF28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1882355"/>
            <a:ext cx="51054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614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</TotalTime>
  <Words>566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Retrospect</vt:lpstr>
      <vt:lpstr>Senior Behavioral Health</vt:lpstr>
      <vt:lpstr>Unit Overview</vt:lpstr>
      <vt:lpstr>Unit Overview</vt:lpstr>
      <vt:lpstr>Unit Overview</vt:lpstr>
      <vt:lpstr>Unit Overview</vt:lpstr>
      <vt:lpstr>Key people </vt:lpstr>
      <vt:lpstr>Unit Overview </vt:lpstr>
      <vt:lpstr>PowerPoint Presentation</vt:lpstr>
      <vt:lpstr>Unit Overview</vt:lpstr>
      <vt:lpstr>Unit Overview</vt:lpstr>
      <vt:lpstr>Fellow Expectations</vt:lpstr>
      <vt:lpstr>Fellow Expectations</vt:lpstr>
      <vt:lpstr>Epic How-To</vt:lpstr>
      <vt:lpstr>Get To Work!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Behavioral Health</dc:title>
  <dc:creator>Ian Neel</dc:creator>
  <cp:lastModifiedBy>Ian Neel</cp:lastModifiedBy>
  <cp:revision>16</cp:revision>
  <dcterms:created xsi:type="dcterms:W3CDTF">2019-06-27T15:13:32Z</dcterms:created>
  <dcterms:modified xsi:type="dcterms:W3CDTF">2021-07-07T22:58:49Z</dcterms:modified>
</cp:coreProperties>
</file>