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5"/>
  </p:sldMasterIdLst>
  <p:notesMasterIdLst>
    <p:notesMasterId r:id="rId43"/>
  </p:notesMasterIdLst>
  <p:handoutMasterIdLst>
    <p:handoutMasterId r:id="rId44"/>
  </p:handoutMasterIdLst>
  <p:sldIdLst>
    <p:sldId id="256" r:id="rId6"/>
    <p:sldId id="323" r:id="rId7"/>
    <p:sldId id="329" r:id="rId8"/>
    <p:sldId id="337" r:id="rId9"/>
    <p:sldId id="328" r:id="rId10"/>
    <p:sldId id="327" r:id="rId11"/>
    <p:sldId id="265" r:id="rId12"/>
    <p:sldId id="331" r:id="rId13"/>
    <p:sldId id="266" r:id="rId14"/>
    <p:sldId id="267" r:id="rId15"/>
    <p:sldId id="269" r:id="rId16"/>
    <p:sldId id="268" r:id="rId17"/>
    <p:sldId id="336" r:id="rId18"/>
    <p:sldId id="270" r:id="rId19"/>
    <p:sldId id="271" r:id="rId20"/>
    <p:sldId id="273" r:id="rId21"/>
    <p:sldId id="272" r:id="rId22"/>
    <p:sldId id="274" r:id="rId23"/>
    <p:sldId id="290" r:id="rId24"/>
    <p:sldId id="291" r:id="rId25"/>
    <p:sldId id="275" r:id="rId26"/>
    <p:sldId id="292" r:id="rId27"/>
    <p:sldId id="293" r:id="rId28"/>
    <p:sldId id="294" r:id="rId29"/>
    <p:sldId id="286" r:id="rId30"/>
    <p:sldId id="289" r:id="rId31"/>
    <p:sldId id="276" r:id="rId32"/>
    <p:sldId id="281" r:id="rId33"/>
    <p:sldId id="277" r:id="rId34"/>
    <p:sldId id="278" r:id="rId35"/>
    <p:sldId id="279" r:id="rId36"/>
    <p:sldId id="280" r:id="rId37"/>
    <p:sldId id="288" r:id="rId38"/>
    <p:sldId id="285" r:id="rId39"/>
    <p:sldId id="283" r:id="rId40"/>
    <p:sldId id="284" r:id="rId41"/>
    <p:sldId id="338" r:id="rId42"/>
  </p:sldIdLst>
  <p:sldSz cx="9144000" cy="6858000" type="screen4x3"/>
  <p:notesSz cx="9144000" cy="6980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78" y="1002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of papers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General</c:formatCode>
                <c:ptCount val="55"/>
                <c:pt idx="0">
                  <c:v>1951</c:v>
                </c:pt>
                <c:pt idx="1">
                  <c:v>1966</c:v>
                </c:pt>
                <c:pt idx="2">
                  <c:v>1967</c:v>
                </c:pt>
                <c:pt idx="3">
                  <c:v>1969</c:v>
                </c:pt>
                <c:pt idx="4">
                  <c:v>1972</c:v>
                </c:pt>
                <c:pt idx="5">
                  <c:v>1973</c:v>
                </c:pt>
                <c:pt idx="6">
                  <c:v>1974</c:v>
                </c:pt>
                <c:pt idx="7">
                  <c:v>1975</c:v>
                </c:pt>
                <c:pt idx="8">
                  <c:v>1976</c:v>
                </c:pt>
                <c:pt idx="9">
                  <c:v>1977</c:v>
                </c:pt>
                <c:pt idx="10">
                  <c:v>1978</c:v>
                </c:pt>
                <c:pt idx="11">
                  <c:v>1979</c:v>
                </c:pt>
                <c:pt idx="12">
                  <c:v>1980</c:v>
                </c:pt>
                <c:pt idx="13">
                  <c:v>1981</c:v>
                </c:pt>
                <c:pt idx="14">
                  <c:v>1982</c:v>
                </c:pt>
                <c:pt idx="15">
                  <c:v>1983</c:v>
                </c:pt>
                <c:pt idx="16">
                  <c:v>1984</c:v>
                </c:pt>
                <c:pt idx="17">
                  <c:v>1985</c:v>
                </c:pt>
                <c:pt idx="18">
                  <c:v>1986</c:v>
                </c:pt>
                <c:pt idx="19">
                  <c:v>1987</c:v>
                </c:pt>
                <c:pt idx="20">
                  <c:v>1988</c:v>
                </c:pt>
                <c:pt idx="21">
                  <c:v>1989</c:v>
                </c:pt>
                <c:pt idx="22">
                  <c:v>1990</c:v>
                </c:pt>
                <c:pt idx="23">
                  <c:v>1991</c:v>
                </c:pt>
                <c:pt idx="24">
                  <c:v>1992</c:v>
                </c:pt>
                <c:pt idx="25">
                  <c:v>1993</c:v>
                </c:pt>
                <c:pt idx="26">
                  <c:v>1994</c:v>
                </c:pt>
                <c:pt idx="27">
                  <c:v>1995</c:v>
                </c:pt>
                <c:pt idx="28">
                  <c:v>1996</c:v>
                </c:pt>
                <c:pt idx="29">
                  <c:v>1997</c:v>
                </c:pt>
                <c:pt idx="30">
                  <c:v>1998</c:v>
                </c:pt>
                <c:pt idx="31">
                  <c:v>1999</c:v>
                </c:pt>
                <c:pt idx="32">
                  <c:v>2000</c:v>
                </c:pt>
                <c:pt idx="33">
                  <c:v>2001</c:v>
                </c:pt>
                <c:pt idx="34">
                  <c:v>2002</c:v>
                </c:pt>
                <c:pt idx="35">
                  <c:v>2003</c:v>
                </c:pt>
                <c:pt idx="36">
                  <c:v>2004</c:v>
                </c:pt>
                <c:pt idx="37">
                  <c:v>2005</c:v>
                </c:pt>
                <c:pt idx="38">
                  <c:v>2006</c:v>
                </c:pt>
                <c:pt idx="39">
                  <c:v>2007</c:v>
                </c:pt>
                <c:pt idx="40">
                  <c:v>2008</c:v>
                </c:pt>
                <c:pt idx="41">
                  <c:v>2009</c:v>
                </c:pt>
                <c:pt idx="42">
                  <c:v>2010</c:v>
                </c:pt>
                <c:pt idx="43">
                  <c:v>2011</c:v>
                </c:pt>
                <c:pt idx="44">
                  <c:v>2012</c:v>
                </c:pt>
                <c:pt idx="45">
                  <c:v>2013</c:v>
                </c:pt>
                <c:pt idx="46">
                  <c:v>2014</c:v>
                </c:pt>
                <c:pt idx="47">
                  <c:v>2015</c:v>
                </c:pt>
                <c:pt idx="48">
                  <c:v>2016</c:v>
                </c:pt>
                <c:pt idx="49">
                  <c:v>2017</c:v>
                </c:pt>
                <c:pt idx="50">
                  <c:v>2018</c:v>
                </c:pt>
                <c:pt idx="51">
                  <c:v>2019</c:v>
                </c:pt>
                <c:pt idx="52">
                  <c:v>2020</c:v>
                </c:pt>
                <c:pt idx="53">
                  <c:v>2021</c:v>
                </c:pt>
              </c:numCache>
            </c:num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20</c:v>
                </c:pt>
                <c:pt idx="8">
                  <c:v>25</c:v>
                </c:pt>
                <c:pt idx="9">
                  <c:v>24</c:v>
                </c:pt>
                <c:pt idx="10">
                  <c:v>18</c:v>
                </c:pt>
                <c:pt idx="11">
                  <c:v>25</c:v>
                </c:pt>
                <c:pt idx="12">
                  <c:v>31</c:v>
                </c:pt>
                <c:pt idx="13">
                  <c:v>38</c:v>
                </c:pt>
                <c:pt idx="14">
                  <c:v>22</c:v>
                </c:pt>
                <c:pt idx="15">
                  <c:v>48</c:v>
                </c:pt>
                <c:pt idx="16">
                  <c:v>49</c:v>
                </c:pt>
                <c:pt idx="17">
                  <c:v>64</c:v>
                </c:pt>
                <c:pt idx="18">
                  <c:v>73</c:v>
                </c:pt>
                <c:pt idx="19">
                  <c:v>67</c:v>
                </c:pt>
                <c:pt idx="20">
                  <c:v>78</c:v>
                </c:pt>
                <c:pt idx="21">
                  <c:v>122</c:v>
                </c:pt>
                <c:pt idx="22">
                  <c:v>143</c:v>
                </c:pt>
                <c:pt idx="23">
                  <c:v>165</c:v>
                </c:pt>
                <c:pt idx="24">
                  <c:v>181</c:v>
                </c:pt>
                <c:pt idx="25">
                  <c:v>192</c:v>
                </c:pt>
                <c:pt idx="26">
                  <c:v>248</c:v>
                </c:pt>
                <c:pt idx="27">
                  <c:v>260</c:v>
                </c:pt>
                <c:pt idx="28">
                  <c:v>256</c:v>
                </c:pt>
                <c:pt idx="29">
                  <c:v>343</c:v>
                </c:pt>
                <c:pt idx="30">
                  <c:v>371</c:v>
                </c:pt>
                <c:pt idx="31">
                  <c:v>314</c:v>
                </c:pt>
                <c:pt idx="32">
                  <c:v>402</c:v>
                </c:pt>
                <c:pt idx="33">
                  <c:v>416</c:v>
                </c:pt>
                <c:pt idx="34">
                  <c:v>486</c:v>
                </c:pt>
                <c:pt idx="35">
                  <c:v>480</c:v>
                </c:pt>
                <c:pt idx="36">
                  <c:v>548</c:v>
                </c:pt>
                <c:pt idx="37">
                  <c:v>593</c:v>
                </c:pt>
                <c:pt idx="38">
                  <c:v>644</c:v>
                </c:pt>
                <c:pt idx="39">
                  <c:v>778</c:v>
                </c:pt>
                <c:pt idx="40">
                  <c:v>827</c:v>
                </c:pt>
                <c:pt idx="41">
                  <c:v>979</c:v>
                </c:pt>
                <c:pt idx="42">
                  <c:v>1187</c:v>
                </c:pt>
                <c:pt idx="43">
                  <c:v>1400</c:v>
                </c:pt>
                <c:pt idx="44">
                  <c:v>1633</c:v>
                </c:pt>
                <c:pt idx="45">
                  <c:v>2030</c:v>
                </c:pt>
                <c:pt idx="46">
                  <c:v>2456</c:v>
                </c:pt>
                <c:pt idx="47">
                  <c:v>2840</c:v>
                </c:pt>
                <c:pt idx="48">
                  <c:v>3067</c:v>
                </c:pt>
                <c:pt idx="49">
                  <c:v>3527</c:v>
                </c:pt>
                <c:pt idx="50">
                  <c:v>3739</c:v>
                </c:pt>
                <c:pt idx="51">
                  <c:v>3822</c:v>
                </c:pt>
                <c:pt idx="52">
                  <c:v>4650</c:v>
                </c:pt>
                <c:pt idx="53">
                  <c:v>5449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D9-4468-A0A5-D935CD744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3356232"/>
        <c:axId val="593355576"/>
      </c:lineChart>
      <c:catAx>
        <c:axId val="59335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355576"/>
        <c:crosses val="autoZero"/>
        <c:auto val="1"/>
        <c:lblAlgn val="ctr"/>
        <c:lblOffset val="100"/>
        <c:noMultiLvlLbl val="0"/>
      </c:catAx>
      <c:valAx>
        <c:axId val="59335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35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A682B-60B7-244F-AF8C-16AA5F067F6C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0015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630015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85591-F2ED-7B4B-AAEB-54F8DF991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291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0177D-0B34-354A-A985-A7708375935C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27338" y="523875"/>
            <a:ext cx="3489325" cy="2617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15613"/>
            <a:ext cx="7315200" cy="31411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30015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630015"/>
            <a:ext cx="3962400" cy="349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E557-29CA-2942-B5B0-BBAE067F5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61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2BF72-7C9E-45A9-8215-610893B6E8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07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https://well.blogs.nytimes.com/2013/07/29/report-suggests-sweeping-changes-to-cancer-detection-and-treatment/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2BF72-7C9E-45A9-8215-610893B6E8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90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ver9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38880" y="1586843"/>
            <a:ext cx="7772400" cy="730127"/>
          </a:xfrm>
        </p:spPr>
        <p:txBody>
          <a:bodyPr anchor="b" anchorCtr="0"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57696" y="2413135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902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7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9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59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22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9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3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7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5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915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767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7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interior.pd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1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9348"/>
            <a:ext cx="8229600" cy="4276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351" y="6249857"/>
            <a:ext cx="490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9B27D237-6C0D-5549-BE11-2040A22CBC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284494"/>
            <a:ext cx="4311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100" dirty="0">
                <a:solidFill>
                  <a:schemeClr val="bg1">
                    <a:lumMod val="65000"/>
                  </a:schemeClr>
                </a:solidFill>
              </a:rPr>
              <a:t>VETERANS HEALTH</a:t>
            </a:r>
            <a:r>
              <a:rPr lang="en-US" sz="1200" spc="100" baseline="0" dirty="0">
                <a:solidFill>
                  <a:schemeClr val="bg1">
                    <a:lumMod val="65000"/>
                  </a:schemeClr>
                </a:solidFill>
              </a:rPr>
              <a:t> ADMINISTRATION</a:t>
            </a:r>
            <a:endParaRPr lang="en-US" sz="1200" spc="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10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1586843"/>
            <a:ext cx="7772400" cy="73012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Intro to Transitions of Care and the Community Living Center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EB Sladek, MD </a:t>
            </a:r>
          </a:p>
          <a:p>
            <a:r>
              <a:rPr lang="en-US" dirty="0"/>
              <a:t>Geriatrician, VA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854ED-85F4-423C-A1C7-4FF960D71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5DEAD-226E-4FA6-8BEC-18F9BFE49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 overview of transitions of care</a:t>
            </a:r>
          </a:p>
          <a:p>
            <a:r>
              <a:rPr lang="en-US" dirty="0"/>
              <a:t>Review post-hospital discharge options</a:t>
            </a:r>
          </a:p>
          <a:p>
            <a:r>
              <a:rPr lang="en-US" dirty="0"/>
              <a:t>Brief review of post-acute payment structure</a:t>
            </a:r>
          </a:p>
        </p:txBody>
      </p:sp>
    </p:spTree>
    <p:extLst>
      <p:ext uri="{BB962C8B-B14F-4D97-AF65-F5344CB8AC3E}">
        <p14:creationId xmlns:p14="http://schemas.microsoft.com/office/powerpoint/2010/main" val="78981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83327-1FD2-4CB2-96E3-81E20634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Transitions of Care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11A90-1BDD-4036-8287-B9B179D9C608}"/>
              </a:ext>
            </a:extLst>
          </p:cNvPr>
          <p:cNvSpPr txBox="1"/>
          <p:nvPr/>
        </p:nvSpPr>
        <p:spPr>
          <a:xfrm>
            <a:off x="5181600" y="6400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National Transitions of Care Coalition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F5AC89E-D725-49CF-A1DA-C67115C8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918715"/>
              </p:ext>
            </p:extLst>
          </p:nvPr>
        </p:nvGraphicFramePr>
        <p:xfrm>
          <a:off x="457200" y="1874520"/>
          <a:ext cx="8332470" cy="4895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6235">
                  <a:extLst>
                    <a:ext uri="{9D8B030D-6E8A-4147-A177-3AD203B41FA5}">
                      <a16:colId xmlns:a16="http://schemas.microsoft.com/office/drawing/2014/main" val="1678909988"/>
                    </a:ext>
                  </a:extLst>
                </a:gridCol>
                <a:gridCol w="4166235">
                  <a:extLst>
                    <a:ext uri="{9D8B030D-6E8A-4147-A177-3AD203B41FA5}">
                      <a16:colId xmlns:a16="http://schemas.microsoft.com/office/drawing/2014/main" val="3928053992"/>
                    </a:ext>
                  </a:extLst>
                </a:gridCol>
              </a:tblGrid>
              <a:tr h="42623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99760"/>
                  </a:ext>
                </a:extLst>
              </a:tr>
              <a:tr h="11163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____% of hospitalized patients 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65yo discharge to a care facility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158989"/>
                  </a:ext>
                </a:extLst>
              </a:tr>
              <a:tr h="10857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____% of Medicare SNF patients are readmitted to the hospital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47341"/>
                  </a:ext>
                </a:extLst>
              </a:tr>
              <a:tr h="9009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Those with chronic conditions (125 million) see ____ MDs/year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451035"/>
                  </a:ext>
                </a:extLst>
              </a:tr>
              <a:tr h="13662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More than half of hospitalized Medicare patients see _____ or more MDs during their stay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740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E05C571-6DDD-4DBB-8FC6-758F9D6D9A81}"/>
              </a:ext>
            </a:extLst>
          </p:cNvPr>
          <p:cNvSpPr txBox="1"/>
          <p:nvPr/>
        </p:nvSpPr>
        <p:spPr>
          <a:xfrm>
            <a:off x="6193155" y="2537459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B915B6-46CB-4617-BC14-8AF116CF77D2}"/>
              </a:ext>
            </a:extLst>
          </p:cNvPr>
          <p:cNvSpPr txBox="1"/>
          <p:nvPr/>
        </p:nvSpPr>
        <p:spPr>
          <a:xfrm>
            <a:off x="6193155" y="3552885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DBFE8-E058-41C1-9689-41F2D3E93273}"/>
              </a:ext>
            </a:extLst>
          </p:cNvPr>
          <p:cNvSpPr txBox="1"/>
          <p:nvPr/>
        </p:nvSpPr>
        <p:spPr>
          <a:xfrm>
            <a:off x="6193155" y="4551960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CDED9F-ECB4-477C-9CF8-021B3F7E09CF}"/>
              </a:ext>
            </a:extLst>
          </p:cNvPr>
          <p:cNvSpPr txBox="1"/>
          <p:nvPr/>
        </p:nvSpPr>
        <p:spPr>
          <a:xfrm>
            <a:off x="6193155" y="5551035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80254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83327-1FD2-4CB2-96E3-81E20634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Transitions of Care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11A90-1BDD-4036-8287-B9B179D9C608}"/>
              </a:ext>
            </a:extLst>
          </p:cNvPr>
          <p:cNvSpPr txBox="1"/>
          <p:nvPr/>
        </p:nvSpPr>
        <p:spPr>
          <a:xfrm>
            <a:off x="5181600" y="6400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National Transitions of Care Coalition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F5AC89E-D725-49CF-A1DA-C67115C8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444543"/>
              </p:ext>
            </p:extLst>
          </p:nvPr>
        </p:nvGraphicFramePr>
        <p:xfrm>
          <a:off x="457200" y="2160270"/>
          <a:ext cx="8332470" cy="3732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3390">
                  <a:extLst>
                    <a:ext uri="{9D8B030D-6E8A-4147-A177-3AD203B41FA5}">
                      <a16:colId xmlns:a16="http://schemas.microsoft.com/office/drawing/2014/main" val="1678909988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39280539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1.5 million harmed by medication errors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 Billion annually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99760"/>
                  </a:ext>
                </a:extLst>
              </a:tr>
              <a:tr h="1085781">
                <a:tc>
                  <a:txBody>
                    <a:bodyPr/>
                    <a:lstStyle/>
                    <a:p>
                      <a:r>
                        <a:rPr lang="en-US" sz="1800" dirty="0"/>
                        <a:t>1 in ____ patients have been found to have medication discrepancy on hospital discharge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47341"/>
                  </a:ext>
                </a:extLst>
              </a:tr>
              <a:tr h="9009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 in ____ patients discharged home from hospital have adverse event within 3 weeks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451035"/>
                  </a:ext>
                </a:extLst>
              </a:tr>
              <a:tr h="13662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_____% of these are avoidable medication-related events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74073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7B915B6-46CB-4617-BC14-8AF116CF77D2}"/>
              </a:ext>
            </a:extLst>
          </p:cNvPr>
          <p:cNvSpPr txBox="1"/>
          <p:nvPr/>
        </p:nvSpPr>
        <p:spPr>
          <a:xfrm>
            <a:off x="6193155" y="2771340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DBFE8-E058-41C1-9689-41F2D3E93273}"/>
              </a:ext>
            </a:extLst>
          </p:cNvPr>
          <p:cNvSpPr txBox="1"/>
          <p:nvPr/>
        </p:nvSpPr>
        <p:spPr>
          <a:xfrm>
            <a:off x="6202680" y="3733996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CDED9F-ECB4-477C-9CF8-021B3F7E09CF}"/>
              </a:ext>
            </a:extLst>
          </p:cNvPr>
          <p:cNvSpPr txBox="1"/>
          <p:nvPr/>
        </p:nvSpPr>
        <p:spPr>
          <a:xfrm>
            <a:off x="6191250" y="4827073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70204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FFBC3C3-1D59-422A-B5F3-8B41922AD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4210668"/>
              </p:ext>
            </p:extLst>
          </p:nvPr>
        </p:nvGraphicFramePr>
        <p:xfrm>
          <a:off x="1524000" y="20256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15F64413-2073-4D54-A377-9EFF8306C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“Transitions of Care” papers in Pub Med </a:t>
            </a:r>
          </a:p>
        </p:txBody>
      </p:sp>
    </p:spTree>
    <p:extLst>
      <p:ext uri="{BB962C8B-B14F-4D97-AF65-F5344CB8AC3E}">
        <p14:creationId xmlns:p14="http://schemas.microsoft.com/office/powerpoint/2010/main" val="2997694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3033E-2929-4B3E-A2C7-B28769035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Transitions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E704A-871E-43A0-A07E-0328DA229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term ‘medication reconciliation’ is relatively new and was coined in 2005 when National Patient Safety Goal (NPSG) 8 was introduced by The Joint Commission.</a:t>
            </a:r>
          </a:p>
          <a:p>
            <a:r>
              <a:rPr lang="en-US" sz="2400" dirty="0"/>
              <a:t>Up to 80% of serious medical errors involve miscommunication during the hand-off between medical providers.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C56A82-F34E-4D14-A6EA-65F71D0DCEBD}"/>
              </a:ext>
            </a:extLst>
          </p:cNvPr>
          <p:cNvSpPr/>
          <p:nvPr/>
        </p:nvSpPr>
        <p:spPr>
          <a:xfrm>
            <a:off x="2743200" y="5791200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Solet DJ, et al: Lost in translation: challenges and opportunities in physician-to-physician communication during patient hand-offs. Academic Medicine, 2005;80:1094-9 </a:t>
            </a:r>
          </a:p>
        </p:txBody>
      </p:sp>
    </p:spTree>
    <p:extLst>
      <p:ext uri="{BB962C8B-B14F-4D97-AF65-F5344CB8AC3E}">
        <p14:creationId xmlns:p14="http://schemas.microsoft.com/office/powerpoint/2010/main" val="4162632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Nursing Home?</a:t>
            </a:r>
          </a:p>
        </p:txBody>
      </p:sp>
      <p:pic>
        <p:nvPicPr>
          <p:cNvPr id="17418" name="Picture 10" descr="http://crazycoots.com/wp-content/uploads/diaperch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399" y="1924050"/>
            <a:ext cx="3842657" cy="4426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9489-AD42-4A4E-80D3-FA196267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What’s in a name?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51090-2A3A-4F31-8A70-B3C0F27EA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IDLE: “indolent lesion of epithelial origin”</a:t>
            </a:r>
          </a:p>
          <a:p>
            <a:r>
              <a:rPr lang="en-US" dirty="0"/>
              <a:t>Important to be precise and sensitive with our language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FAA0F-958D-48FF-BDF5-B68BF1A30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2625"/>
            <a:ext cx="9144000" cy="385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69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Options for Hospital Dispo</a:t>
            </a:r>
          </a:p>
        </p:txBody>
      </p:sp>
      <p:pic>
        <p:nvPicPr>
          <p:cNvPr id="4" name="Picture 2" descr="http://www.jacksonvillepersonalinjurylawyerblog.com/NursingHomeNeglec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733800"/>
            <a:ext cx="2552700" cy="2933701"/>
          </a:xfrm>
          <a:prstGeom prst="rect">
            <a:avLst/>
          </a:prstGeom>
          <a:noFill/>
        </p:spPr>
      </p:pic>
      <p:pic>
        <p:nvPicPr>
          <p:cNvPr id="5" name="Picture 4" descr="http://blog.mlive.com/grpress/news_impact/2009/01/large_SunsetRetirement-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43000"/>
            <a:ext cx="3352799" cy="2531252"/>
          </a:xfrm>
          <a:prstGeom prst="rect">
            <a:avLst/>
          </a:prstGeom>
          <a:noFill/>
        </p:spPr>
      </p:pic>
      <p:pic>
        <p:nvPicPr>
          <p:cNvPr id="6" name="Picture 6" descr="http://gtresearchnews.gatech.edu/images/nursing_home54_m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219200"/>
            <a:ext cx="3526971" cy="2362200"/>
          </a:xfrm>
          <a:prstGeom prst="rect">
            <a:avLst/>
          </a:prstGeom>
          <a:noFill/>
        </p:spPr>
      </p:pic>
      <p:pic>
        <p:nvPicPr>
          <p:cNvPr id="7" name="Picture 8" descr="http://www.frplegal.com/wp-content/uploads/2013/06/Nursing-home-ph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3733800"/>
            <a:ext cx="4475582" cy="3057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take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Mrs. B: 70yo woman history of COPD, hypothyroidism, and osteoporosis falls and breaks her hip. </a:t>
            </a:r>
          </a:p>
          <a:p>
            <a:r>
              <a:rPr lang="en-US" sz="2400" dirty="0"/>
              <a:t>Admitted to medicine because of her “complicated medical history”</a:t>
            </a:r>
          </a:p>
          <a:p>
            <a:r>
              <a:rPr lang="en-US" sz="2400" dirty="0"/>
              <a:t>POD #4 s/p ORIF</a:t>
            </a:r>
          </a:p>
          <a:p>
            <a:r>
              <a:rPr lang="en-US" sz="2400" dirty="0"/>
              <a:t>Medically stable – vitals normal, CBC/</a:t>
            </a:r>
            <a:r>
              <a:rPr lang="en-US" sz="2400" dirty="0" err="1"/>
              <a:t>lytes</a:t>
            </a:r>
            <a:r>
              <a:rPr lang="en-US" sz="2400" dirty="0"/>
              <a:t> normal</a:t>
            </a:r>
          </a:p>
          <a:p>
            <a:r>
              <a:rPr lang="en-US" sz="2400" dirty="0"/>
              <a:t>What now, boss?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these would be the best </a:t>
            </a:r>
            <a:r>
              <a:rPr lang="en-US" dirty="0" err="1"/>
              <a:t>dispo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A) Long Term Acute Care Facility</a:t>
            </a:r>
          </a:p>
          <a:p>
            <a:r>
              <a:rPr lang="en-US" dirty="0"/>
              <a:t>B) Acute Inpatient Rehab Facility</a:t>
            </a:r>
          </a:p>
          <a:p>
            <a:r>
              <a:rPr lang="en-US" dirty="0"/>
              <a:t>C) </a:t>
            </a:r>
            <a:r>
              <a:rPr lang="en-US" dirty="0" err="1"/>
              <a:t>Subacute</a:t>
            </a:r>
            <a:r>
              <a:rPr lang="en-US" dirty="0"/>
              <a:t> Rehab Facility</a:t>
            </a:r>
          </a:p>
          <a:p>
            <a:r>
              <a:rPr lang="en-US" dirty="0"/>
              <a:t>D) Skilled Nursing Facility</a:t>
            </a:r>
          </a:p>
          <a:p>
            <a:r>
              <a:rPr lang="en-US" dirty="0"/>
              <a:t>E) Home with Home Health Care</a:t>
            </a:r>
          </a:p>
          <a:p>
            <a:r>
              <a:rPr lang="en-US" dirty="0"/>
              <a:t>F) Hospice</a:t>
            </a:r>
          </a:p>
          <a:p>
            <a:r>
              <a:rPr lang="en-US" dirty="0"/>
              <a:t>G) Stay in the hospital forever</a:t>
            </a:r>
          </a:p>
          <a:p>
            <a:r>
              <a:rPr lang="en-US" dirty="0"/>
              <a:t>H) Take her home with you</a:t>
            </a:r>
          </a:p>
        </p:txBody>
      </p:sp>
      <p:pic>
        <p:nvPicPr>
          <p:cNvPr id="26626" name="Picture 2" descr="http://thebruisedego.files.wordpress.com/2011/05/cute-old-la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191000"/>
            <a:ext cx="2743200" cy="2541321"/>
          </a:xfrm>
          <a:prstGeom prst="rect">
            <a:avLst/>
          </a:prstGeom>
          <a:noFill/>
        </p:spPr>
      </p:pic>
      <p:pic>
        <p:nvPicPr>
          <p:cNvPr id="26628" name="Picture 4" descr="http://thisbirdflies.files.wordpress.com/2012/06/confused-old-wo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686" y="1143000"/>
            <a:ext cx="2406314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 do you want to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 level of function</a:t>
            </a:r>
          </a:p>
          <a:p>
            <a:r>
              <a:rPr lang="en-US" dirty="0"/>
              <a:t>Pain control? </a:t>
            </a:r>
          </a:p>
          <a:p>
            <a:r>
              <a:rPr lang="en-US" dirty="0"/>
              <a:t>Last BM? </a:t>
            </a:r>
          </a:p>
          <a:p>
            <a:r>
              <a:rPr lang="en-US" dirty="0"/>
              <a:t>Home environment?</a:t>
            </a:r>
          </a:p>
          <a:p>
            <a:r>
              <a:rPr lang="en-US" dirty="0"/>
              <a:t>How well has she progressed with PT?</a:t>
            </a:r>
          </a:p>
          <a:p>
            <a:r>
              <a:rPr lang="en-US" dirty="0"/>
              <a:t>Is she motivated to do rigorous PT?</a:t>
            </a:r>
          </a:p>
          <a:p>
            <a:r>
              <a:rPr lang="en-US" dirty="0"/>
              <a:t>Any other active medical problems?</a:t>
            </a:r>
          </a:p>
          <a:p>
            <a:endParaRPr lang="en-US" dirty="0"/>
          </a:p>
        </p:txBody>
      </p:sp>
      <p:pic>
        <p:nvPicPr>
          <p:cNvPr id="24578" name="Picture 2" descr="http://img4-1.myrecipes.timeinc.net/i/recipes/su/08/02/brownrice-pilaf-su-1704060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3900" y="1565782"/>
            <a:ext cx="2476500" cy="2476500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5075" y="3800456"/>
            <a:ext cx="2052187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E3D86422-2314-4F6B-9666-D08D712CE82C}"/>
              </a:ext>
            </a:extLst>
          </p:cNvPr>
          <p:cNvSpPr/>
          <p:nvPr/>
        </p:nvSpPr>
        <p:spPr>
          <a:xfrm>
            <a:off x="5029200" y="5664369"/>
            <a:ext cx="683076" cy="6463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76EC8F-A675-48D8-A710-BF825E92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07552"/>
            <a:ext cx="7641771" cy="258229"/>
          </a:xfrm>
        </p:spPr>
        <p:txBody>
          <a:bodyPr>
            <a:normAutofit fontScale="90000"/>
          </a:bodyPr>
          <a:lstStyle/>
          <a:p>
            <a:r>
              <a:rPr lang="en-US" dirty="0"/>
              <a:t>Medicare Part A: Sites of Care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A6ADEC16-7BFF-4C5A-BBF1-8B3A96FB2608}"/>
              </a:ext>
            </a:extLst>
          </p:cNvPr>
          <p:cNvCxnSpPr>
            <a:cxnSpLocks/>
          </p:cNvCxnSpPr>
          <p:nvPr/>
        </p:nvCxnSpPr>
        <p:spPr>
          <a:xfrm>
            <a:off x="1295400" y="1752600"/>
            <a:ext cx="1524000" cy="990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F7FB9E77-F8F9-4A0A-B8AD-D39B5161530D}"/>
              </a:ext>
            </a:extLst>
          </p:cNvPr>
          <p:cNvCxnSpPr>
            <a:cxnSpLocks/>
          </p:cNvCxnSpPr>
          <p:nvPr/>
        </p:nvCxnSpPr>
        <p:spPr>
          <a:xfrm>
            <a:off x="2209800" y="2743200"/>
            <a:ext cx="1524000" cy="990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1942F4F1-B0C3-4F9A-8513-2CD9F2BD898D}"/>
              </a:ext>
            </a:extLst>
          </p:cNvPr>
          <p:cNvCxnSpPr>
            <a:cxnSpLocks/>
          </p:cNvCxnSpPr>
          <p:nvPr/>
        </p:nvCxnSpPr>
        <p:spPr>
          <a:xfrm>
            <a:off x="3124200" y="3733800"/>
            <a:ext cx="1524000" cy="990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49AD8E6D-D025-4618-8DAC-7725813112CE}"/>
              </a:ext>
            </a:extLst>
          </p:cNvPr>
          <p:cNvCxnSpPr>
            <a:cxnSpLocks/>
          </p:cNvCxnSpPr>
          <p:nvPr/>
        </p:nvCxnSpPr>
        <p:spPr>
          <a:xfrm>
            <a:off x="4114800" y="4724400"/>
            <a:ext cx="1524000" cy="990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B566D118-96FF-4577-A635-21683C6313CA}"/>
              </a:ext>
            </a:extLst>
          </p:cNvPr>
          <p:cNvCxnSpPr>
            <a:cxnSpLocks/>
          </p:cNvCxnSpPr>
          <p:nvPr/>
        </p:nvCxnSpPr>
        <p:spPr>
          <a:xfrm>
            <a:off x="5181600" y="5715000"/>
            <a:ext cx="1524000" cy="990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FEB2D00-70C4-4E6C-9D77-77653E245ED1}"/>
              </a:ext>
            </a:extLst>
          </p:cNvPr>
          <p:cNvSpPr txBox="1"/>
          <p:nvPr/>
        </p:nvSpPr>
        <p:spPr>
          <a:xfrm>
            <a:off x="1000125" y="1853100"/>
            <a:ext cx="1200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Acute Inpatient Hospital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C34E7B-A95E-4A19-B4EB-5571AFF7673F}"/>
              </a:ext>
            </a:extLst>
          </p:cNvPr>
          <p:cNvSpPr txBox="1"/>
          <p:nvPr/>
        </p:nvSpPr>
        <p:spPr>
          <a:xfrm>
            <a:off x="3238500" y="376838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IRF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04A1A-D599-4D9F-AB8F-5ECE976057B6}"/>
              </a:ext>
            </a:extLst>
          </p:cNvPr>
          <p:cNvSpPr txBox="1"/>
          <p:nvPr/>
        </p:nvSpPr>
        <p:spPr>
          <a:xfrm>
            <a:off x="4041321" y="4800600"/>
            <a:ext cx="1061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Sub-Acute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A747AB-B3DB-4115-8E5F-CB5392F115FD}"/>
              </a:ext>
            </a:extLst>
          </p:cNvPr>
          <p:cNvSpPr txBox="1"/>
          <p:nvPr/>
        </p:nvSpPr>
        <p:spPr>
          <a:xfrm>
            <a:off x="5102678" y="579809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76F3EA-79C3-4ED9-BC15-F4966E828156}"/>
              </a:ext>
            </a:extLst>
          </p:cNvPr>
          <p:cNvSpPr txBox="1"/>
          <p:nvPr/>
        </p:nvSpPr>
        <p:spPr>
          <a:xfrm>
            <a:off x="2133600" y="27595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LTACH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DE1D5F-49A4-4351-94EC-D313D71284EB}"/>
              </a:ext>
            </a:extLst>
          </p:cNvPr>
          <p:cNvSpPr txBox="1"/>
          <p:nvPr/>
        </p:nvSpPr>
        <p:spPr>
          <a:xfrm>
            <a:off x="6717846" y="6210300"/>
            <a:ext cx="1118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Home 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862733-F507-408B-BD33-274BFF8540D6}"/>
              </a:ext>
            </a:extLst>
          </p:cNvPr>
          <p:cNvSpPr txBox="1"/>
          <p:nvPr/>
        </p:nvSpPr>
        <p:spPr>
          <a:xfrm>
            <a:off x="5448300" y="333404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Hospice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B6A7532-8CC0-4023-9BEA-95EE2EAF7077}"/>
              </a:ext>
            </a:extLst>
          </p:cNvPr>
          <p:cNvCxnSpPr>
            <a:cxnSpLocks/>
          </p:cNvCxnSpPr>
          <p:nvPr/>
        </p:nvCxnSpPr>
        <p:spPr>
          <a:xfrm flipV="1">
            <a:off x="498023" y="1963024"/>
            <a:ext cx="40819" cy="4010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83C10E0-5BD7-4EEE-AA7C-15605DF66842}"/>
              </a:ext>
            </a:extLst>
          </p:cNvPr>
          <p:cNvSpPr txBox="1"/>
          <p:nvPr/>
        </p:nvSpPr>
        <p:spPr>
          <a:xfrm rot="16200000">
            <a:off x="-1014701" y="3549133"/>
            <a:ext cx="265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Intensity of care needs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6CCB82-6F98-45E9-AD4B-89055CE0283C}"/>
              </a:ext>
            </a:extLst>
          </p:cNvPr>
          <p:cNvSpPr txBox="1"/>
          <p:nvPr/>
        </p:nvSpPr>
        <p:spPr>
          <a:xfrm>
            <a:off x="286429" y="5973240"/>
            <a:ext cx="778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9128E5-2E27-4AEE-9DC8-F7D5566B8040}"/>
              </a:ext>
            </a:extLst>
          </p:cNvPr>
          <p:cNvSpPr txBox="1"/>
          <p:nvPr/>
        </p:nvSpPr>
        <p:spPr>
          <a:xfrm>
            <a:off x="286430" y="1593691"/>
            <a:ext cx="778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135631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244" y="1061198"/>
            <a:ext cx="7946297" cy="1749386"/>
          </a:xfrm>
        </p:spPr>
        <p:txBody>
          <a:bodyPr>
            <a:normAutofit/>
          </a:bodyPr>
          <a:lstStyle/>
          <a:p>
            <a:pPr algn="ctr"/>
            <a:r>
              <a:rPr lang="en-US" sz="3600" b="1" u="none" strike="noStrike" dirty="0">
                <a:effectLst/>
              </a:rPr>
              <a:t>Community Living Center</a:t>
            </a:r>
            <a:br>
              <a:rPr lang="en-US" sz="3600" b="1" u="none" strike="noStrike" dirty="0">
                <a:effectLst/>
              </a:rPr>
            </a:br>
            <a:r>
              <a:rPr lang="en-US" sz="3600" b="1" u="none" strike="noStrike" dirty="0">
                <a:effectLst/>
              </a:rPr>
              <a:t>(CLC)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136072"/>
            <a:ext cx="3547641" cy="2660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959" y="3136072"/>
            <a:ext cx="3547641" cy="266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11143"/>
            <a:ext cx="7239000" cy="5194406"/>
          </a:xfrm>
        </p:spPr>
        <p:txBody>
          <a:bodyPr>
            <a:normAutofit/>
          </a:bodyPr>
          <a:lstStyle/>
          <a:p>
            <a:r>
              <a:rPr lang="en-US" sz="2000" dirty="0"/>
              <a:t>A Community Living Center (CLC) used to be called a VA nursing home. Also referred to as Geriatrics and Extended Care </a:t>
            </a:r>
          </a:p>
          <a:p>
            <a:endParaRPr lang="en-US" sz="2000" b="1" dirty="0"/>
          </a:p>
          <a:p>
            <a:r>
              <a:rPr lang="en-US" sz="2000" dirty="0"/>
              <a:t>A unit where Veterans receive </a:t>
            </a:r>
            <a:r>
              <a:rPr lang="en-US" sz="2000" u="sng" dirty="0"/>
              <a:t>nursing home level of care</a:t>
            </a:r>
          </a:p>
          <a:p>
            <a:endParaRPr lang="en-US" sz="2000" dirty="0"/>
          </a:p>
          <a:p>
            <a:r>
              <a:rPr lang="en-US" sz="2000" dirty="0"/>
              <a:t>Veterans may stay for a short time (for skilled needs) or long term (for custodial care)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27" y="4931258"/>
            <a:ext cx="2850355" cy="18408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82044" y="663513"/>
            <a:ext cx="614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Community Living Center (CLC)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79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CLCs Nationwide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21766"/>
            <a:ext cx="7421880" cy="4800600"/>
          </a:xfrm>
        </p:spPr>
        <p:txBody>
          <a:bodyPr>
            <a:normAutofit/>
          </a:bodyPr>
          <a:lstStyle/>
          <a:p>
            <a:r>
              <a:rPr lang="en-US" sz="2000" b="1" dirty="0"/>
              <a:t>132</a:t>
            </a:r>
            <a:r>
              <a:rPr lang="en-US" sz="2000" dirty="0"/>
              <a:t>  VA  Community Living Centers across the united states </a:t>
            </a:r>
          </a:p>
          <a:p>
            <a:endParaRPr lang="en-US" sz="2000" dirty="0"/>
          </a:p>
          <a:p>
            <a:r>
              <a:rPr lang="en-US" sz="2000" dirty="0"/>
              <a:t>Usually are on or close to the campus of a VA medical center</a:t>
            </a:r>
          </a:p>
          <a:p>
            <a:endParaRPr lang="en-US" sz="2000" dirty="0"/>
          </a:p>
          <a:p>
            <a:r>
              <a:rPr lang="en-US" sz="2000" dirty="0"/>
              <a:t>Community Living Centers provide </a:t>
            </a:r>
            <a:r>
              <a:rPr lang="en-US" sz="2000" u="sng" dirty="0"/>
              <a:t>SNF level of care:</a:t>
            </a:r>
          </a:p>
          <a:p>
            <a:endParaRPr lang="en-US" sz="2000" dirty="0"/>
          </a:p>
          <a:p>
            <a:pPr lvl="1"/>
            <a:r>
              <a:rPr lang="en-US" sz="1600" dirty="0"/>
              <a:t>Short-term skilled nursing care (e.g., wound care or IV care)</a:t>
            </a:r>
          </a:p>
          <a:p>
            <a:pPr lvl="1"/>
            <a:r>
              <a:rPr lang="en-US" dirty="0"/>
              <a:t>Short-term Restorative </a:t>
            </a:r>
            <a:r>
              <a:rPr lang="en-US" sz="1600" dirty="0"/>
              <a:t>care and physical and occupational therapy</a:t>
            </a:r>
          </a:p>
          <a:p>
            <a:pPr lvl="1"/>
            <a:r>
              <a:rPr lang="en-US" dirty="0"/>
              <a:t>Some have long term custodial care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725" y="1633150"/>
            <a:ext cx="8229600" cy="48006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When there’s NOT a pandemic, Community Living Center resembles "home" as much as possible. </a:t>
            </a:r>
          </a:p>
          <a:p>
            <a:pPr lvl="2"/>
            <a:r>
              <a:rPr lang="en-US" sz="2000" dirty="0"/>
              <a:t>There are recreational activities (</a:t>
            </a:r>
            <a:r>
              <a:rPr lang="en-US" dirty="0"/>
              <a:t>b</a:t>
            </a:r>
            <a:r>
              <a:rPr lang="en-US" sz="1400" dirty="0"/>
              <a:t>ingo, poker, happy hour, pet therapy</a:t>
            </a:r>
            <a:r>
              <a:rPr lang="en-US" sz="2000" dirty="0"/>
              <a:t>)</a:t>
            </a:r>
          </a:p>
          <a:p>
            <a:pPr lvl="2"/>
            <a:r>
              <a:rPr lang="en-US" sz="2000" dirty="0"/>
              <a:t>There are family friendly places for visiting. </a:t>
            </a:r>
          </a:p>
          <a:p>
            <a:pPr lvl="2"/>
            <a:r>
              <a:rPr lang="en-US" sz="2000" dirty="0"/>
              <a:t>Veterans are invited to decorate their rooms. </a:t>
            </a:r>
          </a:p>
          <a:p>
            <a:pPr lvl="2"/>
            <a:r>
              <a:rPr lang="en-US" sz="2000" dirty="0"/>
              <a:t>Visiting hours are not restricted. </a:t>
            </a:r>
          </a:p>
        </p:txBody>
      </p:sp>
    </p:spTree>
    <p:extLst>
      <p:ext uri="{BB962C8B-B14F-4D97-AF65-F5344CB8AC3E}">
        <p14:creationId xmlns:p14="http://schemas.microsoft.com/office/powerpoint/2010/main" val="1190292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3600" dirty="0"/>
              <a:t>VA San Diego CLC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311" y="1782762"/>
            <a:ext cx="7890369" cy="4325075"/>
          </a:xfrm>
        </p:spPr>
        <p:txBody>
          <a:bodyPr>
            <a:normAutofit/>
          </a:bodyPr>
          <a:lstStyle/>
          <a:p>
            <a:r>
              <a:rPr lang="en-US" sz="2000" dirty="0"/>
              <a:t>Located on 4</a:t>
            </a:r>
            <a:r>
              <a:rPr lang="en-US" sz="2000" baseline="30000" dirty="0"/>
              <a:t>th</a:t>
            </a:r>
            <a:r>
              <a:rPr lang="en-US" sz="2000" dirty="0"/>
              <a:t> floor South wing</a:t>
            </a:r>
          </a:p>
          <a:p>
            <a:endParaRPr lang="en-US" sz="2000" dirty="0"/>
          </a:p>
          <a:p>
            <a:r>
              <a:rPr lang="en-US" sz="2000" dirty="0"/>
              <a:t>3 sub-units: </a:t>
            </a:r>
          </a:p>
          <a:p>
            <a:pPr lvl="2"/>
            <a:r>
              <a:rPr lang="en-US" sz="2000" dirty="0"/>
              <a:t>Palliative care beds (12 beds)  </a:t>
            </a:r>
            <a:r>
              <a:rPr lang="en-US" sz="2000" dirty="0">
                <a:sym typeface="Wingdings" panose="05000000000000000000" pitchFamily="2" charset="2"/>
              </a:rPr>
              <a:t> MD,NP, Geriatrics fellow</a:t>
            </a:r>
            <a:endParaRPr lang="en-US" sz="2000" dirty="0"/>
          </a:p>
          <a:p>
            <a:pPr lvl="2"/>
            <a:r>
              <a:rPr lang="en-US" sz="2000" dirty="0"/>
              <a:t>Skilled nursing beds (18 beds) </a:t>
            </a:r>
            <a:r>
              <a:rPr lang="en-US" sz="2000" dirty="0">
                <a:sym typeface="Wingdings" panose="05000000000000000000" pitchFamily="2" charset="2"/>
              </a:rPr>
              <a:t> MD,NP, Geriatrics fellow</a:t>
            </a:r>
            <a:endParaRPr lang="en-US" sz="2000" dirty="0"/>
          </a:p>
          <a:p>
            <a:pPr lvl="3"/>
            <a:r>
              <a:rPr lang="en-US" sz="1800" dirty="0"/>
              <a:t>4 beds can swing to inpatient rehab </a:t>
            </a:r>
            <a:r>
              <a:rPr lang="en-US" sz="1800" dirty="0">
                <a:sym typeface="Wingdings" panose="05000000000000000000" pitchFamily="2" charset="2"/>
              </a:rPr>
              <a:t> PMRS</a:t>
            </a:r>
          </a:p>
          <a:p>
            <a:pPr lvl="2"/>
            <a:endParaRPr lang="en-US" sz="2000" dirty="0">
              <a:sym typeface="Wingdings" panose="05000000000000000000" pitchFamily="2" charset="2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r>
              <a:rPr lang="en-US" sz="1400" dirty="0"/>
              <a:t>**CARF/CIIRP (Comprehensive Integrated Inpatient Rehabilitation Program)  Specialty Program.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20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8562FC-E015-44B2-A087-FBD7E5935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429087" cy="3512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BA77B0-F81A-45F4-97C9-F0245E981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12003"/>
            <a:ext cx="5034729" cy="334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F7F7E5-B397-4107-B38D-BBBC4DFA4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480" y="0"/>
            <a:ext cx="5284519" cy="3512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75A153-010F-42F6-A10E-17EAFB484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4729" y="3512003"/>
            <a:ext cx="4109270" cy="334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25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600" dirty="0"/>
              <a:t>VA San Diego CLC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060" y="1858962"/>
            <a:ext cx="7421880" cy="4724400"/>
          </a:xfrm>
        </p:spPr>
        <p:txBody>
          <a:bodyPr>
            <a:normAutofit/>
          </a:bodyPr>
          <a:lstStyle/>
          <a:p>
            <a:pPr lvl="2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Patients generally followed by Nurse Practitioners (NP)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UCSD Geriatrics fellows follow their patients independent of NPs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Patients are covered at night (7p-7s) by nocturnist hospitalist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Patients are covered during holidays and weekends by NPs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endParaRPr lang="en-US" sz="2000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A4A7D-06AA-46FF-BBC2-9BBB57BAA6E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412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600" dirty="0"/>
              <a:t>VA San Diego CLC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060" y="1858962"/>
            <a:ext cx="7421880" cy="4724400"/>
          </a:xfrm>
        </p:spPr>
        <p:txBody>
          <a:bodyPr>
            <a:normAutofit/>
          </a:bodyPr>
          <a:lstStyle/>
          <a:p>
            <a:pPr lvl="2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No admissions during weekends or holiday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No provider on-site on weekends and holidays (on call at home). (No weekend calls for fellows)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Labs done ≤ weekly</a:t>
            </a:r>
          </a:p>
          <a:p>
            <a:pPr marL="457200"/>
            <a:endParaRPr lang="en-US" sz="2000" dirty="0">
              <a:sym typeface="Wingdings" panose="05000000000000000000" pitchFamily="2" charset="2"/>
            </a:endParaRPr>
          </a:p>
          <a:p>
            <a:pPr marL="457200"/>
            <a:r>
              <a:rPr lang="en-US" sz="2000" dirty="0">
                <a:sym typeface="Wingdings" panose="05000000000000000000" pitchFamily="2" charset="2"/>
              </a:rPr>
              <a:t>Consultant services </a:t>
            </a:r>
            <a:r>
              <a:rPr lang="en-US" sz="2000" b="1" u="sng" dirty="0">
                <a:sym typeface="Wingdings" panose="05000000000000000000" pitchFamily="2" charset="2"/>
              </a:rPr>
              <a:t>can</a:t>
            </a:r>
            <a:r>
              <a:rPr lang="en-US" sz="2000" dirty="0">
                <a:sym typeface="Wingdings" panose="05000000000000000000" pitchFamily="2" charset="2"/>
              </a:rPr>
              <a:t> follow patient when they are transferred to CLC</a:t>
            </a:r>
          </a:p>
          <a:p>
            <a:pPr marL="457200"/>
            <a:endParaRPr lang="en-US" sz="2000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A4A7D-06AA-46FF-BBC2-9BBB57BAA6E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805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9AB8F-5BB9-4909-BAB0-49FB93082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86638-4AA2-4DD0-A78B-E60C45649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555461"/>
          </a:xfrm>
        </p:spPr>
        <p:txBody>
          <a:bodyPr/>
          <a:lstStyle/>
          <a:p>
            <a:r>
              <a:rPr lang="en-US" dirty="0"/>
              <a:t>Services available in CLC:</a:t>
            </a:r>
          </a:p>
          <a:p>
            <a:pPr lvl="1"/>
            <a:r>
              <a:rPr lang="en-US" dirty="0"/>
              <a:t>Nursing</a:t>
            </a:r>
          </a:p>
          <a:p>
            <a:pPr lvl="1"/>
            <a:r>
              <a:rPr lang="en-US" dirty="0"/>
              <a:t>Physical, Occupational and speech therapy</a:t>
            </a:r>
          </a:p>
          <a:p>
            <a:pPr lvl="1"/>
            <a:r>
              <a:rPr lang="en-US" dirty="0"/>
              <a:t>Recreational therapy</a:t>
            </a:r>
          </a:p>
          <a:p>
            <a:pPr lvl="1"/>
            <a:r>
              <a:rPr lang="en-US" dirty="0"/>
              <a:t>Nutrition</a:t>
            </a:r>
          </a:p>
          <a:p>
            <a:pPr lvl="1"/>
            <a:r>
              <a:rPr lang="en-US" dirty="0"/>
              <a:t>Psychology</a:t>
            </a:r>
          </a:p>
          <a:p>
            <a:pPr lvl="1"/>
            <a:r>
              <a:rPr lang="en-US" dirty="0"/>
              <a:t>Pharmacy</a:t>
            </a:r>
          </a:p>
          <a:p>
            <a:pPr lvl="1"/>
            <a:r>
              <a:rPr lang="en-US" dirty="0"/>
              <a:t>Chaplain services</a:t>
            </a:r>
          </a:p>
          <a:p>
            <a:pPr lvl="1"/>
            <a:r>
              <a:rPr lang="en-US" dirty="0"/>
              <a:t>Social Worker</a:t>
            </a:r>
          </a:p>
          <a:p>
            <a:pPr lvl="1"/>
            <a:endParaRPr lang="en-US" dirty="0"/>
          </a:p>
          <a:p>
            <a:r>
              <a:rPr lang="en-US" dirty="0"/>
              <a:t>Sub-</a:t>
            </a:r>
            <a:r>
              <a:rPr lang="en-US" dirty="0" err="1"/>
              <a:t>speciality</a:t>
            </a:r>
            <a:r>
              <a:rPr lang="en-US" dirty="0"/>
              <a:t> services can be consulted (surgery, nephrology,…)</a:t>
            </a:r>
          </a:p>
        </p:txBody>
      </p:sp>
    </p:spTree>
    <p:extLst>
      <p:ext uri="{BB962C8B-B14F-4D97-AF65-F5344CB8AC3E}">
        <p14:creationId xmlns:p14="http://schemas.microsoft.com/office/powerpoint/2010/main" val="1227422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578E-B35B-47BC-B0AC-5CA57517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Interdisciplinary Team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E181E-4F12-47A1-9605-85D586517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interdisciplinary rounds and care planning meetings on CLC (Tuesdays at 10:00)</a:t>
            </a:r>
          </a:p>
          <a:p>
            <a:endParaRPr lang="en-US" dirty="0"/>
          </a:p>
          <a:p>
            <a:r>
              <a:rPr lang="en-US" dirty="0"/>
              <a:t>Patient due for care plan are discussed in depth with the entire team </a:t>
            </a:r>
          </a:p>
          <a:p>
            <a:endParaRPr lang="en-US" dirty="0"/>
          </a:p>
          <a:p>
            <a:r>
              <a:rPr lang="en-US" dirty="0"/>
              <a:t>A note is written by provider</a:t>
            </a:r>
          </a:p>
        </p:txBody>
      </p:sp>
    </p:spTree>
    <p:extLst>
      <p:ext uri="{BB962C8B-B14F-4D97-AF65-F5344CB8AC3E}">
        <p14:creationId xmlns:p14="http://schemas.microsoft.com/office/powerpoint/2010/main" val="3095027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E644-D728-418D-BB42-057E2938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BE302-C9E6-4819-A8BD-A41C8FD31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IDT conference focuses on:</a:t>
            </a:r>
          </a:p>
          <a:p>
            <a:endParaRPr lang="en-US" dirty="0"/>
          </a:p>
          <a:p>
            <a:pPr lvl="1" fontAlgn="base"/>
            <a:r>
              <a:rPr lang="en-US" sz="1800" dirty="0"/>
              <a:t>Establishing the patient’s progress toward medical goals</a:t>
            </a:r>
          </a:p>
          <a:p>
            <a:pPr lvl="1" fontAlgn="base"/>
            <a:endParaRPr lang="en-US" sz="1800" dirty="0"/>
          </a:p>
          <a:p>
            <a:pPr lvl="1" fontAlgn="base"/>
            <a:r>
              <a:rPr lang="en-US" sz="1800" dirty="0"/>
              <a:t>Considering possible resolutions of any  problems that could impact the patient’s progress toward these goals</a:t>
            </a:r>
          </a:p>
          <a:p>
            <a:pPr lvl="1" fontAlgn="base"/>
            <a:endParaRPr lang="en-US" sz="1800" dirty="0"/>
          </a:p>
          <a:p>
            <a:pPr lvl="1" fontAlgn="base"/>
            <a:r>
              <a:rPr lang="en-US" sz="1800" dirty="0"/>
              <a:t>Reassessing the goals previously established, if needed</a:t>
            </a:r>
          </a:p>
          <a:p>
            <a:pPr lvl="1" fontAlgn="base"/>
            <a:endParaRPr lang="en-US" sz="1800" dirty="0"/>
          </a:p>
          <a:p>
            <a:pPr lvl="1" fontAlgn="base"/>
            <a:r>
              <a:rPr lang="en-US" sz="1800" dirty="0"/>
              <a:t>Monitoring and revising the treatment plan, as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798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3D300-3F80-4590-B4C7-0EB13313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9632"/>
            <a:ext cx="8229600" cy="963435"/>
          </a:xfrm>
        </p:spPr>
        <p:txBody>
          <a:bodyPr/>
          <a:lstStyle/>
          <a:p>
            <a:r>
              <a:rPr lang="en-US" dirty="0"/>
              <a:t>Consulting for CLC Admission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EABC-01AC-48C6-96B9-4C330F103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32" y="2068497"/>
            <a:ext cx="8229600" cy="4162970"/>
          </a:xfrm>
        </p:spPr>
        <p:txBody>
          <a:bodyPr>
            <a:normAutofit/>
          </a:bodyPr>
          <a:lstStyle/>
          <a:p>
            <a:r>
              <a:rPr lang="en-US" sz="2000" dirty="0"/>
              <a:t>A consult is placed in CPRS. To place a consult: </a:t>
            </a:r>
          </a:p>
          <a:p>
            <a:pPr lvl="1"/>
            <a:r>
              <a:rPr lang="en-US" sz="1800" dirty="0"/>
              <a:t>choose COMMUNITY LIVING CENTER </a:t>
            </a:r>
          </a:p>
          <a:p>
            <a:pPr lvl="1"/>
            <a:r>
              <a:rPr lang="en-US" sz="1800" dirty="0"/>
              <a:t>click CLC rehabilitation (do not choose CARF/CIIRP)</a:t>
            </a:r>
          </a:p>
          <a:p>
            <a:endParaRPr lang="en-US" sz="2000" dirty="0"/>
          </a:p>
          <a:p>
            <a:r>
              <a:rPr lang="en-US" sz="2000" dirty="0"/>
              <a:t>Consults are placed from different services within the VA and occasionally for veterans that are in other facilities</a:t>
            </a:r>
          </a:p>
          <a:p>
            <a:endParaRPr lang="en-US" sz="2000" dirty="0"/>
          </a:p>
          <a:p>
            <a:r>
              <a:rPr lang="en-US" sz="2000" dirty="0"/>
              <a:t>The consult is reviewed, evaluated, and a decision is made</a:t>
            </a:r>
          </a:p>
          <a:p>
            <a:endParaRPr lang="en-US" sz="2000" dirty="0"/>
          </a:p>
          <a:p>
            <a:r>
              <a:rPr lang="en-US" sz="2000" dirty="0"/>
              <a:t>If eligible and a candidate, will accept and transfer/admit.(will need discharge summary)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0888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3D300-3F80-4590-B4C7-0EB13313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78" y="153698"/>
            <a:ext cx="7760525" cy="115132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EABC-01AC-48C6-96B9-4C330F103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617" y="2217434"/>
            <a:ext cx="7150086" cy="3821684"/>
          </a:xfrm>
        </p:spPr>
        <p:txBody>
          <a:bodyPr>
            <a:normAutofit/>
          </a:bodyPr>
          <a:lstStyle/>
          <a:p>
            <a:r>
              <a:rPr lang="en-US" sz="2000" dirty="0"/>
              <a:t>325 consults placed and reviewed</a:t>
            </a:r>
          </a:p>
          <a:p>
            <a:endParaRPr lang="en-US" sz="2000" dirty="0"/>
          </a:p>
          <a:p>
            <a:r>
              <a:rPr lang="en-US" sz="2000" dirty="0"/>
              <a:t>147</a:t>
            </a:r>
            <a:r>
              <a:rPr lang="en-US" sz="2000" dirty="0">
                <a:solidFill>
                  <a:srgbClr val="FF0000"/>
                </a:solidFill>
              </a:rPr>
              <a:t>*</a:t>
            </a:r>
            <a:r>
              <a:rPr lang="en-US" sz="2000" dirty="0"/>
              <a:t> admissions</a:t>
            </a:r>
          </a:p>
          <a:p>
            <a:endParaRPr lang="en-US" sz="2000" dirty="0"/>
          </a:p>
          <a:p>
            <a:r>
              <a:rPr lang="en-US" sz="2000" dirty="0"/>
              <a:t>Average length of stay was 24 days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7380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289" y="492755"/>
            <a:ext cx="7524044" cy="911026"/>
          </a:xfrm>
        </p:spPr>
        <p:txBody>
          <a:bodyPr>
            <a:normAutofit/>
          </a:bodyPr>
          <a:lstStyle/>
          <a:p>
            <a:r>
              <a:rPr lang="en-US" sz="2400" dirty="0"/>
              <a:t>Key elements to consider for admission to 4S-CLC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2362200"/>
            <a:ext cx="7498080" cy="25146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Is there a skilled need?</a:t>
            </a:r>
          </a:p>
          <a:p>
            <a:endParaRPr lang="en-US" sz="2000" dirty="0"/>
          </a:p>
          <a:p>
            <a:r>
              <a:rPr lang="en-US" sz="2000" dirty="0"/>
              <a:t>Can the patient get that care somewhere else?</a:t>
            </a:r>
          </a:p>
          <a:p>
            <a:pPr lvl="1"/>
            <a:r>
              <a:rPr lang="en-US" sz="1200" dirty="0"/>
              <a:t>Other insurance? VA Contract Nursing Home? </a:t>
            </a:r>
          </a:p>
          <a:p>
            <a:endParaRPr lang="en-US" sz="2000" dirty="0"/>
          </a:p>
          <a:p>
            <a:r>
              <a:rPr lang="en-US" sz="2000" dirty="0"/>
              <a:t>Is the patient medically stable to be in SNF level of Care?</a:t>
            </a:r>
          </a:p>
          <a:p>
            <a:endParaRPr lang="en-US" sz="2000" dirty="0"/>
          </a:p>
          <a:p>
            <a:r>
              <a:rPr lang="en-US" sz="2000" dirty="0"/>
              <a:t>Are there Beds available, are there enough RNs in CLC?</a:t>
            </a:r>
          </a:p>
        </p:txBody>
      </p:sp>
    </p:spTree>
    <p:extLst>
      <p:ext uri="{BB962C8B-B14F-4D97-AF65-F5344CB8AC3E}">
        <p14:creationId xmlns:p14="http://schemas.microsoft.com/office/powerpoint/2010/main" val="2715645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531" y="762794"/>
            <a:ext cx="7543800" cy="715962"/>
          </a:xfrm>
        </p:spPr>
        <p:txBody>
          <a:bodyPr>
            <a:normAutofit/>
          </a:bodyPr>
          <a:lstStyle/>
          <a:p>
            <a:r>
              <a:rPr lang="en-US" sz="3200" dirty="0"/>
              <a:t>SNF level of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531" y="1951037"/>
            <a:ext cx="7839222" cy="4906963"/>
          </a:xfrm>
        </p:spPr>
        <p:txBody>
          <a:bodyPr>
            <a:normAutofit/>
          </a:bodyPr>
          <a:lstStyle/>
          <a:p>
            <a:r>
              <a:rPr lang="en-US" sz="2000" dirty="0"/>
              <a:t>Patients should be medically stable and appropriate for SNF level of care</a:t>
            </a:r>
          </a:p>
          <a:p>
            <a:endParaRPr lang="en-US" sz="2400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9FD564D-6CAA-45E6-9E64-CEF1D82D4EFC}"/>
              </a:ext>
            </a:extLst>
          </p:cNvPr>
          <p:cNvSpPr/>
          <p:nvPr/>
        </p:nvSpPr>
        <p:spPr>
          <a:xfrm>
            <a:off x="6125342" y="2895600"/>
            <a:ext cx="457200" cy="3381022"/>
          </a:xfrm>
          <a:prstGeom prst="rightBrace">
            <a:avLst>
              <a:gd name="adj1" fmla="val 8333"/>
              <a:gd name="adj2" fmla="val 48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BE5219-15BA-4C68-B17D-1DD4E275F0BD}"/>
              </a:ext>
            </a:extLst>
          </p:cNvPr>
          <p:cNvSpPr/>
          <p:nvPr/>
        </p:nvSpPr>
        <p:spPr>
          <a:xfrm>
            <a:off x="6642546" y="4196644"/>
            <a:ext cx="1742203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a candidate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135460"/>
              </p:ext>
            </p:extLst>
          </p:nvPr>
        </p:nvGraphicFramePr>
        <p:xfrm>
          <a:off x="700800" y="2830971"/>
          <a:ext cx="5253402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301">
                  <a:extLst>
                    <a:ext uri="{9D8B030D-6E8A-4147-A177-3AD203B41FA5}">
                      <a16:colId xmlns:a16="http://schemas.microsoft.com/office/drawing/2014/main" val="2288017622"/>
                    </a:ext>
                  </a:extLst>
                </a:gridCol>
                <a:gridCol w="2662101">
                  <a:extLst>
                    <a:ext uri="{9D8B030D-6E8A-4147-A177-3AD203B41FA5}">
                      <a16:colId xmlns:a16="http://schemas.microsoft.com/office/drawing/2014/main" val="4017851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79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Need tele monitoring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Chronic 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4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Need daily 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Peritoneal</a:t>
                      </a:r>
                      <a:r>
                        <a:rPr lang="en-US" baseline="0" dirty="0"/>
                        <a:t> Dialysis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42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Need IV pain medication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9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Need Neuro-checks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Airborne Precautions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65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Are neutropenic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Large bore chest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54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Have central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Need Strict I&amp;O’s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7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Vital</a:t>
                      </a:r>
                      <a:r>
                        <a:rPr lang="en-US" sz="1800" baseline="0" dirty="0"/>
                        <a:t> signs more often than Q8 </a:t>
                      </a:r>
                      <a:r>
                        <a:rPr lang="en-US" sz="1800" baseline="0" dirty="0" err="1"/>
                        <a:t>hr</a:t>
                      </a:r>
                      <a:endParaRPr lang="en-US" sz="18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Medication more frequent than Q4 </a:t>
                      </a:r>
                      <a:r>
                        <a:rPr lang="en-US" dirty="0" err="1"/>
                        <a:t>hr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4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326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376" y="1165412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IV Antibiotics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376" y="2254624"/>
            <a:ext cx="77724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Is it Necessary? </a:t>
            </a:r>
          </a:p>
          <a:p>
            <a:pPr marL="400050" lvl="1" indent="0">
              <a:buNone/>
            </a:pPr>
            <a:r>
              <a:rPr lang="en-US" sz="1800" dirty="0"/>
              <a:t>PO option? </a:t>
            </a:r>
          </a:p>
          <a:p>
            <a:pPr marL="400050" lvl="1" indent="0">
              <a:buNone/>
            </a:pPr>
            <a:r>
              <a:rPr lang="en-US" sz="1800" dirty="0"/>
              <a:t>Need ID consult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Can it be done at home </a:t>
            </a:r>
            <a:r>
              <a:rPr lang="en-US" sz="2000" dirty="0" err="1"/>
              <a:t>home</a:t>
            </a:r>
            <a:r>
              <a:rPr lang="en-US" sz="2000" dirty="0"/>
              <a:t> or SNF?</a:t>
            </a:r>
          </a:p>
          <a:p>
            <a:pPr marL="400050" lvl="1" indent="0">
              <a:buNone/>
            </a:pPr>
            <a:r>
              <a:rPr lang="en-US" sz="1800" dirty="0"/>
              <a:t>Home with PICC/home health </a:t>
            </a:r>
          </a:p>
          <a:p>
            <a:pPr marL="400050" lvl="1" indent="0">
              <a:buNone/>
            </a:pPr>
            <a:r>
              <a:rPr lang="en-US" sz="1800" dirty="0"/>
              <a:t>                             (patient or family be able to follow instructions)</a:t>
            </a:r>
          </a:p>
          <a:p>
            <a:pPr marL="400050" lvl="1" indent="0">
              <a:buNone/>
            </a:pPr>
            <a:r>
              <a:rPr lang="en-US" sz="1800" dirty="0"/>
              <a:t>At SNF in community </a:t>
            </a:r>
          </a:p>
          <a:p>
            <a:pPr marL="400050" lvl="1" indent="0">
              <a:buNone/>
            </a:pPr>
            <a:r>
              <a:rPr lang="en-US" sz="1800" dirty="0"/>
              <a:t>                              (Medicare will pay 20 days only)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239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670" y="1028700"/>
            <a:ext cx="7620000" cy="304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Wound care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622" y="1828800"/>
            <a:ext cx="79040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Is it Necessary? </a:t>
            </a:r>
          </a:p>
          <a:p>
            <a:pPr marL="400050" lvl="1" indent="0">
              <a:buNone/>
            </a:pPr>
            <a:r>
              <a:rPr lang="en-US" sz="1800" dirty="0"/>
              <a:t>Complex wound, need special care</a:t>
            </a:r>
          </a:p>
          <a:p>
            <a:pPr marL="400050" lvl="1" indent="0">
              <a:buNone/>
            </a:pPr>
            <a:r>
              <a:rPr lang="en-US" sz="1800" dirty="0"/>
              <a:t>&gt;1 x day dressing change</a:t>
            </a:r>
          </a:p>
          <a:p>
            <a:pPr marL="400050" lvl="1" indent="0">
              <a:buNone/>
            </a:pPr>
            <a:r>
              <a:rPr lang="en-US" sz="1800" dirty="0"/>
              <a:t>+/- Wound VAC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Can it be done at home or SNF?</a:t>
            </a:r>
          </a:p>
          <a:p>
            <a:pPr marL="400050" lvl="1" indent="0">
              <a:buNone/>
            </a:pPr>
            <a:r>
              <a:rPr lang="en-US" sz="1800" dirty="0"/>
              <a:t>Home with home health (patient or family be able to follow instructions</a:t>
            </a:r>
            <a:r>
              <a:rPr lang="en-US" sz="2000" dirty="0"/>
              <a:t>)</a:t>
            </a:r>
          </a:p>
          <a:p>
            <a:pPr marL="400050" lvl="1" indent="0">
              <a:buNone/>
            </a:pPr>
            <a:r>
              <a:rPr lang="en-US" sz="1800" dirty="0"/>
              <a:t>Outside SNF (Medicare will pay 20 days)</a:t>
            </a:r>
          </a:p>
          <a:p>
            <a:pPr marL="400050" lvl="1" indent="0">
              <a:buNone/>
            </a:pPr>
            <a:endParaRPr lang="en-US" sz="2000" dirty="0"/>
          </a:p>
          <a:p>
            <a:pPr marL="1257300" lvl="3" indent="0">
              <a:buNone/>
            </a:pPr>
            <a:endParaRPr lang="en-US" sz="1600" dirty="0"/>
          </a:p>
          <a:p>
            <a:pPr marL="1257300" lvl="3" indent="0">
              <a:buNone/>
            </a:pPr>
            <a:r>
              <a:rPr lang="en-US" sz="1600" dirty="0"/>
              <a:t>Home with Home Health  with WV  </a:t>
            </a:r>
            <a:r>
              <a:rPr lang="en-US" sz="1600" dirty="0">
                <a:sym typeface="Wingdings" panose="05000000000000000000" pitchFamily="2" charset="2"/>
              </a:rPr>
              <a:t>VA pays</a:t>
            </a:r>
          </a:p>
          <a:p>
            <a:pPr marL="1257300" lvl="3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SNF with WV   VA doesn’t  pay, Medicare does</a:t>
            </a:r>
            <a:endParaRPr lang="en-US" sz="1600" dirty="0"/>
          </a:p>
          <a:p>
            <a:pPr marL="800100" lvl="2" indent="0">
              <a:buNone/>
            </a:pP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838199" y="4648200"/>
            <a:ext cx="1447799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Wound VAC:</a:t>
            </a:r>
            <a:r>
              <a:rPr lang="en-US" dirty="0"/>
              <a:t>: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706881" y="4114800"/>
            <a:ext cx="121919" cy="533400"/>
          </a:xfrm>
          <a:prstGeom prst="leftBracket">
            <a:avLst/>
          </a:prstGeom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16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88894"/>
            <a:ext cx="8229600" cy="258762"/>
          </a:xfrm>
        </p:spPr>
        <p:txBody>
          <a:bodyPr>
            <a:noAutofit/>
          </a:bodyPr>
          <a:lstStyle/>
          <a:p>
            <a:r>
              <a:rPr lang="en-US" sz="3200" dirty="0"/>
              <a:t>Physical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1922929"/>
            <a:ext cx="7696200" cy="5562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Is it Necessary? </a:t>
            </a:r>
          </a:p>
          <a:p>
            <a:pPr marL="400050" lvl="1" indent="0">
              <a:buNone/>
            </a:pPr>
            <a:r>
              <a:rPr lang="en-US" sz="1800" dirty="0"/>
              <a:t>Will veteran benefit? Will he improve?</a:t>
            </a:r>
          </a:p>
          <a:p>
            <a:pPr marL="400050" lvl="1" indent="0">
              <a:buNone/>
            </a:pPr>
            <a:r>
              <a:rPr lang="en-US" sz="1800" dirty="0"/>
              <a:t>Are goals realistic and achievable?</a:t>
            </a:r>
          </a:p>
          <a:p>
            <a:pPr marL="400050" lvl="1" indent="0">
              <a:buNone/>
            </a:pPr>
            <a:r>
              <a:rPr lang="en-US" sz="1800" b="1" dirty="0"/>
              <a:t>NEED</a:t>
            </a:r>
            <a:r>
              <a:rPr lang="en-US" sz="1800" dirty="0"/>
              <a:t> PT and/or OT consult and evaluation before considered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Can it be done at home or SNF?</a:t>
            </a:r>
          </a:p>
          <a:p>
            <a:pPr marL="400050" lvl="1" indent="0">
              <a:buNone/>
            </a:pPr>
            <a:r>
              <a:rPr lang="en-US" sz="1800" dirty="0"/>
              <a:t>Home with home health (patient or family be able to follow instructions</a:t>
            </a:r>
            <a:r>
              <a:rPr lang="en-US" sz="2000" dirty="0"/>
              <a:t>)</a:t>
            </a:r>
          </a:p>
          <a:p>
            <a:pPr marL="400050" lvl="1" indent="0">
              <a:buNone/>
            </a:pPr>
            <a:r>
              <a:rPr lang="en-US" sz="1800" dirty="0"/>
              <a:t>Outside SNF (Medicare will pay 20 days)</a:t>
            </a:r>
          </a:p>
          <a:p>
            <a:pPr marL="400050" lvl="1" indent="0">
              <a:buNone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34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906043"/>
            <a:ext cx="7696200" cy="715962"/>
          </a:xfrm>
        </p:spPr>
        <p:txBody>
          <a:bodyPr>
            <a:normAutofit/>
          </a:bodyPr>
          <a:lstStyle/>
          <a:p>
            <a:r>
              <a:rPr lang="en-US" sz="3200" dirty="0"/>
              <a:t>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589" y="1862668"/>
            <a:ext cx="7696200" cy="471173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000" dirty="0"/>
              <a:t>4S-CLC does not admit veterans for long term (custodial) care</a:t>
            </a:r>
          </a:p>
          <a:p>
            <a:endParaRPr lang="en-US" sz="2000" dirty="0"/>
          </a:p>
          <a:p>
            <a:r>
              <a:rPr lang="en-US" sz="2000" dirty="0"/>
              <a:t>4S-CLC does not admit veterans who have no skilled needs </a:t>
            </a:r>
          </a:p>
          <a:p>
            <a:endParaRPr lang="en-US" sz="2000" dirty="0"/>
          </a:p>
          <a:p>
            <a:r>
              <a:rPr lang="en-US" sz="2000" dirty="0"/>
              <a:t>4S-CLC does not admit veterans whose primary need is Psychiatric</a:t>
            </a:r>
          </a:p>
          <a:p>
            <a:endParaRPr lang="en-US" sz="2000" dirty="0"/>
          </a:p>
          <a:p>
            <a:r>
              <a:rPr lang="en-US" sz="2000" dirty="0"/>
              <a:t>4S-CLC does not  admit veterans for pre-placement if discharge plan is not clear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5169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952737"/>
            <a:ext cx="7696200" cy="4906963"/>
          </a:xfrm>
        </p:spPr>
        <p:txBody>
          <a:bodyPr>
            <a:normAutofit/>
          </a:bodyPr>
          <a:lstStyle/>
          <a:p>
            <a:r>
              <a:rPr lang="en-US" sz="2400" dirty="0"/>
              <a:t>Examples that get rejected:</a:t>
            </a:r>
          </a:p>
          <a:p>
            <a:pPr lvl="1"/>
            <a:endParaRPr lang="en-US" sz="1600" dirty="0"/>
          </a:p>
          <a:p>
            <a:pPr lvl="1"/>
            <a:r>
              <a:rPr lang="en-US" sz="1800" dirty="0"/>
              <a:t>Homeless veteran who just got a ICD placed, primary team worried that will get infected on the street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Homeless patient with multiple admissions for CHF, primary team want to educate about diet and medication compliance and “observe him for a while”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Veteran who needs mental rehabilitation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Veterans who refuse to work with physical therapy</a:t>
            </a:r>
          </a:p>
          <a:p>
            <a:pPr lvl="1"/>
            <a:endParaRPr lang="en-US" dirty="0"/>
          </a:p>
          <a:p>
            <a:pPr lvl="1"/>
            <a:endParaRPr lang="en-US" sz="1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37EEA44-BDE9-43A8-9E6E-1D7E8DC0736C}"/>
              </a:ext>
            </a:extLst>
          </p:cNvPr>
          <p:cNvSpPr txBox="1">
            <a:spLocks/>
          </p:cNvSpPr>
          <p:nvPr/>
        </p:nvSpPr>
        <p:spPr>
          <a:xfrm>
            <a:off x="889000" y="906043"/>
            <a:ext cx="76962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Georgia"/>
                <a:ea typeface="+mj-ea"/>
                <a:cs typeface="Georgia"/>
              </a:defRPr>
            </a:lvl1pPr>
          </a:lstStyle>
          <a:p>
            <a:r>
              <a:rPr lang="en-US" sz="3200" dirty="0"/>
              <a:t>Placement</a:t>
            </a:r>
          </a:p>
        </p:txBody>
      </p:sp>
    </p:spTree>
    <p:extLst>
      <p:ext uri="{BB962C8B-B14F-4D97-AF65-F5344CB8AC3E}">
        <p14:creationId xmlns:p14="http://schemas.microsoft.com/office/powerpoint/2010/main" val="3080691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860"/>
            <a:ext cx="8229600" cy="978429"/>
          </a:xfrm>
        </p:spPr>
        <p:txBody>
          <a:bodyPr>
            <a:normAutofit/>
          </a:bodyPr>
          <a:lstStyle/>
          <a:p>
            <a:r>
              <a:rPr lang="en-US" sz="3200" dirty="0"/>
              <a:t>Geriatrics Fellows role in CLC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958622"/>
            <a:ext cx="7498080" cy="349391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200" dirty="0"/>
              <a:t>Fellows will admit, manage and discharge the patient under supervision of the attending on that service. </a:t>
            </a:r>
          </a:p>
          <a:p>
            <a:pPr lvl="0"/>
            <a:endParaRPr lang="en-US" sz="2200" dirty="0"/>
          </a:p>
          <a:p>
            <a:r>
              <a:rPr lang="en-US" sz="2200" dirty="0"/>
              <a:t>Fellows are expected to write complete History and physical, weekly progress note, interdisciplinary team notes and discharge summary notes.</a:t>
            </a:r>
          </a:p>
          <a:p>
            <a:endParaRPr lang="en-US" sz="2200" dirty="0"/>
          </a:p>
          <a:p>
            <a:r>
              <a:rPr lang="en-US" sz="2200" dirty="0"/>
              <a:t>Fellows are expected to communicate effectively with consultant services</a:t>
            </a:r>
          </a:p>
          <a:p>
            <a:endParaRPr lang="en-US" sz="2200" dirty="0"/>
          </a:p>
          <a:p>
            <a:r>
              <a:rPr lang="en-US" sz="2200" dirty="0"/>
              <a:t>Fellows will attend interdisciplinary rounds and care planning meetings on CLC (Tuesdays at 10:00)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2676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Geriatrics Fellows role in CLC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330" y="1706562"/>
            <a:ext cx="7498080" cy="4876800"/>
          </a:xfrm>
        </p:spPr>
        <p:txBody>
          <a:bodyPr>
            <a:normAutofit/>
          </a:bodyPr>
          <a:lstStyle/>
          <a:p>
            <a:r>
              <a:rPr lang="en-US" sz="2000" dirty="0"/>
              <a:t>Each fellow will have 3-5 patients.</a:t>
            </a:r>
          </a:p>
          <a:p>
            <a:endParaRPr lang="en-US" sz="2000" dirty="0"/>
          </a:p>
          <a:p>
            <a:r>
              <a:rPr lang="en-US" sz="2000" dirty="0"/>
              <a:t>Fellows are expected to answer their pages(or cellphone) from 7am to 7pm Monday to Thursday regarding their patients. </a:t>
            </a:r>
          </a:p>
          <a:p>
            <a:endParaRPr lang="en-US" sz="2000" dirty="0"/>
          </a:p>
          <a:p>
            <a:r>
              <a:rPr lang="en-US" sz="2000" dirty="0"/>
              <a:t>During Fridays, Saturdays and Sundays the attendings and nurse practitioners will cover the patients.</a:t>
            </a:r>
          </a:p>
          <a:p>
            <a:endParaRPr lang="en-US" sz="2000" dirty="0"/>
          </a:p>
          <a:p>
            <a:r>
              <a:rPr lang="en-US" sz="2000" dirty="0"/>
              <a:t>Pts are covered at night by medicine nocturnist attendings.</a:t>
            </a:r>
          </a:p>
          <a:p>
            <a:endParaRPr lang="en-US" sz="2000" dirty="0"/>
          </a:p>
          <a:p>
            <a:r>
              <a:rPr lang="en-US" sz="2000" dirty="0"/>
              <a:t>It is expected that fellows start at 7:00a with the daily nursing report.</a:t>
            </a:r>
          </a:p>
        </p:txBody>
      </p:sp>
    </p:spTree>
    <p:extLst>
      <p:ext uri="{BB962C8B-B14F-4D97-AF65-F5344CB8AC3E}">
        <p14:creationId xmlns:p14="http://schemas.microsoft.com/office/powerpoint/2010/main" val="2724116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Geriatrics Fellows role in CLC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823155"/>
            <a:ext cx="7498080" cy="4667955"/>
          </a:xfrm>
        </p:spPr>
        <p:txBody>
          <a:bodyPr>
            <a:normAutofit/>
          </a:bodyPr>
          <a:lstStyle/>
          <a:p>
            <a:r>
              <a:rPr lang="en-US" sz="2000" dirty="0"/>
              <a:t>Fellows will be responsible for reviewing and evaluating requests for admission to CLC according to admission and exclusion criteria(under supervision of attendings)</a:t>
            </a:r>
          </a:p>
          <a:p>
            <a:endParaRPr lang="en-US" sz="2000" dirty="0"/>
          </a:p>
          <a:p>
            <a:r>
              <a:rPr lang="en-US" sz="2000" dirty="0"/>
              <a:t>Fellows are expected to attend internal medicine discharge rounds everyday at 8:15a, to discuss possible candidates for admission from other services.</a:t>
            </a:r>
          </a:p>
          <a:p>
            <a:endParaRPr lang="en-US" sz="2000" dirty="0"/>
          </a:p>
          <a:p>
            <a:r>
              <a:rPr lang="en-US" sz="2000" dirty="0"/>
              <a:t>It is expected that fellows actively participate in teaching and educational activities (teaching IM/FP and med students that rotate in CLC, case presentations, QAPI initiatives)</a:t>
            </a:r>
          </a:p>
        </p:txBody>
      </p:sp>
    </p:spTree>
    <p:extLst>
      <p:ext uri="{BB962C8B-B14F-4D97-AF65-F5344CB8AC3E}">
        <p14:creationId xmlns:p14="http://schemas.microsoft.com/office/powerpoint/2010/main" val="3240339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8005-F121-4549-BD67-D63895CF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1144"/>
          </a:xfrm>
        </p:spPr>
        <p:txBody>
          <a:bodyPr>
            <a:normAutofit/>
          </a:bodyPr>
          <a:lstStyle/>
          <a:p>
            <a:r>
              <a:rPr lang="en-US" sz="3200" dirty="0"/>
              <a:t>Welcome! We can’t wait!!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EDCA19-562D-4610-93D1-99DB14A89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377" y="1935163"/>
            <a:ext cx="7591245" cy="4191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35F639-536E-4826-B19D-B1753D560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3149547"/>
            <a:ext cx="5580117" cy="370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23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9f96ae26-9004-41a3-99cb-83880e93c058">Dark blue / light blue, no photo</Description0>
    <Lead_x0020_Name xmlns="9f96ae26-9004-41a3-99cb-83880e93c058">
      <UserInfo>
        <DisplayName/>
        <AccountId xsi:nil="true"/>
        <AccountType/>
      </UserInfo>
    </Lead_x0020_Name>
    <Location xmlns="9f96ae26-9004-41a3-99cb-83880e93c058">PPT Templates</Location>
    <_dlc_DocId xmlns="8dd4b5e2-142b-453f-b573-0b3068c69ff3">COM01-27-111</_dlc_DocId>
    <_dlc_DocIdUrl xmlns="8dd4b5e2-142b-453f-b573-0b3068c69ff3">
      <Url>https://vaww.portal2.va.gov/sites/VHACommunications/_layouts/DocIdRedir.aspx?ID=COM01-27-111</Url>
      <Description>COM01-27-111</Description>
    </_dlc_DocIdUrl>
    <_dlc_DocIdPersistId xmlns="8dd4b5e2-142b-453f-b573-0b3068c69ff3">false</_dlc_DocIdPersistId>
    <Document_x0020_Date xmlns="9f96ae26-9004-41a3-99cb-83880e93c058"/>
    <Responsible_x0020_Organization xmlns="9f96ae26-9004-41a3-99cb-83880e93c058"/>
    <Topics xmlns="9f96ae26-9004-41a3-99cb-83880e93c058"/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387F1CD9183F428E75544B97C423FA" ma:contentTypeVersion="9" ma:contentTypeDescription="Create a new document." ma:contentTypeScope="" ma:versionID="cd76f158e898d219fe24e35d436a08ae">
  <xsd:schema xmlns:xsd="http://www.w3.org/2001/XMLSchema" xmlns:xs="http://www.w3.org/2001/XMLSchema" xmlns:p="http://schemas.microsoft.com/office/2006/metadata/properties" xmlns:ns2="8dd4b5e2-142b-453f-b573-0b3068c69ff3" xmlns:ns3="9f96ae26-9004-41a3-99cb-83880e93c058" xmlns:ns4="http://schemas.microsoft.com/sharepoint/v4" targetNamespace="http://schemas.microsoft.com/office/2006/metadata/properties" ma:root="true" ma:fieldsID="311ba4a1eedb94936b135e2dbca62caf" ns2:_="" ns3:_="" ns4:_="">
    <xsd:import namespace="8dd4b5e2-142b-453f-b573-0b3068c69ff3"/>
    <xsd:import namespace="9f96ae26-9004-41a3-99cb-83880e93c058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escription0" minOccurs="0"/>
                <xsd:element ref="ns3:Lead_x0020_Name" minOccurs="0"/>
                <xsd:element ref="ns3:Location" minOccurs="0"/>
                <xsd:element ref="ns3:Topics" minOccurs="0"/>
                <xsd:element ref="ns3:Responsible_x0020_Organization" minOccurs="0"/>
                <xsd:element ref="ns3:Document_x0020_Date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d4b5e2-142b-453f-b573-0b3068c69ff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96ae26-9004-41a3-99cb-83880e93c058" elementFormDefault="qualified">
    <xsd:import namespace="http://schemas.microsoft.com/office/2006/documentManagement/types"/>
    <xsd:import namespace="http://schemas.microsoft.com/office/infopath/2007/PartnerControls"/>
    <xsd:element name="Description0" ma:index="11" nillable="true" ma:displayName="Description" ma:internalName="Description0">
      <xsd:simpleType>
        <xsd:restriction base="dms:Note">
          <xsd:maxLength value="255"/>
        </xsd:restriction>
      </xsd:simpleType>
    </xsd:element>
    <xsd:element name="Lead_x0020_Name" ma:index="12" nillable="true" ma:displayName="Lead Name" ma:list="UserInfo" ma:SharePointGroup="0" ma:internalName="Lead_x0020_Nam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ocation" ma:index="13" nillable="true" ma:displayName="Document Type" ma:format="Dropdown" ma:internalName="Location">
      <xsd:simpleType>
        <xsd:restriction base="dms:Choice">
          <xsd:enumeration value="Brochures Templates"/>
          <xsd:enumeration value="Fact Sheet Templates"/>
          <xsd:enumeration value="Flyer Templates"/>
          <xsd:enumeration value="PPT Templates"/>
          <xsd:enumeration value="Report Templates"/>
          <xsd:enumeration value="Stationery"/>
        </xsd:restriction>
      </xsd:simpleType>
    </xsd:element>
    <xsd:element name="Topics" ma:index="15" nillable="true" ma:displayName="Topics" ma:list="{02deb9b7-b69f-4b91-b318-8ff7c4988869}" ma:internalName="Topics" ma:showField="Title" ma:web="8dd4b5e2-142b-453f-b573-0b3068c69f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sponsible_x0020_Organization" ma:index="16" nillable="true" ma:displayName="Responsible Organization" ma:list="{f3b68d58-d0b8-4e92-b98f-72c0a1859837}" ma:internalName="Responsible_x0020_Organization" ma:showField="Org_x0020_Code" ma:web="8dd4b5e2-142b-453f-b573-0b3068c69ff3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ocument_x0020_Date" ma:index="17" ma:displayName="Document Date" ma:format="DateOnly" ma:internalName="Document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BE50FB2-2938-4C6C-BDED-6F3B300258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F6365-1DC1-461C-80A7-45ABD62DC502}">
  <ds:schemaRefs>
    <ds:schemaRef ds:uri="http://purl.org/dc/terms/"/>
    <ds:schemaRef ds:uri="9f96ae26-9004-41a3-99cb-83880e93c058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4"/>
    <ds:schemaRef ds:uri="http://schemas.openxmlformats.org/package/2006/metadata/core-properties"/>
    <ds:schemaRef ds:uri="8dd4b5e2-142b-453f-b573-0b3068c69ff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BF288B2-9374-4E90-8E3B-68836EE623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d4b5e2-142b-453f-b573-0b3068c69ff3"/>
    <ds:schemaRef ds:uri="9f96ae26-9004-41a3-99cb-83880e93c058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ED74999-6759-48A2-ADC9-72C2094587A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1682</Words>
  <Application>Microsoft Office PowerPoint</Application>
  <PresentationFormat>On-screen Show (4:3)</PresentationFormat>
  <Paragraphs>288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Georgia</vt:lpstr>
      <vt:lpstr>Times New Roman</vt:lpstr>
      <vt:lpstr>Wingdings</vt:lpstr>
      <vt:lpstr>Office Theme</vt:lpstr>
      <vt:lpstr>Intro to Transitions of Care and the Community Living Center</vt:lpstr>
      <vt:lpstr>Overview</vt:lpstr>
      <vt:lpstr>Transitions of Care</vt:lpstr>
      <vt:lpstr>Perils of Transitions of Care</vt:lpstr>
      <vt:lpstr>“Transitions of Care” papers in Pub Med </vt:lpstr>
      <vt:lpstr>Transitions of Care</vt:lpstr>
      <vt:lpstr>What is a Nursing Home?</vt:lpstr>
      <vt:lpstr>What’s in a name? </vt:lpstr>
      <vt:lpstr>Options for Hospital Dispo</vt:lpstr>
      <vt:lpstr>Let’s take an example</vt:lpstr>
      <vt:lpstr>Which of these would be the best dispo?</vt:lpstr>
      <vt:lpstr>What else do you want to know?</vt:lpstr>
      <vt:lpstr>Medicare Part A: Sites of Care</vt:lpstr>
      <vt:lpstr>Community Living Center (CLC)</vt:lpstr>
      <vt:lpstr>PowerPoint Presentation</vt:lpstr>
      <vt:lpstr>CLCs Nationwide</vt:lpstr>
      <vt:lpstr>PowerPoint Presentation</vt:lpstr>
      <vt:lpstr> VA San Diego CLC </vt:lpstr>
      <vt:lpstr>PowerPoint Presentation</vt:lpstr>
      <vt:lpstr> VA San Diego CLC </vt:lpstr>
      <vt:lpstr> VA San Diego CLC </vt:lpstr>
      <vt:lpstr>PowerPoint Presentation</vt:lpstr>
      <vt:lpstr>Interdisciplinary Team Meeting</vt:lpstr>
      <vt:lpstr>PowerPoint Presentation</vt:lpstr>
      <vt:lpstr>Consulting for CLC Admission</vt:lpstr>
      <vt:lpstr>     2017</vt:lpstr>
      <vt:lpstr>Key elements to consider for admission to 4S-CLC</vt:lpstr>
      <vt:lpstr>SNF level of care</vt:lpstr>
      <vt:lpstr>IV Antibiotics </vt:lpstr>
      <vt:lpstr>Wound care </vt:lpstr>
      <vt:lpstr>Physical Therapy</vt:lpstr>
      <vt:lpstr>Placement</vt:lpstr>
      <vt:lpstr>PowerPoint Presentation</vt:lpstr>
      <vt:lpstr>Geriatrics Fellows role in CLC</vt:lpstr>
      <vt:lpstr>Geriatrics Fellows role in CLC</vt:lpstr>
      <vt:lpstr>Geriatrics Fellows role in CLC</vt:lpstr>
      <vt:lpstr>Welcome! We can’t wait!!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Yeager</dc:creator>
  <cp:lastModifiedBy>Sladek, Emily E.</cp:lastModifiedBy>
  <cp:revision>100</cp:revision>
  <cp:lastPrinted>2017-11-06T18:28:25Z</cp:lastPrinted>
  <dcterms:created xsi:type="dcterms:W3CDTF">2011-05-12T19:56:03Z</dcterms:created>
  <dcterms:modified xsi:type="dcterms:W3CDTF">2022-07-06T17:05:01Z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0x01010029387F1CD9183F428E75544B97C423FA</vt:lpwstr>
  </property>
  <property fmtid="{D5CDD505-2E9C-101B-9397-08002B2CF9AE}" pid="3" name="_dlc_DocIdItemGuid">
    <vt:lpwstr>78e6d823-de4a-4251-ad22-12cd7fce01d8</vt:lpwstr>
  </property>
  <property fmtid="{D5CDD505-2E9C-101B-9397-08002B2CF9AE}" pid="4" name="Order">
    <vt:r8>11100</vt:r8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</Properties>
</file>