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68" r:id="rId3"/>
    <p:sldId id="260" r:id="rId4"/>
    <p:sldId id="263" r:id="rId5"/>
    <p:sldId id="265" r:id="rId6"/>
    <p:sldId id="272" r:id="rId7"/>
    <p:sldId id="257" r:id="rId8"/>
    <p:sldId id="269" r:id="rId9"/>
    <p:sldId id="271" r:id="rId10"/>
    <p:sldId id="266"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varScale="1">
        <p:scale>
          <a:sx n="90" d="100"/>
          <a:sy n="90" d="100"/>
        </p:scale>
        <p:origin x="126" y="7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8B5FAA-7CF5-4110-979B-F2F84E3E931D}" type="doc">
      <dgm:prSet loTypeId="urn:diagrams.loki3.com/TabbedArc+Icon" loCatId="relationship" qsTypeId="urn:microsoft.com/office/officeart/2005/8/quickstyle/simple2" qsCatId="simple" csTypeId="urn:microsoft.com/office/officeart/2005/8/colors/accent1_2" csCatId="accent1" phldr="1"/>
      <dgm:spPr/>
    </dgm:pt>
    <dgm:pt modelId="{0AF0C89C-67C4-473E-A687-F0676D89B58B}">
      <dgm:prSet phldrT="[Text]" custT="1"/>
      <dgm:spPr>
        <a:solidFill>
          <a:schemeClr val="bg1"/>
        </a:solidFill>
      </dgm:spPr>
      <dgm:t>
        <a:bodyPr/>
        <a:lstStyle/>
        <a:p>
          <a:r>
            <a:rPr lang="en-US" sz="1600" dirty="0"/>
            <a:t>Acute</a:t>
          </a:r>
        </a:p>
        <a:p>
          <a:r>
            <a:rPr lang="en-US" sz="1600" dirty="0"/>
            <a:t>Hospitalization</a:t>
          </a:r>
        </a:p>
      </dgm:t>
    </dgm:pt>
    <dgm:pt modelId="{9BDF3C18-B7BF-4D06-B7FD-C0CA9CC52507}" type="parTrans" cxnId="{F4A4B0D4-9B1E-47A7-AFFA-F955F0C847AA}">
      <dgm:prSet/>
      <dgm:spPr/>
      <dgm:t>
        <a:bodyPr/>
        <a:lstStyle/>
        <a:p>
          <a:endParaRPr lang="en-US"/>
        </a:p>
      </dgm:t>
    </dgm:pt>
    <dgm:pt modelId="{44B0E261-1F82-48D9-9596-3478A2D2578B}" type="sibTrans" cxnId="{F4A4B0D4-9B1E-47A7-AFFA-F955F0C847AA}">
      <dgm:prSet/>
      <dgm:spPr/>
      <dgm:t>
        <a:bodyPr/>
        <a:lstStyle/>
        <a:p>
          <a:endParaRPr lang="en-US"/>
        </a:p>
      </dgm:t>
    </dgm:pt>
    <dgm:pt modelId="{2E44889E-6F14-44A8-81FD-D65723508ABB}">
      <dgm:prSet phldrT="[Text]" custT="1"/>
      <dgm:spPr>
        <a:solidFill>
          <a:schemeClr val="bg1"/>
        </a:solidFill>
      </dgm:spPr>
      <dgm:t>
        <a:bodyPr/>
        <a:lstStyle/>
        <a:p>
          <a:r>
            <a:rPr lang="en-US" sz="4000" dirty="0"/>
            <a:t>Primary Care Ambulatory Clinic</a:t>
          </a:r>
        </a:p>
      </dgm:t>
    </dgm:pt>
    <dgm:pt modelId="{657639B4-6C72-476A-ADCC-DDFF39F199D3}" type="parTrans" cxnId="{F4A71C93-2B99-4613-A2FD-C8E7540E8445}">
      <dgm:prSet/>
      <dgm:spPr/>
      <dgm:t>
        <a:bodyPr/>
        <a:lstStyle/>
        <a:p>
          <a:endParaRPr lang="en-US"/>
        </a:p>
      </dgm:t>
    </dgm:pt>
    <dgm:pt modelId="{D9BF1C41-547C-4666-AA95-9CB81BD2C011}" type="sibTrans" cxnId="{F4A71C93-2B99-4613-A2FD-C8E7540E8445}">
      <dgm:prSet/>
      <dgm:spPr/>
      <dgm:t>
        <a:bodyPr/>
        <a:lstStyle/>
        <a:p>
          <a:endParaRPr lang="en-US"/>
        </a:p>
      </dgm:t>
    </dgm:pt>
    <dgm:pt modelId="{5D4C9717-080B-4E07-8D33-DC1C45545610}">
      <dgm:prSet phldrT="[Text]" custT="1"/>
      <dgm:spPr/>
      <dgm:t>
        <a:bodyPr/>
        <a:lstStyle/>
        <a:p>
          <a:r>
            <a:rPr lang="en-US" sz="1200" b="1" dirty="0"/>
            <a:t>Home Based Primary Care</a:t>
          </a:r>
        </a:p>
      </dgm:t>
    </dgm:pt>
    <dgm:pt modelId="{110D7752-1B0B-48E0-B3F9-653D2EDEF592}" type="parTrans" cxnId="{20AB5911-BE18-4C91-850B-DEF66C201A83}">
      <dgm:prSet/>
      <dgm:spPr/>
      <dgm:t>
        <a:bodyPr/>
        <a:lstStyle/>
        <a:p>
          <a:endParaRPr lang="en-US"/>
        </a:p>
      </dgm:t>
    </dgm:pt>
    <dgm:pt modelId="{F137ED0B-8A1F-4257-AC5F-2ADF08FBD16D}" type="sibTrans" cxnId="{20AB5911-BE18-4C91-850B-DEF66C201A83}">
      <dgm:prSet/>
      <dgm:spPr/>
      <dgm:t>
        <a:bodyPr/>
        <a:lstStyle/>
        <a:p>
          <a:endParaRPr lang="en-US"/>
        </a:p>
      </dgm:t>
    </dgm:pt>
    <dgm:pt modelId="{F0090916-5A7D-44B6-8DFF-ACA51D62C682}" type="pres">
      <dgm:prSet presAssocID="{088B5FAA-7CF5-4110-979B-F2F84E3E931D}" presName="Name0" presStyleCnt="0">
        <dgm:presLayoutVars>
          <dgm:dir/>
          <dgm:resizeHandles val="exact"/>
        </dgm:presLayoutVars>
      </dgm:prSet>
      <dgm:spPr/>
    </dgm:pt>
    <dgm:pt modelId="{3890F391-A5A1-457A-B1DE-33D683EBFF88}" type="pres">
      <dgm:prSet presAssocID="{0AF0C89C-67C4-473E-A687-F0676D89B58B}" presName="twoplus" presStyleLbl="node1" presStyleIdx="0" presStyleCnt="3" custAng="2400000" custScaleX="55730" custScaleY="57217" custRadScaleRad="136900" custRadScaleInc="4541">
        <dgm:presLayoutVars>
          <dgm:bulletEnabled val="1"/>
        </dgm:presLayoutVars>
      </dgm:prSet>
      <dgm:spPr/>
    </dgm:pt>
    <dgm:pt modelId="{1362567D-DDA9-439A-80B4-2DE4A3009A3F}" type="pres">
      <dgm:prSet presAssocID="{2E44889E-6F14-44A8-81FD-D65723508ABB}" presName="twoplus" presStyleLbl="node1" presStyleIdx="1" presStyleCnt="3" custScaleX="144369" custScaleY="163648" custRadScaleRad="99434" custRadScaleInc="1612">
        <dgm:presLayoutVars>
          <dgm:bulletEnabled val="1"/>
        </dgm:presLayoutVars>
      </dgm:prSet>
      <dgm:spPr/>
    </dgm:pt>
    <dgm:pt modelId="{FBAF3E1B-55B9-460E-B6A5-51BCFB20D852}" type="pres">
      <dgm:prSet presAssocID="{5D4C9717-080B-4E07-8D33-DC1C45545610}" presName="twoplus" presStyleLbl="node1" presStyleIdx="2" presStyleCnt="3" custAng="19200000" custScaleX="38136" custScaleY="23273" custRadScaleRad="122282" custRadScaleInc="-561">
        <dgm:presLayoutVars>
          <dgm:bulletEnabled val="1"/>
        </dgm:presLayoutVars>
      </dgm:prSet>
      <dgm:spPr/>
    </dgm:pt>
  </dgm:ptLst>
  <dgm:cxnLst>
    <dgm:cxn modelId="{8FEE0300-2896-4C4B-BE8D-C678122AD863}" type="presOf" srcId="{088B5FAA-7CF5-4110-979B-F2F84E3E931D}" destId="{F0090916-5A7D-44B6-8DFF-ACA51D62C682}" srcOrd="0" destOrd="0" presId="urn:diagrams.loki3.com/TabbedArc+Icon"/>
    <dgm:cxn modelId="{20AB5911-BE18-4C91-850B-DEF66C201A83}" srcId="{088B5FAA-7CF5-4110-979B-F2F84E3E931D}" destId="{5D4C9717-080B-4E07-8D33-DC1C45545610}" srcOrd="2" destOrd="0" parTransId="{110D7752-1B0B-48E0-B3F9-653D2EDEF592}" sibTransId="{F137ED0B-8A1F-4257-AC5F-2ADF08FBD16D}"/>
    <dgm:cxn modelId="{184C7E38-BB48-4D26-912A-9DC9866DDDF6}" type="presOf" srcId="{5D4C9717-080B-4E07-8D33-DC1C45545610}" destId="{FBAF3E1B-55B9-460E-B6A5-51BCFB20D852}" srcOrd="0" destOrd="0" presId="urn:diagrams.loki3.com/TabbedArc+Icon"/>
    <dgm:cxn modelId="{501E6B8E-1B54-473C-B756-B9CF37523C37}" type="presOf" srcId="{0AF0C89C-67C4-473E-A687-F0676D89B58B}" destId="{3890F391-A5A1-457A-B1DE-33D683EBFF88}" srcOrd="0" destOrd="0" presId="urn:diagrams.loki3.com/TabbedArc+Icon"/>
    <dgm:cxn modelId="{F4A71C93-2B99-4613-A2FD-C8E7540E8445}" srcId="{088B5FAA-7CF5-4110-979B-F2F84E3E931D}" destId="{2E44889E-6F14-44A8-81FD-D65723508ABB}" srcOrd="1" destOrd="0" parTransId="{657639B4-6C72-476A-ADCC-DDFF39F199D3}" sibTransId="{D9BF1C41-547C-4666-AA95-9CB81BD2C011}"/>
    <dgm:cxn modelId="{7B30F1B7-1204-4B2F-9794-87D4EF5E000F}" type="presOf" srcId="{2E44889E-6F14-44A8-81FD-D65723508ABB}" destId="{1362567D-DDA9-439A-80B4-2DE4A3009A3F}" srcOrd="0" destOrd="0" presId="urn:diagrams.loki3.com/TabbedArc+Icon"/>
    <dgm:cxn modelId="{F4A4B0D4-9B1E-47A7-AFFA-F955F0C847AA}" srcId="{088B5FAA-7CF5-4110-979B-F2F84E3E931D}" destId="{0AF0C89C-67C4-473E-A687-F0676D89B58B}" srcOrd="0" destOrd="0" parTransId="{9BDF3C18-B7BF-4D06-B7FD-C0CA9CC52507}" sibTransId="{44B0E261-1F82-48D9-9596-3478A2D2578B}"/>
    <dgm:cxn modelId="{8497AC9B-0D34-4D6D-BECE-94F1982720B2}" type="presParOf" srcId="{F0090916-5A7D-44B6-8DFF-ACA51D62C682}" destId="{3890F391-A5A1-457A-B1DE-33D683EBFF88}" srcOrd="0" destOrd="0" presId="urn:diagrams.loki3.com/TabbedArc+Icon"/>
    <dgm:cxn modelId="{B6625214-5DEE-449D-B970-0A1951113100}" type="presParOf" srcId="{F0090916-5A7D-44B6-8DFF-ACA51D62C682}" destId="{1362567D-DDA9-439A-80B4-2DE4A3009A3F}" srcOrd="1" destOrd="0" presId="urn:diagrams.loki3.com/TabbedArc+Icon"/>
    <dgm:cxn modelId="{9F5D38B3-E718-4347-A4C5-794A4EE5B9AB}" type="presParOf" srcId="{F0090916-5A7D-44B6-8DFF-ACA51D62C682}" destId="{FBAF3E1B-55B9-460E-B6A5-51BCFB20D852}" srcOrd="2" destOrd="0" presId="urn:diagrams.loki3.com/TabbedArc+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90F391-A5A1-457A-B1DE-33D683EBFF88}">
      <dsp:nvSpPr>
        <dsp:cNvPr id="0" name=""/>
        <dsp:cNvSpPr/>
      </dsp:nvSpPr>
      <dsp:spPr>
        <a:xfrm>
          <a:off x="110416" y="498047"/>
          <a:ext cx="1959242" cy="1307487"/>
        </a:xfrm>
        <a:prstGeom prst="round2SameRect">
          <a:avLst/>
        </a:prstGeom>
        <a:solidFill>
          <a:schemeClr val="bg1"/>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20320" rIns="60960" bIns="20320" numCol="1" spcCol="1270" anchor="ctr" anchorCtr="0">
          <a:noAutofit/>
        </a:bodyPr>
        <a:lstStyle/>
        <a:p>
          <a:pPr marL="0" lvl="0" indent="0" algn="ctr" defTabSz="711200">
            <a:lnSpc>
              <a:spcPct val="90000"/>
            </a:lnSpc>
            <a:spcBef>
              <a:spcPct val="0"/>
            </a:spcBef>
            <a:spcAft>
              <a:spcPct val="35000"/>
            </a:spcAft>
            <a:buNone/>
          </a:pPr>
          <a:r>
            <a:rPr lang="en-US" sz="1600" kern="1200" dirty="0"/>
            <a:t>Acute</a:t>
          </a:r>
        </a:p>
        <a:p>
          <a:pPr marL="0" lvl="0" indent="0" algn="ctr" defTabSz="711200">
            <a:lnSpc>
              <a:spcPct val="90000"/>
            </a:lnSpc>
            <a:spcBef>
              <a:spcPct val="0"/>
            </a:spcBef>
            <a:spcAft>
              <a:spcPct val="35000"/>
            </a:spcAft>
            <a:buNone/>
          </a:pPr>
          <a:r>
            <a:rPr lang="en-US" sz="1600" kern="1200" dirty="0"/>
            <a:t>Hospitalization</a:t>
          </a:r>
        </a:p>
      </dsp:txBody>
      <dsp:txXfrm>
        <a:off x="174242" y="561873"/>
        <a:ext cx="1831590" cy="1243661"/>
      </dsp:txXfrm>
    </dsp:sp>
    <dsp:sp modelId="{1362567D-DDA9-439A-80B4-2DE4A3009A3F}">
      <dsp:nvSpPr>
        <dsp:cNvPr id="0" name=""/>
        <dsp:cNvSpPr/>
      </dsp:nvSpPr>
      <dsp:spPr>
        <a:xfrm>
          <a:off x="3566269" y="110054"/>
          <a:ext cx="5075432" cy="3739582"/>
        </a:xfrm>
        <a:prstGeom prst="round2SameRect">
          <a:avLst/>
        </a:prstGeom>
        <a:solidFill>
          <a:schemeClr val="bg1"/>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50800" rIns="152400" bIns="50800" numCol="1" spcCol="1270" anchor="ctr" anchorCtr="0">
          <a:noAutofit/>
        </a:bodyPr>
        <a:lstStyle/>
        <a:p>
          <a:pPr marL="0" lvl="0" indent="0" algn="ctr" defTabSz="1778000">
            <a:lnSpc>
              <a:spcPct val="90000"/>
            </a:lnSpc>
            <a:spcBef>
              <a:spcPct val="0"/>
            </a:spcBef>
            <a:spcAft>
              <a:spcPct val="35000"/>
            </a:spcAft>
            <a:buNone/>
          </a:pPr>
          <a:r>
            <a:rPr lang="en-US" sz="4000" kern="1200" dirty="0"/>
            <a:t>Primary Care Ambulatory Clinic</a:t>
          </a:r>
        </a:p>
      </dsp:txBody>
      <dsp:txXfrm>
        <a:off x="3748820" y="292605"/>
        <a:ext cx="4710330" cy="3557031"/>
      </dsp:txXfrm>
    </dsp:sp>
    <dsp:sp modelId="{FBAF3E1B-55B9-460E-B6A5-51BCFB20D852}">
      <dsp:nvSpPr>
        <dsp:cNvPr id="0" name=""/>
        <dsp:cNvSpPr/>
      </dsp:nvSpPr>
      <dsp:spPr>
        <a:xfrm>
          <a:off x="10023018" y="2010253"/>
          <a:ext cx="1340708" cy="531820"/>
        </a:xfrm>
        <a:prstGeom prst="round2SameRect">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15240" rIns="4572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Home Based Primary Care</a:t>
          </a:r>
        </a:p>
      </dsp:txBody>
      <dsp:txXfrm>
        <a:off x="10048979" y="2036214"/>
        <a:ext cx="1288786" cy="505859"/>
      </dsp:txXfrm>
    </dsp:sp>
  </dsp:spTree>
</dsp:drawing>
</file>

<file path=ppt/diagrams/layout1.xml><?xml version="1.0" encoding="utf-8"?>
<dgm:layoutDef xmlns:dgm="http://schemas.openxmlformats.org/drawingml/2006/diagram" xmlns:a="http://schemas.openxmlformats.org/drawingml/2006/main" uniqueId="urn:diagrams.loki3.com/TabbedArc+Icon">
  <dgm:title val="Tabbed Arc"/>
  <dgm:desc val="Use to show a set of related items arcing over a common area.  Best with small amounts of text."/>
  <dgm:catLst>
    <dgm:cat type="relationship" pri="20500"/>
    <dgm:cat type="officeonline" pri="4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dir/>
      <dgm:resizeHandles val="exact"/>
    </dgm:varLst>
    <dgm:choose name="Name1">
      <dgm:if name="Name2" axis="ch" ptType="node" func="cnt" op="equ" val="1">
        <dgm:alg type="cycle"/>
      </dgm:if>
      <dgm:else name="Name3">
        <dgm:choose name="Name4">
          <dgm:if name="Name5" axis="ch" ptType="node" func="cnt" op="lte" val="3">
            <dgm:choose name="Name6">
              <dgm:if name="Name7" func="var" arg="dir" op="equ" val="norm">
                <dgm:alg type="cycle">
                  <dgm:param type="stAng" val="-40"/>
                  <dgm:param type="spanAng" val="80"/>
                  <dgm:param type="rotPath" val="alongPath"/>
                </dgm:alg>
              </dgm:if>
              <dgm:else name="Name8">
                <dgm:alg type="cycle">
                  <dgm:param type="stAng" val="40"/>
                  <dgm:param type="spanAng" val="-80"/>
                  <dgm:param type="rotPath" val="alongPath"/>
                </dgm:alg>
              </dgm:else>
            </dgm:choose>
          </dgm:if>
          <dgm:else name="Name9">
            <dgm:choose name="Name10">
              <dgm:if name="Name11" func="var" arg="dir" op="equ" val="norm">
                <dgm:alg type="cycle">
                  <dgm:param type="stAng" val="-60"/>
                  <dgm:param type="spanAng" val="120"/>
                  <dgm:param type="rotPath" val="alongPath"/>
                </dgm:alg>
              </dgm:if>
              <dgm:else name="Name12">
                <dgm:alg type="cycle">
                  <dgm:param type="stAng" val="60"/>
                  <dgm:param type="spanAng" val="-120"/>
                  <dgm:param type="rotPath" val="alongPath"/>
                </dgm:alg>
              </dgm:else>
            </dgm:choose>
          </dgm:else>
        </dgm:choose>
      </dgm:else>
    </dgm:choose>
    <dgm:shape xmlns:r="http://schemas.openxmlformats.org/officeDocument/2006/relationships" r:blip="">
      <dgm:adjLst/>
    </dgm:shape>
    <dgm:presOf/>
    <dgm:choose name="Name13">
      <dgm:if name="Name14" axis="ch" ptType="node" func="cnt" op="equ" val="2">
        <dgm:constrLst>
          <dgm:constr type="w" for="ch" ptType="node" refType="w"/>
          <dgm:constr type="primFontSz" for="ch" ptType="node" op="equ" val="65"/>
          <dgm:constr type="sibSp" refType="w" fact="0.22"/>
        </dgm:constrLst>
      </dgm:if>
      <dgm:else name="Name15">
        <dgm:constrLst>
          <dgm:constr type="w" for="ch" ptType="node" refType="w"/>
          <dgm:constr type="primFontSz" for="ch" ptType="node" op="equ" val="65"/>
          <dgm:constr type="sibSp" refType="w" fact="0.14"/>
        </dgm:constrLst>
      </dgm:else>
    </dgm:choose>
    <dgm:ruleLst/>
    <dgm:forEach name="Name16" axis="ch" ptType="node">
      <dgm:choose name="Name17">
        <dgm:if name="Name18" axis="par ch" ptType="doc node" func="cnt" op="equ" val="1">
          <dgm:layoutNode name="one">
            <dgm:varLst>
              <dgm:bulletEnabled val="1"/>
            </dgm:varLst>
            <dgm:alg type="tx"/>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if>
        <dgm:else name="Name19">
          <dgm:layoutNode name="twoplus">
            <dgm:varLst>
              <dgm:bulletEnabled val="1"/>
            </dgm:varLst>
            <dgm:alg type="tx">
              <dgm:param type="autoTxRot" val="grav"/>
            </dgm:alg>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7/7/2021</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smtClean="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04145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57675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7/7/2021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9179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7/7/2021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48699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7/7/2021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33926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7/7/2021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49721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7/7/2021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83073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7/7/2021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00852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smtClean="0"/>
              <a:pPr/>
              <a:t>7/7/2021</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47315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41380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5706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7/7/2021</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32138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mailto:Richard.nguyen2@va.GOV" TargetMode="Externa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ideo" Target="https://www.youtube.com/embed/IiVFkD-d-U0?feature=oembed"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mailto:richard.nguyen2@va.gov" TargetMode="External"/><Relationship Id="rId2" Type="http://schemas.openxmlformats.org/officeDocument/2006/relationships/image" Target="../media/image9.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BF707-D886-4EC8-A6BE-31D3FCC93A84}"/>
              </a:ext>
            </a:extLst>
          </p:cNvPr>
          <p:cNvSpPr>
            <a:spLocks noGrp="1"/>
          </p:cNvSpPr>
          <p:nvPr>
            <p:ph type="ctrTitle"/>
          </p:nvPr>
        </p:nvSpPr>
        <p:spPr>
          <a:xfrm>
            <a:off x="1776424" y="3200400"/>
            <a:ext cx="8637073" cy="957707"/>
          </a:xfrm>
        </p:spPr>
        <p:txBody>
          <a:bodyPr>
            <a:normAutofit/>
          </a:bodyPr>
          <a:lstStyle/>
          <a:p>
            <a:r>
              <a:rPr lang="en-US" sz="3300" dirty="0"/>
              <a:t>V.A. Home Based Primary Care (HBPC)</a:t>
            </a:r>
          </a:p>
        </p:txBody>
      </p:sp>
      <p:sp>
        <p:nvSpPr>
          <p:cNvPr id="3" name="Subtitle 2">
            <a:extLst>
              <a:ext uri="{FF2B5EF4-FFF2-40B4-BE49-F238E27FC236}">
                <a16:creationId xmlns:a16="http://schemas.microsoft.com/office/drawing/2014/main" id="{0608E76B-9F4E-463B-9D3F-E84A7E98560A}"/>
              </a:ext>
            </a:extLst>
          </p:cNvPr>
          <p:cNvSpPr>
            <a:spLocks noGrp="1"/>
          </p:cNvSpPr>
          <p:nvPr>
            <p:ph type="subTitle" idx="1"/>
          </p:nvPr>
        </p:nvSpPr>
        <p:spPr>
          <a:xfrm>
            <a:off x="1776425" y="4263656"/>
            <a:ext cx="8637072" cy="957707"/>
          </a:xfrm>
        </p:spPr>
        <p:txBody>
          <a:bodyPr>
            <a:noAutofit/>
          </a:bodyPr>
          <a:lstStyle/>
          <a:p>
            <a:pPr>
              <a:lnSpc>
                <a:spcPct val="100000"/>
              </a:lnSpc>
            </a:pPr>
            <a:r>
              <a:rPr lang="en-US" sz="1400" dirty="0"/>
              <a:t>Richard T. Nguyen, MD FACP</a:t>
            </a:r>
          </a:p>
          <a:p>
            <a:pPr>
              <a:lnSpc>
                <a:spcPct val="100000"/>
              </a:lnSpc>
            </a:pPr>
            <a:r>
              <a:rPr lang="en-US" sz="1400" dirty="0"/>
              <a:t>Medical Director, Home Based Primary Care (HBPC)</a:t>
            </a:r>
          </a:p>
          <a:p>
            <a:pPr>
              <a:lnSpc>
                <a:spcPct val="100000"/>
              </a:lnSpc>
            </a:pPr>
            <a:r>
              <a:rPr lang="en-US" sz="1400" cap="none" dirty="0">
                <a:hlinkClick r:id="rId2">
                  <a:extLst>
                    <a:ext uri="{A12FA001-AC4F-418D-AE19-62706E023703}">
                      <ahyp:hlinkClr xmlns:ahyp="http://schemas.microsoft.com/office/drawing/2018/hyperlinkcolor" val="tx"/>
                    </a:ext>
                  </a:extLst>
                </a:hlinkClick>
              </a:rPr>
              <a:t>richard.nguyen2@va.gov</a:t>
            </a:r>
            <a:r>
              <a:rPr lang="en-US" sz="1400" dirty="0"/>
              <a:t>   Cell 619 436-6994</a:t>
            </a:r>
          </a:p>
          <a:p>
            <a:endParaRPr lang="en-US" sz="1400" dirty="0"/>
          </a:p>
        </p:txBody>
      </p:sp>
      <p:pic>
        <p:nvPicPr>
          <p:cNvPr id="1028" name="Picture 4" descr="Home-based Primary Care | Grantmakers in Aging">
            <a:extLst>
              <a:ext uri="{FF2B5EF4-FFF2-40B4-BE49-F238E27FC236}">
                <a16:creationId xmlns:a16="http://schemas.microsoft.com/office/drawing/2014/main" id="{0FF4BECF-7FFD-425C-A021-A10BB349ED0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419953" y="662302"/>
            <a:ext cx="2999016" cy="236922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ome Based Primary Care (HBPC) - VA North Texas Health Care System">
            <a:extLst>
              <a:ext uri="{FF2B5EF4-FFF2-40B4-BE49-F238E27FC236}">
                <a16:creationId xmlns:a16="http://schemas.microsoft.com/office/drawing/2014/main" id="{E1995841-2278-4BEC-ABF6-5C4C33A35AD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094960" y="1054929"/>
            <a:ext cx="3599926" cy="1583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063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12897-519E-4D5D-9788-5123928201E0}"/>
              </a:ext>
            </a:extLst>
          </p:cNvPr>
          <p:cNvSpPr>
            <a:spLocks noGrp="1"/>
          </p:cNvSpPr>
          <p:nvPr>
            <p:ph type="title"/>
          </p:nvPr>
        </p:nvSpPr>
        <p:spPr>
          <a:xfrm>
            <a:off x="1451579" y="520995"/>
            <a:ext cx="9603275" cy="775549"/>
          </a:xfrm>
        </p:spPr>
        <p:txBody>
          <a:bodyPr>
            <a:normAutofit/>
          </a:bodyPr>
          <a:lstStyle/>
          <a:p>
            <a:pPr algn="ctr"/>
            <a:r>
              <a:rPr lang="en-US" sz="4400" dirty="0"/>
              <a:t>Medical </a:t>
            </a:r>
            <a:r>
              <a:rPr lang="en-US" sz="4400" dirty="0" err="1"/>
              <a:t>CaRe</a:t>
            </a:r>
            <a:r>
              <a:rPr lang="en-US" sz="4400" dirty="0"/>
              <a:t> Geography</a:t>
            </a:r>
          </a:p>
        </p:txBody>
      </p:sp>
      <p:graphicFrame>
        <p:nvGraphicFramePr>
          <p:cNvPr id="16" name="Content Placeholder 15">
            <a:extLst>
              <a:ext uri="{FF2B5EF4-FFF2-40B4-BE49-F238E27FC236}">
                <a16:creationId xmlns:a16="http://schemas.microsoft.com/office/drawing/2014/main" id="{27452592-2C26-4B56-9604-57BB0A11A137}"/>
              </a:ext>
            </a:extLst>
          </p:cNvPr>
          <p:cNvGraphicFramePr>
            <a:graphicFrameLocks noGrp="1"/>
          </p:cNvGraphicFramePr>
          <p:nvPr>
            <p:ph idx="1"/>
            <p:extLst>
              <p:ext uri="{D42A27DB-BD31-4B8C-83A1-F6EECF244321}">
                <p14:modId xmlns:p14="http://schemas.microsoft.com/office/powerpoint/2010/main" val="2043605185"/>
              </p:ext>
            </p:extLst>
          </p:nvPr>
        </p:nvGraphicFramePr>
        <p:xfrm>
          <a:off x="361508" y="1850379"/>
          <a:ext cx="11483162" cy="4114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 name="Arrow: Down 19">
            <a:extLst>
              <a:ext uri="{FF2B5EF4-FFF2-40B4-BE49-F238E27FC236}">
                <a16:creationId xmlns:a16="http://schemas.microsoft.com/office/drawing/2014/main" id="{7B135E45-B96D-4645-8EA1-F90794A216BA}"/>
              </a:ext>
            </a:extLst>
          </p:cNvPr>
          <p:cNvSpPr/>
          <p:nvPr/>
        </p:nvSpPr>
        <p:spPr>
          <a:xfrm>
            <a:off x="10570222" y="2677475"/>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Right 22">
            <a:extLst>
              <a:ext uri="{FF2B5EF4-FFF2-40B4-BE49-F238E27FC236}">
                <a16:creationId xmlns:a16="http://schemas.microsoft.com/office/drawing/2014/main" id="{DFADCA83-374C-4FB2-87CF-00E892C56832}"/>
              </a:ext>
            </a:extLst>
          </p:cNvPr>
          <p:cNvSpPr/>
          <p:nvPr/>
        </p:nvSpPr>
        <p:spPr>
          <a:xfrm>
            <a:off x="9173174" y="390777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Down 4">
            <a:extLst>
              <a:ext uri="{FF2B5EF4-FFF2-40B4-BE49-F238E27FC236}">
                <a16:creationId xmlns:a16="http://schemas.microsoft.com/office/drawing/2014/main" id="{C83F1067-F78D-410F-AC71-6BF5CC3368AA}"/>
              </a:ext>
            </a:extLst>
          </p:cNvPr>
          <p:cNvSpPr/>
          <p:nvPr/>
        </p:nvSpPr>
        <p:spPr>
          <a:xfrm>
            <a:off x="1209263" y="3907778"/>
            <a:ext cx="484632" cy="8506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A42D088-B2B8-44A0-8E02-94CAC37858D4}"/>
              </a:ext>
            </a:extLst>
          </p:cNvPr>
          <p:cNvSpPr/>
          <p:nvPr/>
        </p:nvSpPr>
        <p:spPr>
          <a:xfrm>
            <a:off x="704525" y="4881914"/>
            <a:ext cx="1494108" cy="58322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Post-Acute Care</a:t>
            </a:r>
          </a:p>
          <a:p>
            <a:pPr algn="ctr"/>
            <a:r>
              <a:rPr lang="en-US" sz="1200" dirty="0"/>
              <a:t>(SNF)</a:t>
            </a:r>
          </a:p>
        </p:txBody>
      </p:sp>
      <p:sp>
        <p:nvSpPr>
          <p:cNvPr id="7" name="Arrow: Left-Right 6">
            <a:extLst>
              <a:ext uri="{FF2B5EF4-FFF2-40B4-BE49-F238E27FC236}">
                <a16:creationId xmlns:a16="http://schemas.microsoft.com/office/drawing/2014/main" id="{B114AE6C-8DA2-4E97-AD8D-7F68C68EC00B}"/>
              </a:ext>
            </a:extLst>
          </p:cNvPr>
          <p:cNvSpPr/>
          <p:nvPr/>
        </p:nvSpPr>
        <p:spPr>
          <a:xfrm>
            <a:off x="2541650" y="3429000"/>
            <a:ext cx="1216152"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569320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23"/>
                                        </p:tgtEl>
                                        <p:attrNameLst>
                                          <p:attrName>style.color</p:attrName>
                                        </p:attrNameLst>
                                      </p:cBhvr>
                                      <p:to>
                                        <a:schemeClr val="bg1"/>
                                      </p:to>
                                    </p:animClr>
                                    <p:animClr clrSpc="rgb" dir="cw">
                                      <p:cBhvr>
                                        <p:cTn id="7" dur="250" autoRev="1" fill="remove"/>
                                        <p:tgtEl>
                                          <p:spTgt spid="23"/>
                                        </p:tgtEl>
                                        <p:attrNameLst>
                                          <p:attrName>fillcolor</p:attrName>
                                        </p:attrNameLst>
                                      </p:cBhvr>
                                      <p:to>
                                        <a:schemeClr val="bg1"/>
                                      </p:to>
                                    </p:animClr>
                                    <p:set>
                                      <p:cBhvr>
                                        <p:cTn id="8" dur="250" autoRev="1" fill="remove"/>
                                        <p:tgtEl>
                                          <p:spTgt spid="23"/>
                                        </p:tgtEl>
                                        <p:attrNameLst>
                                          <p:attrName>fill.type</p:attrName>
                                        </p:attrNameLst>
                                      </p:cBhvr>
                                      <p:to>
                                        <p:strVal val="solid"/>
                                      </p:to>
                                    </p:set>
                                    <p:set>
                                      <p:cBhvr>
                                        <p:cTn id="9" dur="250" autoRev="1" fill="remove"/>
                                        <p:tgtEl>
                                          <p:spTgt spid="23"/>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27" presetClass="emph" presetSubtype="0" fill="remove" grpId="0" nodeType="clickEffect">
                                  <p:stCondLst>
                                    <p:cond delay="0"/>
                                  </p:stCondLst>
                                  <p:childTnLst>
                                    <p:animClr clrSpc="rgb" dir="cw">
                                      <p:cBhvr override="childStyle">
                                        <p:cTn id="13" dur="250" autoRev="1" fill="remove"/>
                                        <p:tgtEl>
                                          <p:spTgt spid="20"/>
                                        </p:tgtEl>
                                        <p:attrNameLst>
                                          <p:attrName>style.color</p:attrName>
                                        </p:attrNameLst>
                                      </p:cBhvr>
                                      <p:to>
                                        <a:schemeClr val="bg1"/>
                                      </p:to>
                                    </p:animClr>
                                    <p:animClr clrSpc="rgb" dir="cw">
                                      <p:cBhvr>
                                        <p:cTn id="14" dur="250" autoRev="1" fill="remove"/>
                                        <p:tgtEl>
                                          <p:spTgt spid="20"/>
                                        </p:tgtEl>
                                        <p:attrNameLst>
                                          <p:attrName>fillcolor</p:attrName>
                                        </p:attrNameLst>
                                      </p:cBhvr>
                                      <p:to>
                                        <a:schemeClr val="bg1"/>
                                      </p:to>
                                    </p:animClr>
                                    <p:set>
                                      <p:cBhvr>
                                        <p:cTn id="15" dur="250" autoRev="1" fill="remove"/>
                                        <p:tgtEl>
                                          <p:spTgt spid="20"/>
                                        </p:tgtEl>
                                        <p:attrNameLst>
                                          <p:attrName>fill.type</p:attrName>
                                        </p:attrNameLst>
                                      </p:cBhvr>
                                      <p:to>
                                        <p:strVal val="solid"/>
                                      </p:to>
                                    </p:set>
                                    <p:set>
                                      <p:cBhvr>
                                        <p:cTn id="16" dur="250" autoRev="1" fill="remove"/>
                                        <p:tgtEl>
                                          <p:spTgt spid="2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FDE63-B9F7-467E-937B-1465683D012B}"/>
              </a:ext>
            </a:extLst>
          </p:cNvPr>
          <p:cNvSpPr>
            <a:spLocks noGrp="1"/>
          </p:cNvSpPr>
          <p:nvPr>
            <p:ph type="title"/>
          </p:nvPr>
        </p:nvSpPr>
        <p:spPr>
          <a:xfrm>
            <a:off x="1451580" y="804520"/>
            <a:ext cx="3530157" cy="1049235"/>
          </a:xfrm>
        </p:spPr>
        <p:txBody>
          <a:bodyPr>
            <a:normAutofit/>
          </a:bodyPr>
          <a:lstStyle/>
          <a:p>
            <a:r>
              <a:rPr lang="en-US" sz="2200"/>
              <a:t>VA Home-Based Primary CARE (HBPC) OVERVIEW</a:t>
            </a:r>
          </a:p>
        </p:txBody>
      </p:sp>
      <p:sp>
        <p:nvSpPr>
          <p:cNvPr id="3" name="Content Placeholder 2">
            <a:extLst>
              <a:ext uri="{FF2B5EF4-FFF2-40B4-BE49-F238E27FC236}">
                <a16:creationId xmlns:a16="http://schemas.microsoft.com/office/drawing/2014/main" id="{EB82AB0B-250D-4DAC-B2FF-BE1C33FB96FE}"/>
              </a:ext>
            </a:extLst>
          </p:cNvPr>
          <p:cNvSpPr>
            <a:spLocks noGrp="1"/>
          </p:cNvSpPr>
          <p:nvPr>
            <p:ph idx="1"/>
          </p:nvPr>
        </p:nvSpPr>
        <p:spPr>
          <a:xfrm>
            <a:off x="1451581" y="2015732"/>
            <a:ext cx="3526523" cy="3450613"/>
          </a:xfrm>
        </p:spPr>
        <p:txBody>
          <a:bodyPr>
            <a:normAutofit/>
          </a:bodyPr>
          <a:lstStyle/>
          <a:p>
            <a:r>
              <a:rPr lang="en-US" dirty="0"/>
              <a:t>National Initiative,  Department of Veterans Affairs,  Veterans Health Administration (VHA), VHA Handbook 1141.01</a:t>
            </a:r>
          </a:p>
          <a:p>
            <a:endParaRPr lang="en-US" dirty="0"/>
          </a:p>
        </p:txBody>
      </p:sp>
      <p:pic>
        <p:nvPicPr>
          <p:cNvPr id="3078" name="Picture 6" descr="Veterans Affairs at Pitt Community College Veterans Affairs at ...">
            <a:extLst>
              <a:ext uri="{FF2B5EF4-FFF2-40B4-BE49-F238E27FC236}">
                <a16:creationId xmlns:a16="http://schemas.microsoft.com/office/drawing/2014/main" id="{DE00CF11-2651-4B46-98E4-DE75823512E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3926" y="1243676"/>
            <a:ext cx="4821551" cy="3611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6803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1EF3E-883E-4CDB-BEF8-FF814B21D7B0}"/>
              </a:ext>
            </a:extLst>
          </p:cNvPr>
          <p:cNvSpPr>
            <a:spLocks noGrp="1"/>
          </p:cNvSpPr>
          <p:nvPr>
            <p:ph type="title"/>
          </p:nvPr>
        </p:nvSpPr>
        <p:spPr>
          <a:xfrm>
            <a:off x="1451579" y="467833"/>
            <a:ext cx="9603275" cy="1042915"/>
          </a:xfrm>
        </p:spPr>
        <p:txBody>
          <a:bodyPr>
            <a:normAutofit/>
          </a:bodyPr>
          <a:lstStyle/>
          <a:p>
            <a:r>
              <a:rPr lang="en-US" dirty="0"/>
              <a:t>WHAT IS  </a:t>
            </a:r>
            <a:br>
              <a:rPr lang="en-US" dirty="0"/>
            </a:br>
            <a:r>
              <a:rPr lang="en-US" b="1" dirty="0" err="1">
                <a:solidFill>
                  <a:schemeClr val="accent5"/>
                </a:solidFill>
              </a:rPr>
              <a:t>va</a:t>
            </a:r>
            <a:r>
              <a:rPr lang="en-US" b="1" dirty="0">
                <a:solidFill>
                  <a:schemeClr val="accent5"/>
                </a:solidFill>
              </a:rPr>
              <a:t> Home Based Primary Care (HBPC)?</a:t>
            </a:r>
          </a:p>
        </p:txBody>
      </p:sp>
      <p:sp>
        <p:nvSpPr>
          <p:cNvPr id="3" name="Content Placeholder 2">
            <a:extLst>
              <a:ext uri="{FF2B5EF4-FFF2-40B4-BE49-F238E27FC236}">
                <a16:creationId xmlns:a16="http://schemas.microsoft.com/office/drawing/2014/main" id="{36432AAF-BC09-49F8-9852-0080642CBC09}"/>
              </a:ext>
            </a:extLst>
          </p:cNvPr>
          <p:cNvSpPr>
            <a:spLocks noGrp="1"/>
          </p:cNvSpPr>
          <p:nvPr>
            <p:ph idx="1"/>
          </p:nvPr>
        </p:nvSpPr>
        <p:spPr>
          <a:xfrm>
            <a:off x="1451579" y="1510748"/>
            <a:ext cx="9603275" cy="4174435"/>
          </a:xfrm>
        </p:spPr>
        <p:txBody>
          <a:bodyPr/>
          <a:lstStyle/>
          <a:p>
            <a:endParaRPr lang="en-US" dirty="0"/>
          </a:p>
          <a:p>
            <a:r>
              <a:rPr lang="en-US" dirty="0"/>
              <a:t>Comprehensive longitudinal Primary Care delivered in the home</a:t>
            </a:r>
          </a:p>
          <a:p>
            <a:r>
              <a:rPr lang="en-US" dirty="0"/>
              <a:t>Multidisciplinary Team:  </a:t>
            </a:r>
            <a:r>
              <a:rPr lang="en-US" b="1" dirty="0">
                <a:solidFill>
                  <a:schemeClr val="accent5"/>
                </a:solidFill>
              </a:rPr>
              <a:t>Provider,  Nurse/Case Manager, Social work,     Psychologist,  Rehabilitation Specialist,  </a:t>
            </a:r>
            <a:r>
              <a:rPr lang="en-US" b="1" dirty="0" err="1">
                <a:solidFill>
                  <a:schemeClr val="accent5"/>
                </a:solidFill>
              </a:rPr>
              <a:t>Dietition</a:t>
            </a:r>
            <a:r>
              <a:rPr lang="en-US" b="1" dirty="0">
                <a:solidFill>
                  <a:schemeClr val="accent5"/>
                </a:solidFill>
              </a:rPr>
              <a:t>,  Pharmacist</a:t>
            </a:r>
          </a:p>
          <a:p>
            <a:r>
              <a:rPr lang="en-US" dirty="0"/>
              <a:t>Serves Veterans with serious chronic, disabling disease</a:t>
            </a:r>
          </a:p>
          <a:p>
            <a:r>
              <a:rPr lang="en-US" dirty="0"/>
              <a:t>When routine clinic-based care is not effective</a:t>
            </a:r>
          </a:p>
          <a:p>
            <a:endParaRPr lang="en-US" dirty="0"/>
          </a:p>
          <a:p>
            <a:pPr marL="0" indent="0">
              <a:buNone/>
            </a:pPr>
            <a:r>
              <a:rPr lang="en-US" dirty="0"/>
              <a:t>			</a:t>
            </a:r>
            <a:r>
              <a:rPr lang="en-US" sz="2800" i="1" dirty="0">
                <a:solidFill>
                  <a:schemeClr val="accent1"/>
                </a:solidFill>
              </a:rPr>
              <a:t>For those “too sick to go to clinic”</a:t>
            </a:r>
          </a:p>
        </p:txBody>
      </p:sp>
    </p:spTree>
    <p:extLst>
      <p:ext uri="{BB962C8B-B14F-4D97-AF65-F5344CB8AC3E}">
        <p14:creationId xmlns:p14="http://schemas.microsoft.com/office/powerpoint/2010/main" val="4012502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6146" name="Picture 2" descr="JAGS on Twitter: &quot;Dedicated to the Mission: Strategies US ...">
            <a:extLst>
              <a:ext uri="{FF2B5EF4-FFF2-40B4-BE49-F238E27FC236}">
                <a16:creationId xmlns:a16="http://schemas.microsoft.com/office/drawing/2014/main" id="{4DC61967-E3F6-4517-AAB0-7F97C606308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087757" y="763203"/>
            <a:ext cx="6029739" cy="4471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070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1BFE16-7649-4A3F-BAE7-8298FF163B96}"/>
              </a:ext>
            </a:extLst>
          </p:cNvPr>
          <p:cNvSpPr>
            <a:spLocks noGrp="1"/>
          </p:cNvSpPr>
          <p:nvPr>
            <p:ph type="title"/>
          </p:nvPr>
        </p:nvSpPr>
        <p:spPr>
          <a:xfrm>
            <a:off x="728871" y="148856"/>
            <a:ext cx="11092068" cy="520995"/>
          </a:xfrm>
        </p:spPr>
        <p:txBody>
          <a:bodyPr>
            <a:normAutofit fontScale="90000"/>
          </a:bodyPr>
          <a:lstStyle/>
          <a:p>
            <a:r>
              <a:rPr lang="en-US" dirty="0"/>
              <a:t>			Home Care Medicine </a:t>
            </a:r>
            <a:br>
              <a:rPr lang="en-US" dirty="0"/>
            </a:br>
            <a:r>
              <a:rPr lang="en-US" dirty="0"/>
              <a:t>			</a:t>
            </a:r>
          </a:p>
        </p:txBody>
      </p:sp>
      <p:sp>
        <p:nvSpPr>
          <p:cNvPr id="4" name="Content Placeholder 3">
            <a:extLst>
              <a:ext uri="{FF2B5EF4-FFF2-40B4-BE49-F238E27FC236}">
                <a16:creationId xmlns:a16="http://schemas.microsoft.com/office/drawing/2014/main" id="{082B775D-CDD0-4111-BB66-66C188923424}"/>
              </a:ext>
            </a:extLst>
          </p:cNvPr>
          <p:cNvSpPr>
            <a:spLocks noGrp="1"/>
          </p:cNvSpPr>
          <p:nvPr>
            <p:ph idx="1"/>
          </p:nvPr>
        </p:nvSpPr>
        <p:spPr>
          <a:xfrm>
            <a:off x="116959" y="786809"/>
            <a:ext cx="11929730" cy="5231218"/>
          </a:xfrm>
        </p:spPr>
        <p:txBody>
          <a:bodyPr>
            <a:normAutofit/>
          </a:bodyPr>
          <a:lstStyle/>
          <a:p>
            <a:pPr marL="0" indent="0">
              <a:buNone/>
            </a:pPr>
            <a:r>
              <a:rPr lang="en-US" sz="1800" dirty="0"/>
              <a:t>Care of Complex Patient At Home</a:t>
            </a:r>
            <a:r>
              <a:rPr lang="en-US" sz="1600" dirty="0"/>
              <a:t>:  </a:t>
            </a:r>
            <a:r>
              <a:rPr lang="en-US" sz="1400" dirty="0"/>
              <a:t>develop and oversee patient-centered care plans with patients related to their health and condition(s) and expected or realistic trajectory with emphasis on personal goals, such as prolonging life, function, and achieving rehabilitative or palliative aim</a:t>
            </a:r>
          </a:p>
          <a:p>
            <a:pPr marL="0" indent="0">
              <a:buNone/>
            </a:pPr>
            <a:endParaRPr lang="en-US" sz="1400" dirty="0"/>
          </a:p>
          <a:p>
            <a:r>
              <a:rPr lang="en-US" sz="1800" dirty="0"/>
              <a:t>Medication Management:   </a:t>
            </a:r>
            <a:r>
              <a:rPr lang="en-US" sz="1400" dirty="0"/>
              <a:t>Use evidence-based practices to maximize medication adherence, identify undesired medication effects and adverse drug reactions, eliminate medications that are no longer effective, are duplicative, carry a greater burden than benefit, and/or no longer have an indication, and to offer all medically indicated, appropriate medications</a:t>
            </a:r>
          </a:p>
          <a:p>
            <a:r>
              <a:rPr lang="en-US" sz="1800" dirty="0"/>
              <a:t>Functional Impairment and Rehabilitation:  </a:t>
            </a:r>
            <a:r>
              <a:rPr lang="en-US" sz="1400" dirty="0"/>
              <a:t>Recognize and manage the care of functionally impaired patients at high risk for poor outcomes, including those with falls, deconditioning, skin breakdown, hip fracture, </a:t>
            </a:r>
            <a:r>
              <a:rPr lang="en-US" sz="1400" dirty="0" err="1"/>
              <a:t>fraility</a:t>
            </a:r>
            <a:r>
              <a:rPr lang="en-US" sz="1400" dirty="0"/>
              <a:t>, dysphagia</a:t>
            </a:r>
          </a:p>
          <a:p>
            <a:r>
              <a:rPr lang="en-US" sz="1800" dirty="0"/>
              <a:t>Cognitive, Affective, and Behavioral Health</a:t>
            </a:r>
          </a:p>
          <a:p>
            <a:r>
              <a:rPr lang="en-US" sz="1800" dirty="0"/>
              <a:t>Caregiver Assessment and Support</a:t>
            </a:r>
          </a:p>
          <a:p>
            <a:r>
              <a:rPr lang="en-US" sz="1800" dirty="0"/>
              <a:t>Patient and Staff Safety: </a:t>
            </a:r>
          </a:p>
          <a:p>
            <a:r>
              <a:rPr lang="en-US" sz="1800" dirty="0"/>
              <a:t>Interprofessional Care, Communication, and Professionalism</a:t>
            </a:r>
          </a:p>
          <a:p>
            <a:r>
              <a:rPr lang="en-US" sz="1800" dirty="0"/>
              <a:t>Palliative and End of Life Care</a:t>
            </a:r>
          </a:p>
          <a:p>
            <a:endParaRPr lang="en-US" sz="1400" dirty="0"/>
          </a:p>
          <a:p>
            <a:endParaRPr lang="en-US" sz="1600" dirty="0"/>
          </a:p>
          <a:p>
            <a:endParaRPr lang="en-US" sz="1600" dirty="0"/>
          </a:p>
          <a:p>
            <a:endParaRPr lang="en-US" dirty="0"/>
          </a:p>
        </p:txBody>
      </p:sp>
    </p:spTree>
    <p:extLst>
      <p:ext uri="{BB962C8B-B14F-4D97-AF65-F5344CB8AC3E}">
        <p14:creationId xmlns:p14="http://schemas.microsoft.com/office/powerpoint/2010/main" val="1774546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8020A-1152-4B94-9F78-99F21705CC6B}"/>
              </a:ext>
            </a:extLst>
          </p:cNvPr>
          <p:cNvSpPr>
            <a:spLocks noGrp="1"/>
          </p:cNvSpPr>
          <p:nvPr>
            <p:ph type="title"/>
          </p:nvPr>
        </p:nvSpPr>
        <p:spPr>
          <a:xfrm>
            <a:off x="1451579" y="804520"/>
            <a:ext cx="9603275" cy="335168"/>
          </a:xfrm>
        </p:spPr>
        <p:txBody>
          <a:bodyPr>
            <a:normAutofit fontScale="90000"/>
          </a:bodyPr>
          <a:lstStyle/>
          <a:p>
            <a:endParaRPr lang="en-US" dirty="0"/>
          </a:p>
        </p:txBody>
      </p:sp>
      <p:pic>
        <p:nvPicPr>
          <p:cNvPr id="2050" name="Picture 2" descr="Veteran's Affairs Home Based Primary Care. | Semantic Scholar">
            <a:extLst>
              <a:ext uri="{FF2B5EF4-FFF2-40B4-BE49-F238E27FC236}">
                <a16:creationId xmlns:a16="http://schemas.microsoft.com/office/drawing/2014/main" id="{2483C084-1E59-4794-8EFD-246992B2C73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 y="424070"/>
            <a:ext cx="10906539" cy="5041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9769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Video Home Based Primary Care">
            <a:hlinkClick r:id="" action="ppaction://media"/>
            <a:extLst>
              <a:ext uri="{FF2B5EF4-FFF2-40B4-BE49-F238E27FC236}">
                <a16:creationId xmlns:a16="http://schemas.microsoft.com/office/drawing/2014/main" id="{921AACB5-8B22-469F-A201-5C2BA29325EA}"/>
              </a:ext>
            </a:extLst>
          </p:cNvPr>
          <p:cNvPicPr>
            <a:picLocks noRot="1" noChangeAspect="1"/>
          </p:cNvPicPr>
          <p:nvPr>
            <a:videoFile r:link="rId1"/>
          </p:nvPr>
        </p:nvPicPr>
        <p:blipFill>
          <a:blip r:embed="rId3"/>
          <a:stretch>
            <a:fillRect/>
          </a:stretch>
        </p:blipFill>
        <p:spPr>
          <a:xfrm>
            <a:off x="1477926" y="446567"/>
            <a:ext cx="8867553" cy="4696933"/>
          </a:xfrm>
          <a:prstGeom prst="rect">
            <a:avLst/>
          </a:prstGeom>
        </p:spPr>
      </p:pic>
    </p:spTree>
    <p:extLst>
      <p:ext uri="{BB962C8B-B14F-4D97-AF65-F5344CB8AC3E}">
        <p14:creationId xmlns:p14="http://schemas.microsoft.com/office/powerpoint/2010/main" val="818434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2941A-F1A5-48EC-919F-6CDFABADE4F9}"/>
              </a:ext>
            </a:extLst>
          </p:cNvPr>
          <p:cNvSpPr>
            <a:spLocks noGrp="1"/>
          </p:cNvSpPr>
          <p:nvPr>
            <p:ph type="title"/>
          </p:nvPr>
        </p:nvSpPr>
        <p:spPr/>
        <p:txBody>
          <a:bodyPr/>
          <a:lstStyle/>
          <a:p>
            <a:r>
              <a:rPr lang="en-US" dirty="0"/>
              <a:t>Work Load and Learning  </a:t>
            </a:r>
            <a:r>
              <a:rPr lang="en-US" dirty="0" err="1"/>
              <a:t>ACTIvities</a:t>
            </a:r>
            <a:endParaRPr lang="en-US" dirty="0"/>
          </a:p>
        </p:txBody>
      </p:sp>
      <p:sp>
        <p:nvSpPr>
          <p:cNvPr id="3" name="Content Placeholder 2">
            <a:extLst>
              <a:ext uri="{FF2B5EF4-FFF2-40B4-BE49-F238E27FC236}">
                <a16:creationId xmlns:a16="http://schemas.microsoft.com/office/drawing/2014/main" id="{C406263B-1423-408A-B834-A2643E6525CA}"/>
              </a:ext>
            </a:extLst>
          </p:cNvPr>
          <p:cNvSpPr>
            <a:spLocks noGrp="1"/>
          </p:cNvSpPr>
          <p:nvPr>
            <p:ph idx="1"/>
          </p:nvPr>
        </p:nvSpPr>
        <p:spPr/>
        <p:txBody>
          <a:bodyPr/>
          <a:lstStyle/>
          <a:p>
            <a:r>
              <a:rPr lang="en-US" dirty="0"/>
              <a:t>Own patient panel of 8 to 12 patients with goal to see 5-6 patients once a week and continue to follow-up/see patient panel list at least once a quarter and may see and interact with those patients more frequently if needed.  Will use V.A. Government Vehicle</a:t>
            </a:r>
          </a:p>
          <a:p>
            <a:r>
              <a:rPr lang="en-US" dirty="0"/>
              <a:t>Weekly IDT(Interdisciplinary Team Meeting):  Tuesdays 8am-11am</a:t>
            </a:r>
          </a:p>
          <a:p>
            <a:r>
              <a:rPr lang="en-US" dirty="0"/>
              <a:t> Collaborate and work with other disciplines for broaden views and care coordination </a:t>
            </a:r>
            <a:r>
              <a:rPr lang="en-US" dirty="0" err="1"/>
              <a:t>logisitics</a:t>
            </a:r>
            <a:r>
              <a:rPr lang="en-US" dirty="0"/>
              <a:t>  (i.e. Nurse Care Manager, Social Work, Physical Therapy)</a:t>
            </a:r>
          </a:p>
          <a:p>
            <a:r>
              <a:rPr lang="en-US" dirty="0"/>
              <a:t>Sit down didactics covering essential topics including Medical Home Care Models,  American Academy Home Care Medicine Competencies,  Screening Tools and Metrics</a:t>
            </a:r>
          </a:p>
          <a:p>
            <a:pPr marL="0" indent="0">
              <a:buNone/>
            </a:pPr>
            <a:endParaRPr lang="en-US" dirty="0"/>
          </a:p>
          <a:p>
            <a:endParaRPr lang="en-US" dirty="0"/>
          </a:p>
        </p:txBody>
      </p:sp>
    </p:spTree>
    <p:extLst>
      <p:ext uri="{BB962C8B-B14F-4D97-AF65-F5344CB8AC3E}">
        <p14:creationId xmlns:p14="http://schemas.microsoft.com/office/powerpoint/2010/main" val="3572987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B41E8-197F-4FDF-B4A9-57F5E347A189}"/>
              </a:ext>
            </a:extLst>
          </p:cNvPr>
          <p:cNvSpPr>
            <a:spLocks noGrp="1"/>
          </p:cNvSpPr>
          <p:nvPr>
            <p:ph type="title"/>
          </p:nvPr>
        </p:nvSpPr>
        <p:spPr>
          <a:xfrm>
            <a:off x="1447191" y="804163"/>
            <a:ext cx="9607661" cy="594975"/>
          </a:xfrm>
        </p:spPr>
        <p:txBody>
          <a:bodyPr/>
          <a:lstStyle/>
          <a:p>
            <a:r>
              <a:rPr lang="en-US" dirty="0" err="1"/>
              <a:t>GoALS</a:t>
            </a:r>
            <a:r>
              <a:rPr lang="en-US" dirty="0"/>
              <a:t> and ACHEIVEMENTS for V.A. HBPC</a:t>
            </a:r>
          </a:p>
        </p:txBody>
      </p:sp>
      <p:sp>
        <p:nvSpPr>
          <p:cNvPr id="3" name="Text Placeholder 2">
            <a:extLst>
              <a:ext uri="{FF2B5EF4-FFF2-40B4-BE49-F238E27FC236}">
                <a16:creationId xmlns:a16="http://schemas.microsoft.com/office/drawing/2014/main" id="{2ECF2DC5-9950-4F1B-BF39-918125B1F379}"/>
              </a:ext>
            </a:extLst>
          </p:cNvPr>
          <p:cNvSpPr>
            <a:spLocks noGrp="1"/>
          </p:cNvSpPr>
          <p:nvPr>
            <p:ph type="body" idx="1"/>
          </p:nvPr>
        </p:nvSpPr>
        <p:spPr/>
        <p:txBody>
          <a:bodyPr/>
          <a:lstStyle/>
          <a:p>
            <a:endParaRPr lang="en-US" dirty="0"/>
          </a:p>
        </p:txBody>
      </p:sp>
      <p:pic>
        <p:nvPicPr>
          <p:cNvPr id="7170" name="Picture 2" descr="Pilot program expands to community facilities - Durham VA Health ...">
            <a:extLst>
              <a:ext uri="{FF2B5EF4-FFF2-40B4-BE49-F238E27FC236}">
                <a16:creationId xmlns:a16="http://schemas.microsoft.com/office/drawing/2014/main" id="{4A465E76-07DE-4AD3-9052-D32A4C3177A0}"/>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25302" y="2019549"/>
            <a:ext cx="4518838" cy="321167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FE6A0AB7-A481-4B1F-A6AA-B51E3CCA0FB4}"/>
              </a:ext>
            </a:extLst>
          </p:cNvPr>
          <p:cNvSpPr>
            <a:spLocks noGrp="1"/>
          </p:cNvSpPr>
          <p:nvPr>
            <p:ph sz="quarter" idx="4"/>
          </p:nvPr>
        </p:nvSpPr>
        <p:spPr>
          <a:xfrm>
            <a:off x="5039833" y="1786271"/>
            <a:ext cx="6273209" cy="3615070"/>
          </a:xfrm>
        </p:spPr>
        <p:txBody>
          <a:bodyPr>
            <a:normAutofit fontScale="92500" lnSpcReduction="10000"/>
          </a:bodyPr>
          <a:lstStyle/>
          <a:p>
            <a:r>
              <a:rPr lang="en-US" dirty="0"/>
              <a:t>Solidify Attitudes, Knowledge, and Skills to Practice Effective and Safe Home Care</a:t>
            </a:r>
          </a:p>
          <a:p>
            <a:r>
              <a:rPr lang="en-US" dirty="0"/>
              <a:t>Work Collegially and Collaboratively with Multi-Disciplinary HBPC Team</a:t>
            </a:r>
          </a:p>
          <a:p>
            <a:r>
              <a:rPr lang="en-US" dirty="0"/>
              <a:t>Preserve the bedrock of Primary Care which is longitudinal care (build and own your patient panel and will continue to follow with your panel throughout the academic year)</a:t>
            </a:r>
          </a:p>
          <a:p>
            <a:r>
              <a:rPr lang="en-US" dirty="0"/>
              <a:t>Gain experience with V.A. Health Care Delivery System</a:t>
            </a:r>
          </a:p>
          <a:p>
            <a:r>
              <a:rPr lang="en-US" dirty="0"/>
              <a:t>Have Fun and Enjoyment with self rewarding intangibles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617778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8194" name="Picture 2" descr="CovenantMD, A Direct Primary Care Practice, Lancaster, PA">
            <a:extLst>
              <a:ext uri="{FF2B5EF4-FFF2-40B4-BE49-F238E27FC236}">
                <a16:creationId xmlns:a16="http://schemas.microsoft.com/office/drawing/2014/main" id="{ACA59587-5491-4FDA-A629-9BE2083A48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20" r="-1" b="14608"/>
          <a:stretch/>
        </p:blipFill>
        <p:spPr bwMode="auto">
          <a:xfrm>
            <a:off x="325" y="0"/>
            <a:ext cx="12191675"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BE541EE-718A-46B2-B44F-E821296D26AD}"/>
              </a:ext>
            </a:extLst>
          </p:cNvPr>
          <p:cNvSpPr>
            <a:spLocks noGrp="1"/>
          </p:cNvSpPr>
          <p:nvPr>
            <p:ph type="title"/>
          </p:nvPr>
        </p:nvSpPr>
        <p:spPr>
          <a:xfrm>
            <a:off x="148857" y="5156791"/>
            <a:ext cx="6105575" cy="1042427"/>
          </a:xfrm>
        </p:spPr>
        <p:txBody>
          <a:bodyPr anchor="t">
            <a:normAutofit fontScale="90000"/>
          </a:bodyPr>
          <a:lstStyle/>
          <a:p>
            <a:pPr algn="r"/>
            <a:r>
              <a:rPr lang="en-US" dirty="0">
                <a:solidFill>
                  <a:srgbClr val="FFFFFE"/>
                </a:solidFill>
              </a:rPr>
              <a:t>Questions?</a:t>
            </a:r>
            <a:br>
              <a:rPr lang="en-US" dirty="0">
                <a:solidFill>
                  <a:srgbClr val="FFFFFE"/>
                </a:solidFill>
              </a:rPr>
            </a:br>
            <a:r>
              <a:rPr lang="en-US" sz="1800" cap="none" dirty="0">
                <a:solidFill>
                  <a:schemeClr val="bg1"/>
                </a:solidFill>
                <a:hlinkClick r:id="rId3">
                  <a:extLst>
                    <a:ext uri="{A12FA001-AC4F-418D-AE19-62706E023703}">
                      <ahyp:hlinkClr xmlns:ahyp="http://schemas.microsoft.com/office/drawing/2018/hyperlinkcolor" val="tx"/>
                    </a:ext>
                  </a:extLst>
                </a:hlinkClick>
              </a:rPr>
              <a:t>richard.nguyen2@va.gov</a:t>
            </a:r>
            <a:br>
              <a:rPr lang="en-US" sz="1800" cap="none" dirty="0">
                <a:solidFill>
                  <a:srgbClr val="FFFFFE"/>
                </a:solidFill>
              </a:rPr>
            </a:br>
            <a:r>
              <a:rPr lang="en-US" sz="1800" cap="none" dirty="0">
                <a:solidFill>
                  <a:srgbClr val="FFFFFE"/>
                </a:solidFill>
              </a:rPr>
              <a:t>Cell 619 436-6994</a:t>
            </a:r>
            <a:r>
              <a:rPr lang="en-US" cap="none" dirty="0">
                <a:solidFill>
                  <a:srgbClr val="FFFFFE"/>
                </a:solidFill>
              </a:rPr>
              <a:t> </a:t>
            </a:r>
            <a:endParaRPr lang="en-US" dirty="0">
              <a:solidFill>
                <a:srgbClr val="FFFFFE"/>
              </a:solidFill>
            </a:endParaRPr>
          </a:p>
        </p:txBody>
      </p:sp>
    </p:spTree>
    <p:extLst>
      <p:ext uri="{BB962C8B-B14F-4D97-AF65-F5344CB8AC3E}">
        <p14:creationId xmlns:p14="http://schemas.microsoft.com/office/powerpoint/2010/main" val="387496444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otalTime>214</TotalTime>
  <Words>541</Words>
  <Application>Microsoft Office PowerPoint</Application>
  <PresentationFormat>Widescreen</PresentationFormat>
  <Paragraphs>45</Paragraphs>
  <Slides>11</Slides>
  <Notes>0</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Gill Sans MT</vt:lpstr>
      <vt:lpstr>Gallery</vt:lpstr>
      <vt:lpstr>V.A. Home Based Primary Care (HBPC)</vt:lpstr>
      <vt:lpstr>Medical CaRe Geography</vt:lpstr>
      <vt:lpstr>VA Home-Based Primary CARE (HBPC) OVERVIEW</vt:lpstr>
      <vt:lpstr>WHAT IS   va Home Based Primary Care (HBPC)?</vt:lpstr>
      <vt:lpstr>PowerPoint Presentation</vt:lpstr>
      <vt:lpstr>   Home Care Medicine     </vt:lpstr>
      <vt:lpstr>PowerPoint Presentation</vt:lpstr>
      <vt:lpstr>PowerPoint Presentation</vt:lpstr>
      <vt:lpstr>Work Load and Learning  ACTIvities</vt:lpstr>
      <vt:lpstr>GoALS and ACHEIVEMENTS for V.A. HBPC</vt:lpstr>
      <vt:lpstr>Questions? richard.nguyen2@va.gov Cell 619 436-6994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 Home Based Primary Care (HBPC)</dc:title>
  <dc:creator>Nguyen, Richard</dc:creator>
  <cp:lastModifiedBy>Nguyen, Richard</cp:lastModifiedBy>
  <cp:revision>17</cp:revision>
  <dcterms:created xsi:type="dcterms:W3CDTF">2020-07-06T16:11:58Z</dcterms:created>
  <dcterms:modified xsi:type="dcterms:W3CDTF">2021-07-07T16:11:44Z</dcterms:modified>
</cp:coreProperties>
</file>