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81" r:id="rId9"/>
    <p:sldId id="264" r:id="rId10"/>
    <p:sldId id="265" r:id="rId11"/>
    <p:sldId id="270" r:id="rId12"/>
    <p:sldId id="266" r:id="rId13"/>
    <p:sldId id="267" r:id="rId14"/>
    <p:sldId id="271" r:id="rId15"/>
    <p:sldId id="272" r:id="rId16"/>
    <p:sldId id="279" r:id="rId17"/>
    <p:sldId id="276" r:id="rId18"/>
    <p:sldId id="273" r:id="rId19"/>
    <p:sldId id="274" r:id="rId20"/>
    <p:sldId id="277" r:id="rId21"/>
    <p:sldId id="275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j/MsBXrWX/wJUNp9uO3GOxBFFX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003C46D-92E9-4C88-A54E-A211DACB7BEB}">
  <a:tblStyle styleId="{8003C46D-92E9-4C88-A54E-A211DACB7BE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8A2547C-5375-4AE6-BD5F-443708DEC46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4478"/>
  </p:normalViewPr>
  <p:slideViewPr>
    <p:cSldViewPr snapToGrid="0" snapToObjects="1">
      <p:cViewPr varScale="1">
        <p:scale>
          <a:sx n="92" d="100"/>
          <a:sy n="92" d="100"/>
        </p:scale>
        <p:origin x="12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7T16:57:39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8590 967 24575,'-37'-37'0,"-9"-8"0,-22-18 0,-7-1 0,13 14 0,16 15 0,27 20 0,12 10 0,-5 1 0,-24-9 0,-37-11 0,22 9 0,-3-1 0,-3-1 0,0 1 0,5 1 0,2 1 0,-26-6 0,13 3 0,21 7 0,-14-3 0,7 3 0,-18-6 0,-4-3 0,-6-1 0,4 1 0,8 4 0,10 4 0,10 2 0,-2 0 0,-3-1 0,-5 2 0,-9 0 0,-2 0 0,3 1 0,9-1 0,6 2 0,-17-2 0,-26-2 0,35 4 0,-3-1 0,-1 0 0,0 0 0,-36-4 0,24 1 0,13 4 0,0 1 0,-25-1 0,-10 0 0,-3-2 0,47 4 0,0-1 0,-49-4 0,35 3 0,-3 0 0,-6-1 0,-2 1 0,-4 0 0,0 1 0,0-1 0,1 1 0,7 0 0,1-1 0,2 0 0,2 0 0,5-1 0,1 1 0,6 0 0,0 1 0,4 1 0,0 0 0,-2 0 0,0 0 0,-2 0 0,-1 0 0,-3 0 0,-3 0 0,-9 0 0,-3 1 0,-4 0 0,-2-1 0,-4 1 0,0 0 0,10 0 0,4-1 0,-27-1 0,33 3 0,13 1 0,-15 2 0,-18 0 0,-7 1 0,6-1 0,10-1 0,0-1 0,-16 0 0,37 0 0,-2 1 0,-6-1 0,-1 1 0,-9 0 0,-1 0 0,2 1 0,1-1 0,5 1 0,3 1 0,-36 2 0,24 2 0,1 3 0,-17 4 0,36-6 0,-2 0 0,-2 1 0,0-1 0,2 1 0,2 0 0,1 1 0,2 0 0,0 2 0,1 0 0,-46 14 0,9 0 0,11 2 0,12 0 0,7 2 0,-3 5 0,-7 5 0,-8 7 0,1 3 0,5 1 0,6 2 0,5 2 0,7-1 0,9-3 0,10-6 0,6-3 0,5-2 0,6-5 0,5-4 0,3-4 0,3-3 0,1-4 0,-1-3 0,2-9 0,-1 0 0,2-2 0,-1 4 0,0-4 0,0 2 0,1-5 0,0 0 0,0 9 0,0 7 0,0 5 0,1 3 0,0-3 0,1 0 0,1-2 0,0-1 0,1-5 0,0-3 0,1-3 0,4 1 0,7 3 0,8 4 0,10 2 0,11 2 0,16-1 0,23 2 0,-34-11 0,1-1 0,4-1 0,-1-1 0,0-1 0,-1-1 0,0-3 0,0 0 0,0-2 0,0 0 0,0-1 0,-1 0 0,43 0 0,-15 0 0,-5 0 0,12 0 0,9 0 0,-4 0 0,-21-1 0,-27 0 0,-16 0 0,-2-1 0,11 1 0,17-2 0,9 0 0,-2 0 0,-11 1 0,-9 1 0,2-1 0,18 0 0,14-2 0,-1 0 0,-14 0 0,-25 3 0,-8 1 0,3-1 0,14 0 0,11 0 0,-2-1 0,-6 2 0,-9 0 0,9 0 0,18 1 0,11 1 0,1-1 0,-19 0 0,-12-1 0,-2 0 0,5 0 0,9 0 0,9-1 0,10 0 0,8 0 0,5 0 0,-4 0 0,-10-1 0,-10 1 0,-2 0 0,15 1 0,15 0 0,-44 0 0,1 0 0,38 0 0,-23 0 0,-17-1 0,1-1 0,20 0 0,13-1 0,4 2 0,-9 0 0,-16 0 0,-2 0 0,0-1 0,-5 2 0,0 0 0,-6 0 0,2 0 0,6 0 0,12 0 0,14 0 0,10-2 0,7 1 0,-48-1 0,1 0 0,0 0 0,0 0 0,1 1 0,1-1 0,4 1 0,1 0 0,2 1 0,0 0 0,-1 0 0,0 0 0,-2 0 0,-1 1 0,-2-1 0,0 0 0,8 0 0,3 0 0,9 0 0,3 0 0,7-1 0,0 1 0,1 0 0,-3 0 0,-9 0 0,-3 0 0,-10 0 0,-3 0 0,34 0 0,-14 0 0,-1 0 0,19 0 0,-39 0 0,2 0 0,3 0 0,0 0 0,-1 0 0,-2 0 0,-7 0 0,-3 0 0,33 0 0,-10-1 0,3-2 0,11 1 0,10-2 0,-3 1 0,-20 0 0,-29 1 0,-18 1 0,-4 0 0,6-1 0,5-1 0,-2 0 0,-10 1 0,-7 1 0,-3 0 0,-2 0 0,-2-1 0,-3 1 0,-1-3 0,-2-3 0,2-8 0,-2-8 0,0-6 0,-3-3 0,-3 1 0,-2 2 0,-4 5 0,0 8 0,-1 2 0,-3 3 0,-2 2 0,-7 0 0,-7-2 0,-4 0 0,1 0 0,8 2 0,11 4 0,8 3 0,5 2 0,0-1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7T16:57:53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9554 442 24575,'-45'-32'0,"-28"-11"0,20 14 0,-2 1 0,-2-1 0,1 3 0,7 4 0,4 3 0,-20-6 0,15 12 0,2 4 0,4 1 0,4 3 0,2 0 0,-7 0 0,-24-3 0,-28-3 0,37 5 0,-3 0 0,-1 0 0,2 0 0,9 1 0,3 0 0,-22-1 0,24 0 0,2 0 0,-2 2 0,-2-1 0,2 1 0,-4 0 0,-8 0 0,-8 0 0,-1 0 0,10 1 0,12-1 0,7 1 0,-4 1 0,-14 0 0,-16 0 0,-8 0 0,-3-1 0,6 1 0,7-1 0,-6 1 0,-9-1 0,36 1 0,-3 1 0,-6-1 0,-2 1 0,-1-1 0,0 1 0,3 0 0,1 0 0,8 0 0,1 1 0,-35 0 0,11 0 0,-4 0 0,-13 2 0,37 0 0,-2-1 0,-6 1 0,-2-1 0,-4 1 0,0-1 0,-1-1 0,0 0 0,-4-1 0,-1 0 0,-10 0 0,-3 0 0,-8 0 0,-2 0 0,0 1 0,3-1 0,13 1 0,5 0 0,19 0 0,4 0 0,-30 0 0,26 0 0,7 0 0,-5 0 0,-1 0 0,-3 0 0,-18 0 0,-3 1 0,-1 0 0,1 0 0,8 0 0,1 0 0,4-1 0,3 1 0,8-2 0,3 0 0,-38 0 0,19-1 0,10 2 0,-15 0 0,26 0 0,-6 0 0,-16 0 0,-6 0 0,-14 0 0,-4 0-190,27 0 0,-2 0 0,1 1 190,-3 0 0,0-1 0,1 1 0,4 0 0,1 1 0,1-1 0,-25 1 0,3 0 0,2 0 0,2 0 0,4 1 0,2 0 0,5 1 0,0 0 0,4 1 0,1 0 0,5 0 0,1 0 0,-2 0 0,0 0 285,0-1 0,1 0-285,5 0 0,2 1 0,-34 3 0,21 0 0,5 2 0,1 0 0,-3 4 0,1 1 0,2 5 0,0 4 0,11-2 0,14-2 0,15-3 0,9-1 0,-2 7 0,0 7 0,0 5 0,2 1 0,5-7 0,3-4 0,2-1 0,3 4 0,0 12 0,2 10 0,0 6 0,0 3 0,0-4 0,1-7 0,0-8 0,3-11 0,1-9 0,0-3 0,4-1 0,3 4 0,5 1 0,4 1 0,1-3 0,-2-5 0,1-6 0,7-3 0,22 1 0,18 2 0,12 0 0,5-2 0,-4-3 0,6 0 0,-33-2 0,4 0 0,14 0 0,6-1 0,10-1 0,1 0 0,0 0 0,-4-1 0,-10 0 0,-5 0 0,-15 2 0,-2-1 0,38 1 0,4-1 0,0 0 0,-10 0 0,-6 0 0,6 1 0,14 5 0,-44-1 0,1 1 0,8 0 0,2 1 0,4-1 0,1 1 0,0-1 0,1-2 0,3 0 0,0-1 0,-2-1 0,0 0 0,-3-1 0,-1 0 0,-1 0 0,-2 0 0,-6 0 0,-3-1 0,-2 1 0,-1-1 0,6 0 0,1 1 0,5-2 0,2 1 0,2 0 0,-1 0 0,-5 1 0,-1-1 0,-5 0 0,-1-1 0,4 2 0,1-1 0,4 0 0,1 0 0,2 0 0,-1 1 0,-3-1 0,-3 1 0,-6 0 0,-3 0 0,43 0 0,3 1 0,-43-1 0,2 1 0,6 0 0,0 0 0,4-1 0,0 1 0,3 0 0,1-1 0,2 0 0,2-1 0,5 0 0,2 0 0,2 0 0,1 0 0,-2 0 0,-3 1 0,-11 0 0,-4 0 0,-13 0 0,-4 0 0,31 1 0,-7 0 0,10 0 0,9 0 0,-1 0 0,-14 0 0,4 0 0,-32 0 0,3-1 0,10 1 0,2-1 0,9-1 0,2 0 0,0 0 0,1 1 0,-3-2 0,-1 1 0,-6 0 0,-1 0 0,-7 0 0,-2 0 0,1 0 0,-5 1 0,9-1 0,10 1 0,-31 0 0,9 0 0,4 0 0,9 0 0,21 0 0,16 0 0,-1 0 0,-17 1 0,-20 0 0,-12-1 0,5 0 0,10-2 0,4 0 0,2-2 0,-3 0 0,-3-1 0,-4 0 0,-6 0 0,-11 0 0,-10-1 0,-1 0 0,0-2 0,1-1 0,0-2 0,-4 1 0,-5 1 0,-4 0 0,-2 2 0,-5-2 0,-2 0 0,-1-3 0,1-4 0,2-7 0,-1-5 0,-2-1 0,-3-1 0,-2 1 0,-3 0 0,-1 1 0,-2 3 0,-2 3 0,-5-4 0,-1 3 0,-1 4 0,3 5 0,-2 3 0,-7-3 0,-7-3 0,0 0 0,6 6 0,10 6 0,5 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7T16:58:17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7T16:58:18.1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 ] review prior email with fellow details/background</a:t>
            </a: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0" name="Google Shape;14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[ ] provide examples of QI studies vs. research. Consider using Intro Change Real World Settings QI Science from the QED Curriculum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Classical Research question: Does treatment X reduce pain scores and improve quality of life among patients with sickle cell disease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QI research question: What processes in the EHR can be simplified so providers can engage in disease management for patients with sickle cell disease?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[ ] provide Ven Diagram of where QI fits into research</a:t>
            </a:r>
            <a:endParaRPr dirty="0"/>
          </a:p>
        </p:txBody>
      </p:sp>
      <p:sp>
        <p:nvSpPr>
          <p:cNvPr id="147" name="Google Shape;1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- Organizational problem is usually characterized in terms of (safety, effectiveness, efficiency, patient-centeredness, and equity)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 ] Have Janic</a:t>
            </a:r>
            <a:endParaRPr/>
          </a:p>
        </p:txBody>
      </p:sp>
      <p:sp>
        <p:nvSpPr>
          <p:cNvPr id="202" name="Google Shape;202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9287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school.ucsd.edu/som/medicine/divisions/Geriatrics/education/fellowship/Pages/Geriatrics-QI-Science-Fellowship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6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dirty="0"/>
              <a:t>Intro to Geriatrics Quality Improvement (QI) Curriculum</a:t>
            </a:r>
            <a:endParaRPr dirty="0"/>
          </a:p>
        </p:txBody>
      </p:sp>
      <p:sp>
        <p:nvSpPr>
          <p:cNvPr id="96" name="Google Shape;96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Lindsey Yourman, MD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Associate Clinical Professor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Medical Director of Geriatrics Quality Improvement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UCSD Division of Geriatrics, Gerontology, and Palliative Care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7.7.2022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Introductions</a:t>
            </a:r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Name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Prior formal QI instruction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Something that bothers you or that you would change about the healthcare system for older adults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you hope to gain from QI curriculum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My QI Path</a:t>
            </a:r>
            <a:endParaRPr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Know-Do Gap in Geriatrics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PACE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UCSD, start Geriatrics QI Science Fellowship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UCSF Implementation Science Certificate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</a:pPr>
            <a:r>
              <a:rPr lang="en-US" sz="3700"/>
              <a:t>Geriatrics QI Science Fellowship 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body" idx="1"/>
          </p:nvPr>
        </p:nvSpPr>
        <p:spPr>
          <a:xfrm>
            <a:off x="648931" y="2438400"/>
            <a:ext cx="3505494" cy="378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Geriatrics QI Science Fellowship </a:t>
            </a:r>
            <a:r>
              <a:rPr lang="en-US" sz="2000"/>
              <a:t>(ongoing opportunity)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1 year of training designed to develop national leaders in Geriatrics Quality Improvement Science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sp>
        <p:nvSpPr>
          <p:cNvPr id="121" name="Google Shape;121;p6"/>
          <p:cNvSpPr/>
          <p:nvPr/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C8CACA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t" rotWithShape="0">
              <a:srgbClr val="000000">
                <a:alpha val="6235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6" descr="Graphical user interface, text, websit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5862" y="1817206"/>
            <a:ext cx="6019331" cy="3220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Geriatric QI themes</a:t>
            </a:r>
            <a:endParaRPr/>
          </a:p>
        </p:txBody>
      </p:sp>
      <p:sp>
        <p:nvSpPr>
          <p:cNvPr id="114" name="Google Shape;114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Identify and measure </a:t>
            </a:r>
            <a:r>
              <a:rPr lang="en-US" b="1"/>
              <a:t>person-centered outcomes </a:t>
            </a:r>
            <a:r>
              <a:rPr lang="en-US"/>
              <a:t>that matter most to your older patients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Consider how health system quality improvement metrics can </a:t>
            </a:r>
            <a:r>
              <a:rPr lang="en-US" b="1"/>
              <a:t>harm older adults, ageism in healthcare,</a:t>
            </a:r>
            <a:r>
              <a:rPr lang="en-US"/>
              <a:t> and other healthcare disparities among older adults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Learn how to </a:t>
            </a:r>
            <a:r>
              <a:rPr lang="en-US" b="1"/>
              <a:t>leverage health system priorities </a:t>
            </a:r>
            <a:r>
              <a:rPr lang="en-US"/>
              <a:t>and quality metrics in order </a:t>
            </a:r>
            <a:r>
              <a:rPr lang="en-US" b="1"/>
              <a:t>to advocate </a:t>
            </a:r>
            <a:r>
              <a:rPr lang="en-US"/>
              <a:t>for what your patients care about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Implementation Science: </a:t>
            </a:r>
            <a:r>
              <a:rPr lang="en-US"/>
              <a:t>learn how to make it easier for all of us to do the right thing for older adults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29" name="Google Shape;12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Overview of QI Curriculum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QI vs. Research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Lean approach to QI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Initial State and Patient Safety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Next Steps for QI Learning and Project</a:t>
            </a:r>
          </a:p>
          <a:p>
            <a:pPr marL="457200" lvl="1" indent="0">
              <a:buSzPts val="24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Overview: Objectives</a:t>
            </a:r>
            <a:endParaRPr/>
          </a:p>
        </p:txBody>
      </p:sp>
      <p:sp>
        <p:nvSpPr>
          <p:cNvPr id="136" name="Google Shape;136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Purpose: Empower you to close the Know-Do Gap (aka Evidence-Practice Gap) in healthcare for older adults and lead Age-Friendly Health System transformation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Objectives: 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R"/>
            </a:pPr>
            <a:r>
              <a:rPr lang="en-US" dirty="0"/>
              <a:t>Understand the difference between QI and Research</a:t>
            </a:r>
            <a:endParaRPr dirty="0"/>
          </a:p>
          <a:p>
            <a:pPr marL="514350" lvl="0" indent="-5143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R"/>
            </a:pPr>
            <a:r>
              <a:rPr lang="en-US" dirty="0"/>
              <a:t>Use a systematic approach to complete a QI project with Group ACP (Lean, A3)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Optional: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Submit a QI abstract to AGS (December 2022)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Submit a QI abstract to UCSD GME QIPS Conference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Present your QI project at Geriatrics Grand Rounds (June 2023)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514350" lvl="0" indent="-34988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514350" lvl="0" indent="-34988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514350" lvl="0" indent="-34988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514350" lvl="0" indent="-34988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514350" lvl="0" indent="-34988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98E46-0D87-8E95-6B66-61EA627C7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QI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AFDA4-AF0B-622D-286D-701AE0291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Monthly Didactics</a:t>
            </a:r>
          </a:p>
          <a:p>
            <a:pPr lvl="1"/>
            <a:r>
              <a:rPr lang="en-US" dirty="0"/>
              <a:t>Systematic Approach to QI</a:t>
            </a:r>
          </a:p>
          <a:p>
            <a:r>
              <a:rPr lang="en-US" dirty="0"/>
              <a:t>Experiential Learning</a:t>
            </a:r>
          </a:p>
          <a:p>
            <a:pPr lvl="1"/>
            <a:r>
              <a:rPr lang="en-US" dirty="0"/>
              <a:t>Required QI Group Project: </a:t>
            </a:r>
          </a:p>
          <a:p>
            <a:pPr lvl="2"/>
            <a:r>
              <a:rPr lang="en-US" dirty="0"/>
              <a:t>Shared Medical Appointments for Advance Care Planning</a:t>
            </a:r>
          </a:p>
          <a:p>
            <a:pPr lvl="1"/>
            <a:r>
              <a:rPr lang="en-US" dirty="0"/>
              <a:t>Optional QI Project: </a:t>
            </a:r>
          </a:p>
          <a:p>
            <a:pPr lvl="2"/>
            <a:r>
              <a:rPr lang="en-US" dirty="0"/>
              <a:t>VA panel-based</a:t>
            </a:r>
          </a:p>
          <a:p>
            <a:pPr lvl="2"/>
            <a:r>
              <a:rPr lang="en-US" dirty="0"/>
              <a:t>Population Health Committee</a:t>
            </a:r>
          </a:p>
          <a:p>
            <a:pPr lvl="2"/>
            <a:r>
              <a:rPr lang="en-US" dirty="0"/>
              <a:t>Other</a:t>
            </a:r>
          </a:p>
          <a:p>
            <a:pPr marL="5715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801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3600" dirty="0"/>
              <a:t>Overview: Didactics and Experiential Curriculum</a:t>
            </a:r>
            <a:endParaRPr sz="3600" dirty="0"/>
          </a:p>
        </p:txBody>
      </p:sp>
      <p:graphicFrame>
        <p:nvGraphicFramePr>
          <p:cNvPr id="143" name="Google Shape;143;p9"/>
          <p:cNvGraphicFramePr/>
          <p:nvPr>
            <p:extLst>
              <p:ext uri="{D42A27DB-BD31-4B8C-83A1-F6EECF244321}">
                <p14:modId xmlns:p14="http://schemas.microsoft.com/office/powerpoint/2010/main" val="4070467693"/>
              </p:ext>
            </p:extLst>
          </p:nvPr>
        </p:nvGraphicFramePr>
        <p:xfrm>
          <a:off x="838199" y="1599993"/>
          <a:ext cx="10003975" cy="4876910"/>
        </p:xfrm>
        <a:graphic>
          <a:graphicData uri="http://schemas.openxmlformats.org/drawingml/2006/table">
            <a:tbl>
              <a:tblPr firstRow="1" bandRow="1">
                <a:noFill/>
                <a:tableStyleId>{8003C46D-92E9-4C88-A54E-A211DACB7BEB}</a:tableStyleId>
              </a:tblPr>
              <a:tblGrid>
                <a:gridCol w="1339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2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2382">
                  <a:extLst>
                    <a:ext uri="{9D8B030D-6E8A-4147-A177-3AD203B41FA5}">
                      <a16:colId xmlns:a16="http://schemas.microsoft.com/office/drawing/2014/main" val="2527613696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/>
                        <a:t>Date</a:t>
                      </a:r>
                      <a:endParaRPr sz="12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Didactic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Experiential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July 2022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Intro to QI, Initial Condition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cap="none" dirty="0"/>
                        <a:t>Module: Age-Friendly Health System Module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Learning: Age-Friendly Health System Walkthrough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Learning: VA Panel Metrics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August 2022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Problem Statement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ACP Project: Intro to Group Visits for Advance Care Planning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September 2022</a:t>
                      </a:r>
                      <a:endParaRPr sz="1200" b="1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Target Condition</a:t>
                      </a:r>
                      <a:endParaRPr sz="1200" b="1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ACP Project: Advance Directive, Advance Care Planning Module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2671385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October 2022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Performing a gap analysis (Patient Safety) and Proposing Countermeasures (writing QI abstract)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Presentation: Patient Safety Case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ACP Project: Gap Analysis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November 2022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u="none" strike="noStrike" cap="none" dirty="0"/>
                        <a:t>Making a Plan </a:t>
                      </a:r>
                      <a:endParaRPr lang="en-US" sz="12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ACP Project: QI abstract for Group ACP work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December 2022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No formal Didactics this month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cap="none" dirty="0"/>
                        <a:t>Module: Health Equity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en-US"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Conference Abstract submissions: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GME (required, Date TBD), AGS (QI abstract optional)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400702889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January 2023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u="none" strike="noStrike" cap="none" dirty="0"/>
                        <a:t>Results (Check) and Next Steps (Act)</a:t>
                      </a:r>
                      <a:endParaRPr lang="en-US" sz="12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February 2023: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Continuous Quality Improvement and Team Science</a:t>
                      </a:r>
                      <a:endParaRPr sz="1200" b="1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May 2023</a:t>
                      </a:r>
                      <a:endParaRPr sz="1200" b="1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0" u="none" strike="noStrike" cap="none" dirty="0"/>
                        <a:t>No formal Didactics this month</a:t>
                      </a:r>
                      <a:endParaRPr sz="1200" b="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Conferences: GME (required, Date TBD), AGS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83037769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June 2023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b="1" u="none" strike="noStrike" cap="none" dirty="0"/>
                        <a:t>Wrap Up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200" u="none" strike="noStrike" cap="none" dirty="0"/>
                        <a:t>Presentation: Geriatrics Grand Rounds (optional) </a:t>
                      </a:r>
                      <a:endParaRPr sz="12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" name="Google Shape;149;p10"/>
          <p:cNvGraphicFramePr/>
          <p:nvPr>
            <p:extLst>
              <p:ext uri="{D42A27DB-BD31-4B8C-83A1-F6EECF244321}">
                <p14:modId xmlns:p14="http://schemas.microsoft.com/office/powerpoint/2010/main" val="2865989406"/>
              </p:ext>
            </p:extLst>
          </p:nvPr>
        </p:nvGraphicFramePr>
        <p:xfrm>
          <a:off x="602722" y="1121732"/>
          <a:ext cx="10643209" cy="5425465"/>
        </p:xfrm>
        <a:graphic>
          <a:graphicData uri="http://schemas.openxmlformats.org/drawingml/2006/table">
            <a:tbl>
              <a:tblPr>
                <a:noFill/>
                <a:tableStyleId>{F8A2547C-5375-4AE6-BD5F-443708DEC463}</a:tableStyleId>
              </a:tblPr>
              <a:tblGrid>
                <a:gridCol w="1641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0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0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i="0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50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i="0" u="sng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Classical Research</a:t>
                      </a:r>
                      <a:endParaRPr sz="15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i="0" u="sng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Quality Improvement</a:t>
                      </a:r>
                      <a:endParaRPr sz="15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Primary Goal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 discover widely generalizable knowledge</a:t>
                      </a:r>
                      <a:endParaRPr sz="12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e.g., Does X improve a specific outcome compared to patients without X?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X = e.g., drug, procedure, </a:t>
                      </a:r>
                      <a:r>
                        <a:rPr lang="en-US" sz="8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tx</a:t>
                      </a:r>
                      <a:r>
                        <a:rPr lang="en-US" sz="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 narrowly defined, etc.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Specific outcome = e.g., </a:t>
                      </a:r>
                      <a:r>
                        <a:rPr lang="en-US" sz="8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sx</a:t>
                      </a:r>
                      <a:r>
                        <a:rPr lang="en-US" sz="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, health outcomes, patient behavior</a:t>
                      </a:r>
                      <a:endParaRPr sz="800" b="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 bring new knowledge into daily practice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e.g. Does X improve a specific outcome compared to before we had X here?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X= e.g. process change, training, work-flow redesign, etc.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Specific outcome = e.g., health outcomes, cost/efficiency/process measures at system level</a:t>
                      </a:r>
                      <a:endParaRPr sz="800" b="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Hypothesis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Stick with it until bitter end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Adjust through multiple PDSA cycles to work out kinks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Method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Qualitative, </a:t>
                      </a:r>
                      <a:r>
                        <a:rPr lang="en-US" sz="1200" b="1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Quantiative</a:t>
                      </a:r>
                      <a:endParaRPr lang="en-US" sz="12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Unit of analysis, randomization level = patient</a:t>
                      </a:r>
                      <a:endParaRPr sz="1200" b="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PDSA (Plan-Do-Study-Act)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Unit of analysis: patient or system measures (may not involve randomization) </a:t>
                      </a:r>
                      <a:endParaRPr sz="1200" b="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Duration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Longer, Data collection for definitive results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Short, Rapid tests of change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Sample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Representative</a:t>
                      </a:r>
                      <a:endParaRPr sz="120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Unit level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Informed consent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Must be obtained if human subjects are involved (or justified to waive)</a:t>
                      </a:r>
                      <a:endParaRPr sz="120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Generally not required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Biases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Control for as many biases as possible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Embrace context/stabilize biases from test to test</a:t>
                      </a:r>
                      <a:endParaRPr sz="12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Tests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One large blind test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Many sequential, observable tests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Gather as much data as possible, just in case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Gather just enough data to learn and complete another cycle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 Analysis 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Enumerative statistics</a:t>
                      </a:r>
                      <a:endParaRPr sz="12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eg.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 tests, chi square, p-values)</a:t>
                      </a:r>
                      <a:endParaRPr sz="12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Analytic Statistics </a:t>
                      </a:r>
                      <a:endParaRPr sz="12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eg.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Statistical process control, run &amp; control charts)</a:t>
                      </a:r>
                      <a:endParaRPr sz="12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Results</a:t>
                      </a:r>
                      <a:endParaRPr sz="14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Understand change</a:t>
                      </a:r>
                      <a:endParaRPr sz="1200" u="none" strike="noStrike" cap="none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Make Change</a:t>
                      </a:r>
                      <a:endParaRPr sz="1200" u="none" strike="noStrike" cap="none" dirty="0"/>
                    </a:p>
                  </a:txBody>
                  <a:tcPr marL="54825" marR="54825" marT="37600" marB="37600">
                    <a:lnL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0" name="Google Shape;150;p10"/>
          <p:cNvSpPr/>
          <p:nvPr/>
        </p:nvSpPr>
        <p:spPr>
          <a:xfrm>
            <a:off x="2713038" y="1820863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0"/>
          <p:cNvSpPr txBox="1"/>
          <p:nvPr/>
        </p:nvSpPr>
        <p:spPr>
          <a:xfrm>
            <a:off x="1528998" y="412376"/>
            <a:ext cx="1008926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Classical Research vs. Quality Improvement 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2053855" y="1543924"/>
            <a:ext cx="3824604" cy="173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Safety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9265" marR="5080" lvl="0" indent="-2362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Healthcare Associated Infections (HAIs)  (</a:t>
            </a:r>
            <a:r>
              <a:rPr lang="en-US" sz="1600" b="0" i="0" u="none" strike="noStrike" cap="none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B68AC"/>
                </a:solidFill>
                <a:latin typeface="Arial"/>
                <a:ea typeface="Arial"/>
                <a:cs typeface="Arial"/>
                <a:sym typeface="Arial"/>
              </a:rPr>
              <a:t>CMS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0AF50"/>
                </a:solidFill>
                <a:latin typeface="Arial"/>
                <a:ea typeface="Arial"/>
                <a:cs typeface="Arial"/>
                <a:sym typeface="Arial"/>
              </a:rPr>
              <a:t>L, </a:t>
            </a:r>
            <a:r>
              <a:rPr lang="en-US" sz="1600" b="0" i="0" u="none" strike="noStrike" cap="none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9265" marR="759460" lvl="0" indent="-2362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Patient Safety Indicators (PSIs)  (</a:t>
            </a:r>
            <a:r>
              <a:rPr lang="en-US" sz="1600" b="0" i="0" u="none" strike="noStrike" cap="none">
                <a:solidFill>
                  <a:srgbClr val="0B68AC"/>
                </a:solidFill>
                <a:latin typeface="Arial"/>
                <a:ea typeface="Arial"/>
                <a:cs typeface="Arial"/>
                <a:sym typeface="Arial"/>
              </a:rPr>
              <a:t>CMS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0AF5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3045" marR="622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Pressure Ulcer Prevention (</a:t>
            </a:r>
            <a:r>
              <a:rPr lang="en-US" sz="1600" b="0" i="0" u="none" strike="noStrike" cap="none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0AF5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  Falls (</a:t>
            </a:r>
            <a:r>
              <a:rPr lang="en-US" sz="1600" b="0" i="0" u="none" strike="noStrike" cap="none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0AF5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2053855" y="3494632"/>
            <a:ext cx="3128010" cy="1000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Experience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1300" marR="5080" lvl="0" indent="-63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HCAHPS (</a:t>
            </a:r>
            <a:r>
              <a:rPr lang="en-US" sz="1600" b="0" i="0" u="none" strike="noStrike" cap="none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B68AC"/>
                </a:solidFill>
                <a:latin typeface="Arial"/>
                <a:ea typeface="Arial"/>
                <a:cs typeface="Arial"/>
                <a:sym typeface="Arial"/>
              </a:rPr>
              <a:t>CMS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US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0AF50"/>
                </a:solidFill>
                <a:latin typeface="Arial"/>
                <a:ea typeface="Arial"/>
                <a:cs typeface="Arial"/>
                <a:sym typeface="Arial"/>
              </a:rPr>
              <a:t>L, </a:t>
            </a:r>
            <a:r>
              <a:rPr lang="en-US" sz="1600" b="0" i="0" u="none" strike="noStrike" cap="none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  CG-CAHPS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1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Provider and Team Member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5"/>
          <p:cNvSpPr txBox="1"/>
          <p:nvPr/>
        </p:nvSpPr>
        <p:spPr>
          <a:xfrm>
            <a:off x="2054058" y="4713824"/>
            <a:ext cx="2447925" cy="2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Mortality 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600" b="0" i="0" u="none" strike="noStrike" cap="none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B68AC"/>
                </a:solidFill>
                <a:latin typeface="Arial"/>
                <a:ea typeface="Arial"/>
                <a:cs typeface="Arial"/>
                <a:sym typeface="Arial"/>
              </a:rPr>
              <a:t>CMS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US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5"/>
          <p:cNvSpPr txBox="1"/>
          <p:nvPr/>
        </p:nvSpPr>
        <p:spPr>
          <a:xfrm>
            <a:off x="2054260" y="5201501"/>
            <a:ext cx="5158740" cy="1000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Wellness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304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Population Health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304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Public Hosp Redesign &amp; Incentives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304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in Medi-Cal (</a:t>
            </a:r>
            <a:r>
              <a:rPr lang="en-US" sz="1600" b="0" i="0" u="none" strike="noStrike" cap="none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PRIME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 / Quality Incentive Program (</a:t>
            </a:r>
            <a:r>
              <a:rPr lang="en-US" sz="1600" b="0" i="0" u="none" strike="noStrike" cap="none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QIP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5"/>
          <p:cNvSpPr txBox="1"/>
          <p:nvPr/>
        </p:nvSpPr>
        <p:spPr>
          <a:xfrm>
            <a:off x="1966658" y="6384763"/>
            <a:ext cx="5960110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M = Magnet </a:t>
            </a:r>
            <a:r>
              <a:rPr lang="en-US" sz="1100" b="0" i="0" u="none" strike="noStrike" cap="none">
                <a:solidFill>
                  <a:srgbClr val="006FC0"/>
                </a:solidFill>
                <a:latin typeface="Arial"/>
                <a:ea typeface="Arial"/>
                <a:cs typeface="Arial"/>
                <a:sym typeface="Arial"/>
              </a:rPr>
              <a:t>CMS = CMS Reporting </a:t>
            </a:r>
            <a:r>
              <a:rPr lang="en-US" sz="11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US = USNWR </a:t>
            </a:r>
            <a:r>
              <a:rPr lang="en-US" sz="11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V = Vizient </a:t>
            </a:r>
            <a:r>
              <a:rPr lang="en-US" sz="1100" b="0" i="0" u="none" strike="noStrike" cap="none">
                <a:solidFill>
                  <a:srgbClr val="00AF50"/>
                </a:solidFill>
                <a:latin typeface="Arial"/>
                <a:ea typeface="Arial"/>
                <a:cs typeface="Arial"/>
                <a:sym typeface="Arial"/>
              </a:rPr>
              <a:t>L = Leapfrog </a:t>
            </a:r>
            <a:r>
              <a:rPr lang="en-US" sz="1100" b="0" i="0" u="none" strike="noStrike" cap="none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P = PRIME / QIP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6376" y="1585125"/>
            <a:ext cx="4591811" cy="3669626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5"/>
          <p:cNvSpPr txBox="1"/>
          <p:nvPr/>
        </p:nvSpPr>
        <p:spPr>
          <a:xfrm>
            <a:off x="7345770" y="1042925"/>
            <a:ext cx="1769745" cy="23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Vizient Q&amp;A Scorecard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5"/>
          <p:cNvSpPr txBox="1"/>
          <p:nvPr/>
        </p:nvSpPr>
        <p:spPr>
          <a:xfrm>
            <a:off x="9419099" y="4375515"/>
            <a:ext cx="487045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= Harm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5"/>
          <p:cNvSpPr txBox="1"/>
          <p:nvPr/>
        </p:nvSpPr>
        <p:spPr>
          <a:xfrm>
            <a:off x="9490325" y="2414286"/>
            <a:ext cx="671830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= Mortality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5"/>
          <p:cNvSpPr txBox="1"/>
          <p:nvPr/>
        </p:nvSpPr>
        <p:spPr>
          <a:xfrm>
            <a:off x="6206513" y="4375515"/>
            <a:ext cx="1418590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TOC &amp; Excess Days =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5"/>
          <p:cNvSpPr txBox="1"/>
          <p:nvPr/>
        </p:nvSpPr>
        <p:spPr>
          <a:xfrm>
            <a:off x="6197540" y="3251608"/>
            <a:ext cx="845185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Experience =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5"/>
          <p:cNvSpPr txBox="1"/>
          <p:nvPr/>
        </p:nvSpPr>
        <p:spPr>
          <a:xfrm>
            <a:off x="6487350" y="2268469"/>
            <a:ext cx="1285240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LOS &amp; Direct Cost =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5"/>
          <p:cNvSpPr txBox="1">
            <a:spLocks noGrp="1"/>
          </p:cNvSpPr>
          <p:nvPr>
            <p:ph type="title"/>
          </p:nvPr>
        </p:nvSpPr>
        <p:spPr>
          <a:xfrm>
            <a:off x="3895720" y="67017"/>
            <a:ext cx="6123491" cy="100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9"/>
              </a:buClr>
              <a:buSzPts val="3200"/>
              <a:buFont typeface="Arial"/>
              <a:buNone/>
            </a:pPr>
            <a:r>
              <a:rPr lang="en-US" sz="3200" b="1" i="1">
                <a:solidFill>
                  <a:srgbClr val="007CB9"/>
                </a:solidFill>
              </a:rPr>
              <a:t>Key Quality and Safety Priorities at UCSD</a:t>
            </a:r>
            <a:endParaRPr sz="3200" b="1" i="1"/>
          </a:p>
        </p:txBody>
      </p:sp>
      <p:sp>
        <p:nvSpPr>
          <p:cNvPr id="197" name="Google Shape;197;p15"/>
          <p:cNvSpPr txBox="1"/>
          <p:nvPr/>
        </p:nvSpPr>
        <p:spPr>
          <a:xfrm>
            <a:off x="2053855" y="246643"/>
            <a:ext cx="5571248" cy="1072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50"/>
              <a:buFont typeface="Arial"/>
              <a:buNone/>
            </a:pPr>
            <a:endParaRPr sz="3350" b="0" i="1" u="none" strike="noStrike" cap="none">
              <a:solidFill>
                <a:srgbClr val="007CB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23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TOC/Readmissions 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600" b="0" i="0" u="none" strike="noStrike" cap="none">
                <a:solidFill>
                  <a:srgbClr val="0B68AC"/>
                </a:solidFill>
                <a:latin typeface="Arial"/>
                <a:ea typeface="Arial"/>
                <a:cs typeface="Arial"/>
                <a:sym typeface="Arial"/>
              </a:rPr>
              <a:t>CMS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US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V </a:t>
            </a:r>
            <a:r>
              <a:rPr lang="en-US" sz="1600" b="0" i="0" u="none" strike="noStrike" cap="none">
                <a:solidFill>
                  <a:srgbClr val="00AF5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16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5"/>
          <p:cNvSpPr txBox="1"/>
          <p:nvPr/>
        </p:nvSpPr>
        <p:spPr>
          <a:xfrm>
            <a:off x="7475377" y="5259716"/>
            <a:ext cx="185928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64648"/>
                </a:solidFill>
                <a:latin typeface="Arial"/>
                <a:ea typeface="Arial"/>
                <a:cs typeface="Arial"/>
                <a:sym typeface="Arial"/>
              </a:rPr>
              <a:t>Vizient.UCSD.edu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Lean approach to quality improvement</a:t>
            </a:r>
            <a:endParaRPr/>
          </a:p>
        </p:txBody>
      </p:sp>
      <p:sp>
        <p:nvSpPr>
          <p:cNvPr id="157" name="Google Shape;15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Lean is a methodology used to </a:t>
            </a:r>
            <a:r>
              <a:rPr lang="en-US">
                <a:solidFill>
                  <a:srgbClr val="FF0000"/>
                </a:solidFill>
              </a:rPr>
              <a:t>continuously improve </a:t>
            </a:r>
            <a:r>
              <a:rPr lang="en-US"/>
              <a:t>any process by empowering </a:t>
            </a:r>
            <a:r>
              <a:rPr lang="en-US">
                <a:solidFill>
                  <a:srgbClr val="FF0000"/>
                </a:solidFill>
              </a:rPr>
              <a:t>employees</a:t>
            </a:r>
            <a:r>
              <a:rPr lang="en-US"/>
              <a:t> to eliminate waste while maximizing customer </a:t>
            </a:r>
            <a:r>
              <a:rPr lang="en-US">
                <a:solidFill>
                  <a:srgbClr val="FF0000"/>
                </a:solidFill>
              </a:rPr>
              <a:t>value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>
                <a:solidFill>
                  <a:srgbClr val="FF0000"/>
                </a:solidFill>
              </a:rPr>
              <a:t>People who actually do the work </a:t>
            </a:r>
            <a:r>
              <a:rPr lang="en-US"/>
              <a:t>are best suited to improve and innovate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production method derived from </a:t>
            </a:r>
            <a:r>
              <a:rPr lang="en-US">
                <a:solidFill>
                  <a:srgbClr val="FF0000"/>
                </a:solidFill>
              </a:rPr>
              <a:t>Toyota in 1930 </a:t>
            </a:r>
            <a:r>
              <a:rPr lang="en-US"/>
              <a:t>that is increasingly used in healthcare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buzz words include waste elimination, standard work, mistake-proofing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>
                <a:solidFill>
                  <a:srgbClr val="FF0000"/>
                </a:solidFill>
              </a:rPr>
              <a:t>Why?</a:t>
            </a:r>
            <a:r>
              <a:rPr lang="en-US"/>
              <a:t> Language spoken by executives that is understood by the team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"/>
          <p:cNvSpPr txBox="1">
            <a:spLocks noGrp="1"/>
          </p:cNvSpPr>
          <p:nvPr>
            <p:ph type="title"/>
          </p:nvPr>
        </p:nvSpPr>
        <p:spPr>
          <a:xfrm>
            <a:off x="838200" y="2539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A3 (lean) approach to QI</a:t>
            </a:r>
            <a:endParaRPr/>
          </a:p>
        </p:txBody>
      </p:sp>
      <p:sp>
        <p:nvSpPr>
          <p:cNvPr id="163" name="Google Shape;16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simple and strict guide that front line staff can use to problem solve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199" y="1178284"/>
            <a:ext cx="10653585" cy="5573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"/>
          <p:cNvSpPr txBox="1">
            <a:spLocks noGrp="1"/>
          </p:cNvSpPr>
          <p:nvPr>
            <p:ph type="title"/>
          </p:nvPr>
        </p:nvSpPr>
        <p:spPr>
          <a:xfrm>
            <a:off x="838200" y="-22270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2800" dirty="0"/>
              <a:t>A3 Initial State, Qualitative: 4Ms Process Walkthrough</a:t>
            </a:r>
            <a:endParaRPr sz="2800" dirty="0"/>
          </a:p>
        </p:txBody>
      </p:sp>
      <p:graphicFrame>
        <p:nvGraphicFramePr>
          <p:cNvPr id="205" name="Google Shape;205;p16"/>
          <p:cNvGraphicFramePr/>
          <p:nvPr/>
        </p:nvGraphicFramePr>
        <p:xfrm>
          <a:off x="668381" y="767530"/>
          <a:ext cx="10515600" cy="5943650"/>
        </p:xfrm>
        <a:graphic>
          <a:graphicData uri="http://schemas.openxmlformats.org/drawingml/2006/table">
            <a:tbl>
              <a:tblPr firstRow="1" bandRow="1">
                <a:noFill/>
                <a:tableStyleId>{8003C46D-92E9-4C88-A54E-A211DACB7BEB}</a:tableStyleId>
              </a:tblPr>
              <a:tblGrid>
                <a:gridCol w="493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M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Specifically, look for how we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Current practice and observations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/>
                        <a:t>WHAT MATTERS: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Know and align care with each older adult’s specific health outcome goals and care preferences including, but not limited to, end-of-life and across settings of care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Ask the older adult What Matters most and document it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Align the care plan with What Matters most</a:t>
                      </a:r>
                      <a:endParaRPr sz="1400" u="none" strike="noStrike" cap="none"/>
                    </a:p>
                    <a:p>
                      <a:pPr marL="2857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MEDICATION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If medication is necessary, use Age- Friendly medication that does not interfere with What Matters to the older adult, Mobility, or Mentation across settings of care</a:t>
                      </a:r>
                      <a:r>
                        <a:rPr lang="en-US" sz="1800" u="none" strike="noStrike" cap="none"/>
                        <a:t> 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Review high-risk meds and document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Avoid, dose adjust, or deprescribe high-risk meds and doc/communicate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MENTATION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Prevent, identify, treat, and manage dementia, depression, and delirium across care settings of care</a:t>
                      </a:r>
                      <a:r>
                        <a:rPr lang="en-US" sz="1800" u="none" strike="noStrike" cap="none"/>
                        <a:t> 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Hospital: delirium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Ambulatory: dementia, depression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MOBILITY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Ensure that each older adult moves safely every day in order to maintain function and do What Matters</a:t>
                      </a:r>
                      <a:r>
                        <a:rPr lang="en-US" sz="1800" u="none" strike="noStrike" cap="none"/>
                        <a:t> 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Screen for mobility and document results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/>
                        <a:t>Ensure early and safe mobility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/>
              <a:t>A3 Initial State, Qualitative: Tips for a patient-centered walkthrough</a:t>
            </a:r>
            <a:endParaRPr dirty="0"/>
          </a:p>
        </p:txBody>
      </p:sp>
      <p:sp>
        <p:nvSpPr>
          <p:cNvPr id="211" name="Google Shape;2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Let staff know and ideally partner with staff </a:t>
            </a:r>
            <a:r>
              <a:rPr lang="en-US" dirty="0"/>
              <a:t>to do a walk-through as part of an assignment.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Go through </a:t>
            </a:r>
            <a:r>
              <a:rPr lang="en-US" b="1" dirty="0"/>
              <a:t>experience as the patient and family member would </a:t>
            </a:r>
            <a:r>
              <a:rPr lang="en-US" dirty="0"/>
              <a:t>from start to finish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What are they thinking?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What are they feeling at this moment?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Between the two of you </a:t>
            </a:r>
            <a:r>
              <a:rPr lang="en-US" dirty="0"/>
              <a:t>(the patient and family member) write down a list of </a:t>
            </a:r>
            <a:r>
              <a:rPr lang="en-US" b="1" dirty="0"/>
              <a:t>what needs you found </a:t>
            </a:r>
            <a:r>
              <a:rPr lang="en-US" dirty="0"/>
              <a:t>and desired changes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EF85A-5B4D-365D-4144-6E13DCF24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A3, Initial State, Quantitative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E4DA7-4C97-6C90-7C3C-80B40F270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 Panels at the VA</a:t>
            </a:r>
          </a:p>
          <a:p>
            <a:r>
              <a:rPr lang="en-US" dirty="0"/>
              <a:t>Dr. Bailey will help you to gain access to metrics for your patients</a:t>
            </a:r>
          </a:p>
        </p:txBody>
      </p:sp>
    </p:spTree>
    <p:extLst>
      <p:ext uri="{BB962C8B-B14F-4D97-AF65-F5344CB8AC3E}">
        <p14:creationId xmlns:p14="http://schemas.microsoft.com/office/powerpoint/2010/main" val="3347645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89FAA-0671-1BDA-F1FF-E341E1D2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Safety Case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65FA9-B55F-5AD4-3408-3F1CAC59A7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looking for a case when something went wrong and </a:t>
            </a:r>
          </a:p>
          <a:p>
            <a:pPr lvl="1"/>
            <a:r>
              <a:rPr lang="en-US" dirty="0"/>
              <a:t>a patient was harmed or</a:t>
            </a:r>
          </a:p>
          <a:p>
            <a:pPr lvl="1"/>
            <a:r>
              <a:rPr lang="en-US" dirty="0"/>
              <a:t>a patient was nearly harmed</a:t>
            </a:r>
          </a:p>
          <a:p>
            <a:r>
              <a:rPr lang="en-US" dirty="0"/>
              <a:t>Ideal case includes </a:t>
            </a:r>
          </a:p>
          <a:p>
            <a:pPr lvl="1"/>
            <a:r>
              <a:rPr lang="en-US" dirty="0"/>
              <a:t>system failures rather than individual errors</a:t>
            </a:r>
          </a:p>
          <a:p>
            <a:pPr lvl="1"/>
            <a:r>
              <a:rPr lang="en-US" dirty="0"/>
              <a:t>allow to talk about general policies and procedures in health system</a:t>
            </a:r>
          </a:p>
        </p:txBody>
      </p:sp>
    </p:spTree>
    <p:extLst>
      <p:ext uri="{BB962C8B-B14F-4D97-AF65-F5344CB8AC3E}">
        <p14:creationId xmlns:p14="http://schemas.microsoft.com/office/powerpoint/2010/main" val="2982792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/>
              <a:t>Action Items- volunteer to email/remind</a:t>
            </a:r>
            <a:endParaRPr dirty="0"/>
          </a:p>
        </p:txBody>
      </p:sp>
      <p:graphicFrame>
        <p:nvGraphicFramePr>
          <p:cNvPr id="217" name="Google Shape;217;p18"/>
          <p:cNvGraphicFramePr/>
          <p:nvPr>
            <p:extLst>
              <p:ext uri="{D42A27DB-BD31-4B8C-83A1-F6EECF244321}">
                <p14:modId xmlns:p14="http://schemas.microsoft.com/office/powerpoint/2010/main" val="483535748"/>
              </p:ext>
            </p:extLst>
          </p:nvPr>
        </p:nvGraphicFramePr>
        <p:xfrm>
          <a:off x="838200" y="1603026"/>
          <a:ext cx="9619500" cy="3302060"/>
        </p:xfrm>
        <a:graphic>
          <a:graphicData uri="http://schemas.openxmlformats.org/drawingml/2006/table">
            <a:tbl>
              <a:tblPr firstRow="1" bandRow="1">
                <a:noFill/>
                <a:tableStyleId>{8003C46D-92E9-4C88-A54E-A211DACB7BEB}</a:tableStyleId>
              </a:tblPr>
              <a:tblGrid>
                <a:gridCol w="3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Assignment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Due Date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Comment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/>
                        <a:t>IHI Module PFC 203 Providing Age-Friendly Care to Older Adults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Second QI Session/Intro to ACP:</a:t>
                      </a:r>
                      <a:endParaRPr sz="18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Friday July 29, 2022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Select one resource (pdf) that you think could be useful in future QI work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/>
                        <a:t>4Ms Process Walkthrough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Second QI Session/Intro to ACP:</a:t>
                      </a:r>
                      <a:endParaRPr sz="18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Friday August 5, 2022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Fill out in your clinical setting (ideally VA)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/>
                        <a:t>Patient Data Request</a:t>
                      </a:r>
                      <a:endParaRPr sz="1800" b="1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First VA Continuity Clinic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Remind Dr. Bailey re: patient data request for panels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71137916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/>
                        <a:t>Patient Safety</a:t>
                      </a:r>
                      <a:endParaRPr sz="1800" b="1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Start thinking about a case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13356073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302968161"/>
                  </a:ext>
                </a:extLst>
              </a:tr>
            </a:tbl>
          </a:graphicData>
        </a:graphic>
      </p:graphicFrame>
      <p:sp>
        <p:nvSpPr>
          <p:cNvPr id="218" name="Google Shape;218;p18"/>
          <p:cNvSpPr txBox="1"/>
          <p:nvPr/>
        </p:nvSpPr>
        <p:spPr>
          <a:xfrm>
            <a:off x="838200" y="5541264"/>
            <a:ext cx="10515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*IHI: Institute for Healthcare Improvement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9" descr="Graphical user interface, website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67069" y="402956"/>
            <a:ext cx="10456494" cy="528492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9"/>
          <p:cNvSpPr txBox="1"/>
          <p:nvPr/>
        </p:nvSpPr>
        <p:spPr>
          <a:xfrm>
            <a:off x="6354305" y="3600043"/>
            <a:ext cx="480447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4Ms Process Walk Through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IHI Modules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UCSD A3 Template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D285-F198-DD98-79CD-C6405FDA7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Access: Age-Friendly Health System and IHI</a:t>
            </a:r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5D808C4E-06CD-B489-2DAF-C53C8CECE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523" y="1998538"/>
            <a:ext cx="6652741" cy="40304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AEDF5D8-6303-2199-8641-CB36B53AFEE4}"/>
                  </a:ext>
                </a:extLst>
              </p14:cNvPr>
              <p14:cNvContentPartPr/>
              <p14:nvPr/>
            </p14:nvContentPartPr>
            <p14:xfrm>
              <a:off x="2367934" y="4020227"/>
              <a:ext cx="3179160" cy="497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AEDF5D8-6303-2199-8641-CB36B53AFE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59294" y="4011227"/>
                <a:ext cx="3196800" cy="5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F32ABEA-C0C1-E814-6B3D-82FDE1F77D41}"/>
                  </a:ext>
                </a:extLst>
              </p14:cNvPr>
              <p14:cNvContentPartPr/>
              <p14:nvPr/>
            </p14:nvContentPartPr>
            <p14:xfrm>
              <a:off x="2424094" y="3614507"/>
              <a:ext cx="3457800" cy="399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F32ABEA-C0C1-E814-6B3D-82FDE1F77D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15454" y="3605867"/>
                <a:ext cx="347544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3248AA9-D562-8A7B-B7A1-BA2F259DFB44}"/>
                  </a:ext>
                </a:extLst>
              </p14:cNvPr>
              <p14:cNvContentPartPr/>
              <p14:nvPr/>
            </p14:nvContentPartPr>
            <p14:xfrm>
              <a:off x="5370694" y="961667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3248AA9-D562-8A7B-B7A1-BA2F259DFB4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61694" y="95266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7D86450-63D3-D2F7-AFCD-1EB30017F491}"/>
                  </a:ext>
                </a:extLst>
              </p14:cNvPr>
              <p14:cNvContentPartPr/>
              <p14:nvPr/>
            </p14:nvContentPartPr>
            <p14:xfrm>
              <a:off x="1128814" y="631907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7D86450-63D3-D2F7-AFCD-1EB30017F49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19814" y="623267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631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/>
              <a:t>Cell Phone Exchange			</a:t>
            </a:r>
            <a:endParaRPr dirty="0"/>
          </a:p>
        </p:txBody>
      </p:sp>
      <p:sp>
        <p:nvSpPr>
          <p:cNvPr id="230" name="Google Shape;23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Lindsey Yourman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Please text me your full name and email so I have it!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415-971-4962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 err="1"/>
              <a:t>lyourman@health.ucsd.edu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1663</Words>
  <Application>Microsoft Macintosh PowerPoint</Application>
  <PresentationFormat>Widescreen</PresentationFormat>
  <Paragraphs>256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Times New Roman</vt:lpstr>
      <vt:lpstr>Office Theme</vt:lpstr>
      <vt:lpstr>Intro to Geriatrics Quality Improvement (QI) Curriculum</vt:lpstr>
      <vt:lpstr>Introductions</vt:lpstr>
      <vt:lpstr>My QI Path</vt:lpstr>
      <vt:lpstr>Geriatrics QI Science Fellowship </vt:lpstr>
      <vt:lpstr>Geriatric QI themes</vt:lpstr>
      <vt:lpstr>Agenda</vt:lpstr>
      <vt:lpstr>Overview: Objectives</vt:lpstr>
      <vt:lpstr>QI Learning</vt:lpstr>
      <vt:lpstr>Overview: Didactics and Experiential Curriculum</vt:lpstr>
      <vt:lpstr>PowerPoint Presentation</vt:lpstr>
      <vt:lpstr>Key Quality and Safety Priorities at UCSD</vt:lpstr>
      <vt:lpstr>Lean approach to quality improvement</vt:lpstr>
      <vt:lpstr>A3 (lean) approach to QI</vt:lpstr>
      <vt:lpstr>A3 Initial State, Qualitative: 4Ms Process Walkthrough</vt:lpstr>
      <vt:lpstr>A3 Initial State, Qualitative: Tips for a patient-centered walkthrough</vt:lpstr>
      <vt:lpstr>A3, Initial State, Quantitative</vt:lpstr>
      <vt:lpstr>Patient Safety Case</vt:lpstr>
      <vt:lpstr>Action Items- volunteer to email/remind</vt:lpstr>
      <vt:lpstr>PowerPoint Presentation</vt:lpstr>
      <vt:lpstr>Module Access: Age-Friendly Health System and IHI</vt:lpstr>
      <vt:lpstr>Cell Phone Exchange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 ] improvement notes for lecture</dc:title>
  <dc:creator>Yourman, Lindsey</dc:creator>
  <cp:lastModifiedBy>Reichstadt, Jennifer</cp:lastModifiedBy>
  <cp:revision>3</cp:revision>
  <dcterms:created xsi:type="dcterms:W3CDTF">2020-10-09T21:03:08Z</dcterms:created>
  <dcterms:modified xsi:type="dcterms:W3CDTF">2022-07-07T20:42:50Z</dcterms:modified>
</cp:coreProperties>
</file>