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0" r:id="rId2"/>
    <p:sldId id="368" r:id="rId3"/>
    <p:sldId id="369" r:id="rId4"/>
    <p:sldId id="370" r:id="rId5"/>
    <p:sldId id="365" r:id="rId6"/>
    <p:sldId id="326" r:id="rId7"/>
    <p:sldId id="366" r:id="rId8"/>
    <p:sldId id="371" r:id="rId9"/>
    <p:sldId id="367" r:id="rId10"/>
  </p:sldIdLst>
  <p:sldSz cx="9144000" cy="6858000" type="screen4x3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72" autoAdjust="0"/>
    <p:restoredTop sz="89640" autoAdjust="0"/>
  </p:normalViewPr>
  <p:slideViewPr>
    <p:cSldViewPr snapToGrid="0" snapToObjects="1">
      <p:cViewPr varScale="1">
        <p:scale>
          <a:sx n="102" d="100"/>
          <a:sy n="102" d="100"/>
        </p:scale>
        <p:origin x="246" y="108"/>
      </p:cViewPr>
      <p:guideLst>
        <p:guide orient="horz" pos="2158"/>
        <p:guide pos="2880"/>
      </p:guideLst>
    </p:cSldViewPr>
  </p:slideViewPr>
  <p:outlineViewPr>
    <p:cViewPr>
      <p:scale>
        <a:sx n="33" d="100"/>
        <a:sy n="33" d="100"/>
      </p:scale>
      <p:origin x="0" y="117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8B9648-BE13-473F-B0C7-ABF8562E1C1D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542D53-35CE-4EB6-A78C-C6010D0A626C}">
      <dgm:prSet phldrT="[Text]"/>
      <dgm:spPr/>
      <dgm:t>
        <a:bodyPr/>
        <a:lstStyle/>
        <a:p>
          <a:r>
            <a:rPr lang="en-US" dirty="0"/>
            <a:t>1636</a:t>
          </a:r>
        </a:p>
      </dgm:t>
    </dgm:pt>
    <dgm:pt modelId="{2764FF0A-6F79-42B1-9C74-546F5249CC9A}" type="parTrans" cxnId="{7C6E3598-D446-4ACD-B69A-E16FBBB1E934}">
      <dgm:prSet/>
      <dgm:spPr/>
      <dgm:t>
        <a:bodyPr/>
        <a:lstStyle/>
        <a:p>
          <a:endParaRPr lang="en-US"/>
        </a:p>
      </dgm:t>
    </dgm:pt>
    <dgm:pt modelId="{E476A7C3-6FE6-400A-BA9B-37CDC88061F5}" type="sibTrans" cxnId="{7C6E3598-D446-4ACD-B69A-E16FBBB1E934}">
      <dgm:prSet/>
      <dgm:spPr/>
      <dgm:t>
        <a:bodyPr/>
        <a:lstStyle/>
        <a:p>
          <a:endParaRPr lang="en-US"/>
        </a:p>
      </dgm:t>
    </dgm:pt>
    <dgm:pt modelId="{CC03C840-2984-46B6-BAB9-325D0E033667}">
      <dgm:prSet phldrT="[Text]"/>
      <dgm:spPr/>
      <dgm:t>
        <a:bodyPr/>
        <a:lstStyle/>
        <a:p>
          <a:r>
            <a:rPr lang="en-US" dirty="0"/>
            <a:t>Pilgrims passed law requiring colony to care for disabled soldiers</a:t>
          </a:r>
        </a:p>
      </dgm:t>
    </dgm:pt>
    <dgm:pt modelId="{1E16B9BD-12A7-4C05-BDC2-901D804A84DD}" type="parTrans" cxnId="{6003BD95-8F1C-422C-9B35-6AA1CD5EB7D9}">
      <dgm:prSet/>
      <dgm:spPr/>
      <dgm:t>
        <a:bodyPr/>
        <a:lstStyle/>
        <a:p>
          <a:endParaRPr lang="en-US"/>
        </a:p>
      </dgm:t>
    </dgm:pt>
    <dgm:pt modelId="{6E20FC2A-C06C-4B5B-A2D1-FD363148453E}" type="sibTrans" cxnId="{6003BD95-8F1C-422C-9B35-6AA1CD5EB7D9}">
      <dgm:prSet/>
      <dgm:spPr/>
      <dgm:t>
        <a:bodyPr/>
        <a:lstStyle/>
        <a:p>
          <a:endParaRPr lang="en-US"/>
        </a:p>
      </dgm:t>
    </dgm:pt>
    <dgm:pt modelId="{C68E5321-D0FC-4A5D-A8F5-A1E2BCBF0D65}">
      <dgm:prSet phldrT="[Text]"/>
      <dgm:spPr/>
      <dgm:t>
        <a:bodyPr/>
        <a:lstStyle/>
        <a:p>
          <a:r>
            <a:rPr lang="en-US" dirty="0"/>
            <a:t>1776</a:t>
          </a:r>
        </a:p>
      </dgm:t>
    </dgm:pt>
    <dgm:pt modelId="{D40E83FB-9110-491B-8AAC-85F8EF8DEBCB}" type="parTrans" cxnId="{A53E05AA-B9EC-4D6A-A8EF-FD44BF8601B9}">
      <dgm:prSet/>
      <dgm:spPr/>
      <dgm:t>
        <a:bodyPr/>
        <a:lstStyle/>
        <a:p>
          <a:endParaRPr lang="en-US"/>
        </a:p>
      </dgm:t>
    </dgm:pt>
    <dgm:pt modelId="{6CF2C6C6-F000-4A31-9E2D-383DAAF95F02}" type="sibTrans" cxnId="{A53E05AA-B9EC-4D6A-A8EF-FD44BF8601B9}">
      <dgm:prSet/>
      <dgm:spPr/>
      <dgm:t>
        <a:bodyPr/>
        <a:lstStyle/>
        <a:p>
          <a:endParaRPr lang="en-US"/>
        </a:p>
      </dgm:t>
    </dgm:pt>
    <dgm:pt modelId="{CBDEE780-836D-4AA0-8273-648ACEA94FDD}">
      <dgm:prSet phldrT="[Text]"/>
      <dgm:spPr/>
      <dgm:t>
        <a:bodyPr/>
        <a:lstStyle/>
        <a:p>
          <a:r>
            <a:rPr lang="en-US" dirty="0"/>
            <a:t>Continental congress passed law providing pensions to disabled soldiers</a:t>
          </a:r>
        </a:p>
      </dgm:t>
    </dgm:pt>
    <dgm:pt modelId="{30D1CF56-4796-438D-B402-2400DDE65CBF}" type="parTrans" cxnId="{D3DD1C1E-8C32-4736-844B-AD4FBDDAACEA}">
      <dgm:prSet/>
      <dgm:spPr/>
      <dgm:t>
        <a:bodyPr/>
        <a:lstStyle/>
        <a:p>
          <a:endParaRPr lang="en-US"/>
        </a:p>
      </dgm:t>
    </dgm:pt>
    <dgm:pt modelId="{513089AC-83BC-424F-A7F3-743EF6D69BBB}" type="sibTrans" cxnId="{D3DD1C1E-8C32-4736-844B-AD4FBDDAACEA}">
      <dgm:prSet/>
      <dgm:spPr/>
      <dgm:t>
        <a:bodyPr/>
        <a:lstStyle/>
        <a:p>
          <a:endParaRPr lang="en-US"/>
        </a:p>
      </dgm:t>
    </dgm:pt>
    <dgm:pt modelId="{BF530082-5B1D-4F56-8897-28479E97859E}">
      <dgm:prSet phldrT="[Text]"/>
      <dgm:spPr/>
      <dgm:t>
        <a:bodyPr/>
        <a:lstStyle/>
        <a:p>
          <a:r>
            <a:rPr lang="en-US" dirty="0"/>
            <a:t>1811</a:t>
          </a:r>
        </a:p>
      </dgm:t>
    </dgm:pt>
    <dgm:pt modelId="{761A4768-E955-47A9-B0ED-9C6880426474}" type="parTrans" cxnId="{2558FD1A-33E5-4D69-B1CD-13BEC37C70D1}">
      <dgm:prSet/>
      <dgm:spPr/>
      <dgm:t>
        <a:bodyPr/>
        <a:lstStyle/>
        <a:p>
          <a:endParaRPr lang="en-US"/>
        </a:p>
      </dgm:t>
    </dgm:pt>
    <dgm:pt modelId="{506528AC-8D77-4B91-AAC6-360AF286A609}" type="sibTrans" cxnId="{2558FD1A-33E5-4D69-B1CD-13BEC37C70D1}">
      <dgm:prSet/>
      <dgm:spPr/>
      <dgm:t>
        <a:bodyPr/>
        <a:lstStyle/>
        <a:p>
          <a:endParaRPr lang="en-US"/>
        </a:p>
      </dgm:t>
    </dgm:pt>
    <dgm:pt modelId="{41771B0D-EB5A-4548-8AE2-F5B08AEDA137}">
      <dgm:prSet phldrT="[Text]"/>
      <dgm:spPr/>
      <dgm:t>
        <a:bodyPr/>
        <a:lstStyle/>
        <a:p>
          <a:r>
            <a:rPr lang="en-US" dirty="0"/>
            <a:t>first domiciliary and medical facility for Veterans authorized by Federal Government</a:t>
          </a:r>
        </a:p>
      </dgm:t>
    </dgm:pt>
    <dgm:pt modelId="{22FC4CF9-D8D8-43CB-B798-A9FFCCC90817}" type="parTrans" cxnId="{B655B4CD-33E2-430E-BF9C-18F2438E78AA}">
      <dgm:prSet/>
      <dgm:spPr/>
      <dgm:t>
        <a:bodyPr/>
        <a:lstStyle/>
        <a:p>
          <a:endParaRPr lang="en-US"/>
        </a:p>
      </dgm:t>
    </dgm:pt>
    <dgm:pt modelId="{60B8A42B-E3F1-4678-8D89-AE301E4DAAB2}" type="sibTrans" cxnId="{B655B4CD-33E2-430E-BF9C-18F2438E78AA}">
      <dgm:prSet/>
      <dgm:spPr/>
      <dgm:t>
        <a:bodyPr/>
        <a:lstStyle/>
        <a:p>
          <a:endParaRPr lang="en-US"/>
        </a:p>
      </dgm:t>
    </dgm:pt>
    <dgm:pt modelId="{E07AF27C-9D9A-4977-9993-87E5A01970F3}">
      <dgm:prSet phldrT="[Text]"/>
      <dgm:spPr/>
      <dgm:t>
        <a:bodyPr/>
        <a:lstStyle/>
        <a:p>
          <a:r>
            <a:rPr lang="en-US" dirty="0"/>
            <a:t>1865</a:t>
          </a:r>
        </a:p>
      </dgm:t>
    </dgm:pt>
    <dgm:pt modelId="{29AEBD92-4A6D-43E7-9724-789C90721F37}" type="parTrans" cxnId="{240038DD-2A34-48F7-B9F6-F77FB0F32E7C}">
      <dgm:prSet/>
      <dgm:spPr/>
      <dgm:t>
        <a:bodyPr/>
        <a:lstStyle/>
        <a:p>
          <a:endParaRPr lang="en-US"/>
        </a:p>
      </dgm:t>
    </dgm:pt>
    <dgm:pt modelId="{2E695357-F0A7-49CE-8021-4778E354BC69}" type="sibTrans" cxnId="{240038DD-2A34-48F7-B9F6-F77FB0F32E7C}">
      <dgm:prSet/>
      <dgm:spPr/>
      <dgm:t>
        <a:bodyPr/>
        <a:lstStyle/>
        <a:p>
          <a:endParaRPr lang="en-US"/>
        </a:p>
      </dgm:t>
    </dgm:pt>
    <dgm:pt modelId="{4FECB54B-562C-4B8F-9619-6E516300B1E3}">
      <dgm:prSet phldrT="[Text]"/>
      <dgm:spPr/>
      <dgm:t>
        <a:bodyPr/>
        <a:lstStyle/>
        <a:p>
          <a:r>
            <a:rPr lang="en-US" dirty="0"/>
            <a:t>1917</a:t>
          </a:r>
        </a:p>
      </dgm:t>
    </dgm:pt>
    <dgm:pt modelId="{AF11EB45-2884-4278-BFC4-C433C9D06375}" type="parTrans" cxnId="{157DE45A-8A1B-4F51-9026-7E2720EA04BE}">
      <dgm:prSet/>
      <dgm:spPr/>
      <dgm:t>
        <a:bodyPr/>
        <a:lstStyle/>
        <a:p>
          <a:endParaRPr lang="en-US"/>
        </a:p>
      </dgm:t>
    </dgm:pt>
    <dgm:pt modelId="{90E376CD-0B70-4015-A751-18665F2806FE}" type="sibTrans" cxnId="{157DE45A-8A1B-4F51-9026-7E2720EA04BE}">
      <dgm:prSet/>
      <dgm:spPr/>
      <dgm:t>
        <a:bodyPr/>
        <a:lstStyle/>
        <a:p>
          <a:endParaRPr lang="en-US"/>
        </a:p>
      </dgm:t>
    </dgm:pt>
    <dgm:pt modelId="{5CDFCF07-E948-4AEF-9393-CBC4D49855E1}">
      <dgm:prSet phldrT="[Text]"/>
      <dgm:spPr/>
      <dgm:t>
        <a:bodyPr/>
        <a:lstStyle/>
        <a:p>
          <a:r>
            <a:rPr lang="en-US" dirty="0"/>
            <a:t>State Veterans Homes established</a:t>
          </a:r>
        </a:p>
      </dgm:t>
    </dgm:pt>
    <dgm:pt modelId="{8E00FC07-D094-4593-9CB5-50FCA5FC4F3C}" type="parTrans" cxnId="{E9EFB9A6-5A33-4ECA-9D75-1605A31CDD94}">
      <dgm:prSet/>
      <dgm:spPr/>
      <dgm:t>
        <a:bodyPr/>
        <a:lstStyle/>
        <a:p>
          <a:endParaRPr lang="en-US"/>
        </a:p>
      </dgm:t>
    </dgm:pt>
    <dgm:pt modelId="{29C4BCF8-A26A-4AC1-AC13-9410E7F8AAF8}" type="sibTrans" cxnId="{E9EFB9A6-5A33-4ECA-9D75-1605A31CDD94}">
      <dgm:prSet/>
      <dgm:spPr/>
      <dgm:t>
        <a:bodyPr/>
        <a:lstStyle/>
        <a:p>
          <a:endParaRPr lang="en-US"/>
        </a:p>
      </dgm:t>
    </dgm:pt>
    <dgm:pt modelId="{AF99E621-8810-4473-BD34-ED21F001AB14}">
      <dgm:prSet phldrT="[Text]"/>
      <dgm:spPr/>
      <dgm:t>
        <a:bodyPr/>
        <a:lstStyle/>
        <a:p>
          <a:r>
            <a:rPr lang="en-US" dirty="0"/>
            <a:t>1921</a:t>
          </a:r>
        </a:p>
      </dgm:t>
    </dgm:pt>
    <dgm:pt modelId="{9E8E0C5C-8104-466A-9064-7ED034331A1E}" type="parTrans" cxnId="{71BF0B79-C728-4747-8644-AD4B6530ECF0}">
      <dgm:prSet/>
      <dgm:spPr/>
      <dgm:t>
        <a:bodyPr/>
        <a:lstStyle/>
        <a:p>
          <a:endParaRPr lang="en-US"/>
        </a:p>
      </dgm:t>
    </dgm:pt>
    <dgm:pt modelId="{16CBC18C-2FD9-4ECD-9A83-3326DA579C2B}" type="sibTrans" cxnId="{71BF0B79-C728-4747-8644-AD4B6530ECF0}">
      <dgm:prSet/>
      <dgm:spPr/>
      <dgm:t>
        <a:bodyPr/>
        <a:lstStyle/>
        <a:p>
          <a:endParaRPr lang="en-US"/>
        </a:p>
      </dgm:t>
    </dgm:pt>
    <dgm:pt modelId="{838ECF59-0F2D-4A7F-810F-A130AECCFE1E}">
      <dgm:prSet phldrT="[Text]"/>
      <dgm:spPr/>
      <dgm:t>
        <a:bodyPr/>
        <a:lstStyle/>
        <a:p>
          <a:r>
            <a:rPr lang="en-US" dirty="0"/>
            <a:t>Disability, Insurance, Vocational Rehab</a:t>
          </a:r>
        </a:p>
      </dgm:t>
    </dgm:pt>
    <dgm:pt modelId="{6E6D3A60-9DAB-4BBB-B811-8E950F4B08B3}" type="parTrans" cxnId="{238FFBC7-2ECF-4BE3-BB65-041BDCB0D885}">
      <dgm:prSet/>
      <dgm:spPr/>
      <dgm:t>
        <a:bodyPr/>
        <a:lstStyle/>
        <a:p>
          <a:endParaRPr lang="en-US"/>
        </a:p>
      </dgm:t>
    </dgm:pt>
    <dgm:pt modelId="{32F65A2E-CB72-4128-92EE-6A6B28623151}" type="sibTrans" cxnId="{238FFBC7-2ECF-4BE3-BB65-041BDCB0D885}">
      <dgm:prSet/>
      <dgm:spPr/>
      <dgm:t>
        <a:bodyPr/>
        <a:lstStyle/>
        <a:p>
          <a:endParaRPr lang="en-US"/>
        </a:p>
      </dgm:t>
    </dgm:pt>
    <dgm:pt modelId="{A0CE8899-CDF6-4457-B7BD-748539E9316A}">
      <dgm:prSet phldrT="[Text]"/>
      <dgm:spPr/>
      <dgm:t>
        <a:bodyPr/>
        <a:lstStyle/>
        <a:p>
          <a:r>
            <a:rPr lang="en-US" dirty="0"/>
            <a:t>1930</a:t>
          </a:r>
        </a:p>
      </dgm:t>
    </dgm:pt>
    <dgm:pt modelId="{4E815932-5200-4ABD-ABE6-4E506FB666E4}" type="parTrans" cxnId="{168E5D57-5535-4047-94F6-05E8BBA4076A}">
      <dgm:prSet/>
      <dgm:spPr/>
      <dgm:t>
        <a:bodyPr/>
        <a:lstStyle/>
        <a:p>
          <a:endParaRPr lang="en-US"/>
        </a:p>
      </dgm:t>
    </dgm:pt>
    <dgm:pt modelId="{260F8BD4-D07B-4DE6-92D7-19090AEDE3B3}" type="sibTrans" cxnId="{168E5D57-5535-4047-94F6-05E8BBA4076A}">
      <dgm:prSet/>
      <dgm:spPr/>
      <dgm:t>
        <a:bodyPr/>
        <a:lstStyle/>
        <a:p>
          <a:endParaRPr lang="en-US"/>
        </a:p>
      </dgm:t>
    </dgm:pt>
    <dgm:pt modelId="{ABF0213E-F394-4022-A623-935650DF4CDF}">
      <dgm:prSet phldrT="[Text]"/>
      <dgm:spPr/>
      <dgm:t>
        <a:bodyPr/>
        <a:lstStyle/>
        <a:p>
          <a:r>
            <a:rPr lang="en-US" dirty="0"/>
            <a:t>Consolidation of Veterans functions into Veteran’s Bureau</a:t>
          </a:r>
        </a:p>
      </dgm:t>
    </dgm:pt>
    <dgm:pt modelId="{D8E00ABE-1417-42FC-B136-F592D1DFD93D}" type="parTrans" cxnId="{09A75568-064E-4C9B-8CCB-D48B8EDE45A0}">
      <dgm:prSet/>
      <dgm:spPr/>
      <dgm:t>
        <a:bodyPr/>
        <a:lstStyle/>
        <a:p>
          <a:endParaRPr lang="en-US"/>
        </a:p>
      </dgm:t>
    </dgm:pt>
    <dgm:pt modelId="{AC0BF94A-EBEA-4A1B-8F58-F5EC3A5B8AF7}" type="sibTrans" cxnId="{09A75568-064E-4C9B-8CCB-D48B8EDE45A0}">
      <dgm:prSet/>
      <dgm:spPr/>
      <dgm:t>
        <a:bodyPr/>
        <a:lstStyle/>
        <a:p>
          <a:endParaRPr lang="en-US"/>
        </a:p>
      </dgm:t>
    </dgm:pt>
    <dgm:pt modelId="{657A2B07-265F-427E-8DB8-2FC2FDB11359}">
      <dgm:prSet phldrT="[Text]"/>
      <dgm:spPr/>
      <dgm:t>
        <a:bodyPr/>
        <a:lstStyle/>
        <a:p>
          <a:r>
            <a:rPr lang="en-US" dirty="0"/>
            <a:t>1944</a:t>
          </a:r>
        </a:p>
      </dgm:t>
    </dgm:pt>
    <dgm:pt modelId="{BC4DE38B-23D7-40D6-B5DE-58BCC0E9E102}" type="parTrans" cxnId="{7D054B8A-BC44-480F-BE2B-763D1BBD861A}">
      <dgm:prSet/>
      <dgm:spPr/>
      <dgm:t>
        <a:bodyPr/>
        <a:lstStyle/>
        <a:p>
          <a:endParaRPr lang="en-US"/>
        </a:p>
      </dgm:t>
    </dgm:pt>
    <dgm:pt modelId="{1CA9B338-7231-4840-85C3-0FE58FF897EA}" type="sibTrans" cxnId="{7D054B8A-BC44-480F-BE2B-763D1BBD861A}">
      <dgm:prSet/>
      <dgm:spPr/>
      <dgm:t>
        <a:bodyPr/>
        <a:lstStyle/>
        <a:p>
          <a:endParaRPr lang="en-US"/>
        </a:p>
      </dgm:t>
    </dgm:pt>
    <dgm:pt modelId="{5801393D-4558-422C-9B35-F8251FD44CF2}">
      <dgm:prSet phldrT="[Text]"/>
      <dgm:spPr/>
      <dgm:t>
        <a:bodyPr/>
        <a:lstStyle/>
        <a:p>
          <a:r>
            <a:rPr lang="en-US" dirty="0"/>
            <a:t>Veteran’s Administration</a:t>
          </a:r>
        </a:p>
      </dgm:t>
    </dgm:pt>
    <dgm:pt modelId="{61507922-17FA-4A21-A648-3363461B0770}" type="parTrans" cxnId="{8BEDA424-E454-4914-B742-D61B1B145A8B}">
      <dgm:prSet/>
      <dgm:spPr/>
      <dgm:t>
        <a:bodyPr/>
        <a:lstStyle/>
        <a:p>
          <a:endParaRPr lang="en-US"/>
        </a:p>
      </dgm:t>
    </dgm:pt>
    <dgm:pt modelId="{88224F0D-2127-46E7-B6F4-06BC79E558DA}" type="sibTrans" cxnId="{8BEDA424-E454-4914-B742-D61B1B145A8B}">
      <dgm:prSet/>
      <dgm:spPr/>
      <dgm:t>
        <a:bodyPr/>
        <a:lstStyle/>
        <a:p>
          <a:endParaRPr lang="en-US"/>
        </a:p>
      </dgm:t>
    </dgm:pt>
    <dgm:pt modelId="{0A52FA76-1689-4497-A749-7AEEA8CD0A32}">
      <dgm:prSet phldrT="[Text]"/>
      <dgm:spPr/>
      <dgm:t>
        <a:bodyPr/>
        <a:lstStyle/>
        <a:p>
          <a:r>
            <a:rPr lang="en-US" dirty="0"/>
            <a:t>1989</a:t>
          </a:r>
        </a:p>
      </dgm:t>
    </dgm:pt>
    <dgm:pt modelId="{1753A211-85CA-4AF0-B897-B43773391F1C}" type="parTrans" cxnId="{894EA293-47B4-4E1A-AFDB-E55F73ADA9F4}">
      <dgm:prSet/>
      <dgm:spPr/>
      <dgm:t>
        <a:bodyPr/>
        <a:lstStyle/>
        <a:p>
          <a:endParaRPr lang="en-US"/>
        </a:p>
      </dgm:t>
    </dgm:pt>
    <dgm:pt modelId="{30C6C2A0-7194-42C2-BD0B-DB7ED0D5B367}" type="sibTrans" cxnId="{894EA293-47B4-4E1A-AFDB-E55F73ADA9F4}">
      <dgm:prSet/>
      <dgm:spPr/>
      <dgm:t>
        <a:bodyPr/>
        <a:lstStyle/>
        <a:p>
          <a:endParaRPr lang="en-US"/>
        </a:p>
      </dgm:t>
    </dgm:pt>
    <dgm:pt modelId="{AAF54DB4-0069-4EEC-A6D8-ED177FEEC2A0}">
      <dgm:prSet phldrT="[Text]"/>
      <dgm:spPr/>
      <dgm:t>
        <a:bodyPr/>
        <a:lstStyle/>
        <a:p>
          <a:r>
            <a:rPr lang="en-US" dirty="0"/>
            <a:t>GI Bill and Homestead Act</a:t>
          </a:r>
        </a:p>
      </dgm:t>
    </dgm:pt>
    <dgm:pt modelId="{1D6337BA-D4CE-47F4-AE42-329B12FF6663}" type="parTrans" cxnId="{8347EECF-543B-4203-B1A1-5F699C9A261A}">
      <dgm:prSet/>
      <dgm:spPr/>
      <dgm:t>
        <a:bodyPr/>
        <a:lstStyle/>
        <a:p>
          <a:endParaRPr lang="en-US"/>
        </a:p>
      </dgm:t>
    </dgm:pt>
    <dgm:pt modelId="{2EC49BF9-3FF6-492B-B27F-205306901B16}" type="sibTrans" cxnId="{8347EECF-543B-4203-B1A1-5F699C9A261A}">
      <dgm:prSet/>
      <dgm:spPr/>
      <dgm:t>
        <a:bodyPr/>
        <a:lstStyle/>
        <a:p>
          <a:endParaRPr lang="en-US"/>
        </a:p>
      </dgm:t>
    </dgm:pt>
    <dgm:pt modelId="{2C39EC20-606A-43F7-B753-EAAA240059AD}">
      <dgm:prSet phldrT="[Text]"/>
      <dgm:spPr/>
      <dgm:t>
        <a:bodyPr/>
        <a:lstStyle/>
        <a:p>
          <a:r>
            <a:rPr lang="en-US" dirty="0"/>
            <a:t>Cabinet Level Department</a:t>
          </a:r>
        </a:p>
      </dgm:t>
    </dgm:pt>
    <dgm:pt modelId="{DE597E2B-14AA-496C-AE87-E3F347A991C0}" type="parTrans" cxnId="{B769A547-6F93-4232-A821-57E2CF106B51}">
      <dgm:prSet/>
      <dgm:spPr/>
      <dgm:t>
        <a:bodyPr/>
        <a:lstStyle/>
        <a:p>
          <a:endParaRPr lang="en-US"/>
        </a:p>
      </dgm:t>
    </dgm:pt>
    <dgm:pt modelId="{32C84D01-33B2-418B-A966-662BF1482BA1}" type="sibTrans" cxnId="{B769A547-6F93-4232-A821-57E2CF106B51}">
      <dgm:prSet/>
      <dgm:spPr/>
      <dgm:t>
        <a:bodyPr/>
        <a:lstStyle/>
        <a:p>
          <a:endParaRPr lang="en-US"/>
        </a:p>
      </dgm:t>
    </dgm:pt>
    <dgm:pt modelId="{6C983419-B8E4-4DB9-93EE-4708E19D43BA}" type="pres">
      <dgm:prSet presAssocID="{0E8B9648-BE13-473F-B0C7-ABF8562E1C1D}" presName="linearFlow" presStyleCnt="0">
        <dgm:presLayoutVars>
          <dgm:dir/>
          <dgm:animLvl val="lvl"/>
          <dgm:resizeHandles val="exact"/>
        </dgm:presLayoutVars>
      </dgm:prSet>
      <dgm:spPr/>
    </dgm:pt>
    <dgm:pt modelId="{D9A6F410-43E5-4DEB-A046-60ECC02F04B1}" type="pres">
      <dgm:prSet presAssocID="{81542D53-35CE-4EB6-A78C-C6010D0A626C}" presName="composite" presStyleCnt="0"/>
      <dgm:spPr/>
    </dgm:pt>
    <dgm:pt modelId="{52D35FAF-05F0-45FA-A822-1A0E16DA9097}" type="pres">
      <dgm:prSet presAssocID="{81542D53-35CE-4EB6-A78C-C6010D0A626C}" presName="parentText" presStyleLbl="alignNode1" presStyleIdx="0" presStyleCnt="9">
        <dgm:presLayoutVars>
          <dgm:chMax val="1"/>
          <dgm:bulletEnabled val="1"/>
        </dgm:presLayoutVars>
      </dgm:prSet>
      <dgm:spPr/>
    </dgm:pt>
    <dgm:pt modelId="{46D3E108-12FE-4B26-8B11-A4B7AB4CD8CA}" type="pres">
      <dgm:prSet presAssocID="{81542D53-35CE-4EB6-A78C-C6010D0A626C}" presName="descendantText" presStyleLbl="alignAcc1" presStyleIdx="0" presStyleCnt="9">
        <dgm:presLayoutVars>
          <dgm:bulletEnabled val="1"/>
        </dgm:presLayoutVars>
      </dgm:prSet>
      <dgm:spPr/>
    </dgm:pt>
    <dgm:pt modelId="{81B756DD-64C1-4B88-9DC5-B3928BA12743}" type="pres">
      <dgm:prSet presAssocID="{E476A7C3-6FE6-400A-BA9B-37CDC88061F5}" presName="sp" presStyleCnt="0"/>
      <dgm:spPr/>
    </dgm:pt>
    <dgm:pt modelId="{54679EF9-49FC-4D78-B7D9-6CBD3AD5AD43}" type="pres">
      <dgm:prSet presAssocID="{C68E5321-D0FC-4A5D-A8F5-A1E2BCBF0D65}" presName="composite" presStyleCnt="0"/>
      <dgm:spPr/>
    </dgm:pt>
    <dgm:pt modelId="{6AC0F5A6-024C-4D03-9F8F-2AD665455F8F}" type="pres">
      <dgm:prSet presAssocID="{C68E5321-D0FC-4A5D-A8F5-A1E2BCBF0D65}" presName="parentText" presStyleLbl="alignNode1" presStyleIdx="1" presStyleCnt="9">
        <dgm:presLayoutVars>
          <dgm:chMax val="1"/>
          <dgm:bulletEnabled val="1"/>
        </dgm:presLayoutVars>
      </dgm:prSet>
      <dgm:spPr/>
    </dgm:pt>
    <dgm:pt modelId="{7BABBAE4-F2E8-4E5B-AC36-E265C6808E09}" type="pres">
      <dgm:prSet presAssocID="{C68E5321-D0FC-4A5D-A8F5-A1E2BCBF0D65}" presName="descendantText" presStyleLbl="alignAcc1" presStyleIdx="1" presStyleCnt="9">
        <dgm:presLayoutVars>
          <dgm:bulletEnabled val="1"/>
        </dgm:presLayoutVars>
      </dgm:prSet>
      <dgm:spPr/>
    </dgm:pt>
    <dgm:pt modelId="{9AC08213-4AA3-49D3-A710-B49C44890A09}" type="pres">
      <dgm:prSet presAssocID="{6CF2C6C6-F000-4A31-9E2D-383DAAF95F02}" presName="sp" presStyleCnt="0"/>
      <dgm:spPr/>
    </dgm:pt>
    <dgm:pt modelId="{1AF32589-3521-49B5-A1AB-DC8479EBD97E}" type="pres">
      <dgm:prSet presAssocID="{BF530082-5B1D-4F56-8897-28479E97859E}" presName="composite" presStyleCnt="0"/>
      <dgm:spPr/>
    </dgm:pt>
    <dgm:pt modelId="{0AF5E20A-AA02-4770-BAB3-DB1296CF984C}" type="pres">
      <dgm:prSet presAssocID="{BF530082-5B1D-4F56-8897-28479E97859E}" presName="parentText" presStyleLbl="alignNode1" presStyleIdx="2" presStyleCnt="9">
        <dgm:presLayoutVars>
          <dgm:chMax val="1"/>
          <dgm:bulletEnabled val="1"/>
        </dgm:presLayoutVars>
      </dgm:prSet>
      <dgm:spPr/>
    </dgm:pt>
    <dgm:pt modelId="{244833BF-B952-4D03-A492-5EA94B5909EA}" type="pres">
      <dgm:prSet presAssocID="{BF530082-5B1D-4F56-8897-28479E97859E}" presName="descendantText" presStyleLbl="alignAcc1" presStyleIdx="2" presStyleCnt="9">
        <dgm:presLayoutVars>
          <dgm:bulletEnabled val="1"/>
        </dgm:presLayoutVars>
      </dgm:prSet>
      <dgm:spPr/>
    </dgm:pt>
    <dgm:pt modelId="{9E42E9AA-C036-4FA0-ADF3-8B51F20F41E5}" type="pres">
      <dgm:prSet presAssocID="{506528AC-8D77-4B91-AAC6-360AF286A609}" presName="sp" presStyleCnt="0"/>
      <dgm:spPr/>
    </dgm:pt>
    <dgm:pt modelId="{E26932CB-A20D-4B01-978F-734F8EA9034C}" type="pres">
      <dgm:prSet presAssocID="{E07AF27C-9D9A-4977-9993-87E5A01970F3}" presName="composite" presStyleCnt="0"/>
      <dgm:spPr/>
    </dgm:pt>
    <dgm:pt modelId="{558ABCCD-08E6-415E-ACCE-A1A3893C31F6}" type="pres">
      <dgm:prSet presAssocID="{E07AF27C-9D9A-4977-9993-87E5A01970F3}" presName="parentText" presStyleLbl="alignNode1" presStyleIdx="3" presStyleCnt="9">
        <dgm:presLayoutVars>
          <dgm:chMax val="1"/>
          <dgm:bulletEnabled val="1"/>
        </dgm:presLayoutVars>
      </dgm:prSet>
      <dgm:spPr/>
    </dgm:pt>
    <dgm:pt modelId="{DBB65E36-B4F5-4C68-9895-0CF413DA84AD}" type="pres">
      <dgm:prSet presAssocID="{E07AF27C-9D9A-4977-9993-87E5A01970F3}" presName="descendantText" presStyleLbl="alignAcc1" presStyleIdx="3" presStyleCnt="9" custLinFactNeighborX="0" custLinFactNeighborY="5880">
        <dgm:presLayoutVars>
          <dgm:bulletEnabled val="1"/>
        </dgm:presLayoutVars>
      </dgm:prSet>
      <dgm:spPr/>
    </dgm:pt>
    <dgm:pt modelId="{8FDA9454-23EB-4E2B-8007-B9B7CE2AE665}" type="pres">
      <dgm:prSet presAssocID="{2E695357-F0A7-49CE-8021-4778E354BC69}" presName="sp" presStyleCnt="0"/>
      <dgm:spPr/>
    </dgm:pt>
    <dgm:pt modelId="{8689D723-FAFD-4F8E-9976-5219EE676BE4}" type="pres">
      <dgm:prSet presAssocID="{4FECB54B-562C-4B8F-9619-6E516300B1E3}" presName="composite" presStyleCnt="0"/>
      <dgm:spPr/>
    </dgm:pt>
    <dgm:pt modelId="{65B457FB-5E63-4DB8-9A92-F7C2ABDC0CC8}" type="pres">
      <dgm:prSet presAssocID="{4FECB54B-562C-4B8F-9619-6E516300B1E3}" presName="parentText" presStyleLbl="alignNode1" presStyleIdx="4" presStyleCnt="9">
        <dgm:presLayoutVars>
          <dgm:chMax val="1"/>
          <dgm:bulletEnabled val="1"/>
        </dgm:presLayoutVars>
      </dgm:prSet>
      <dgm:spPr/>
    </dgm:pt>
    <dgm:pt modelId="{A03C98CA-00D8-440F-B995-CCF2A0FE1D1F}" type="pres">
      <dgm:prSet presAssocID="{4FECB54B-562C-4B8F-9619-6E516300B1E3}" presName="descendantText" presStyleLbl="alignAcc1" presStyleIdx="4" presStyleCnt="9">
        <dgm:presLayoutVars>
          <dgm:bulletEnabled val="1"/>
        </dgm:presLayoutVars>
      </dgm:prSet>
      <dgm:spPr/>
    </dgm:pt>
    <dgm:pt modelId="{2BD19D7E-3716-41C6-95AD-A9FD0B0E05A4}" type="pres">
      <dgm:prSet presAssocID="{90E376CD-0B70-4015-A751-18665F2806FE}" presName="sp" presStyleCnt="0"/>
      <dgm:spPr/>
    </dgm:pt>
    <dgm:pt modelId="{93B27661-5150-4187-A41F-7BB4CC18DFEB}" type="pres">
      <dgm:prSet presAssocID="{AF99E621-8810-4473-BD34-ED21F001AB14}" presName="composite" presStyleCnt="0"/>
      <dgm:spPr/>
    </dgm:pt>
    <dgm:pt modelId="{4B543967-15B0-4B4A-8851-25EBBB295B6B}" type="pres">
      <dgm:prSet presAssocID="{AF99E621-8810-4473-BD34-ED21F001AB14}" presName="parentText" presStyleLbl="alignNode1" presStyleIdx="5" presStyleCnt="9">
        <dgm:presLayoutVars>
          <dgm:chMax val="1"/>
          <dgm:bulletEnabled val="1"/>
        </dgm:presLayoutVars>
      </dgm:prSet>
      <dgm:spPr/>
    </dgm:pt>
    <dgm:pt modelId="{809BB1B8-3D41-4457-AFD5-076BCF2364F8}" type="pres">
      <dgm:prSet presAssocID="{AF99E621-8810-4473-BD34-ED21F001AB14}" presName="descendantText" presStyleLbl="alignAcc1" presStyleIdx="5" presStyleCnt="9">
        <dgm:presLayoutVars>
          <dgm:bulletEnabled val="1"/>
        </dgm:presLayoutVars>
      </dgm:prSet>
      <dgm:spPr/>
    </dgm:pt>
    <dgm:pt modelId="{BEE09C27-33AB-42D6-8D60-7A760480172F}" type="pres">
      <dgm:prSet presAssocID="{16CBC18C-2FD9-4ECD-9A83-3326DA579C2B}" presName="sp" presStyleCnt="0"/>
      <dgm:spPr/>
    </dgm:pt>
    <dgm:pt modelId="{1349FCEC-8527-4712-A210-0F4D115EE304}" type="pres">
      <dgm:prSet presAssocID="{A0CE8899-CDF6-4457-B7BD-748539E9316A}" presName="composite" presStyleCnt="0"/>
      <dgm:spPr/>
    </dgm:pt>
    <dgm:pt modelId="{B62F7A91-2708-42DF-9051-8341D10ED786}" type="pres">
      <dgm:prSet presAssocID="{A0CE8899-CDF6-4457-B7BD-748539E9316A}" presName="parentText" presStyleLbl="alignNode1" presStyleIdx="6" presStyleCnt="9">
        <dgm:presLayoutVars>
          <dgm:chMax val="1"/>
          <dgm:bulletEnabled val="1"/>
        </dgm:presLayoutVars>
      </dgm:prSet>
      <dgm:spPr/>
    </dgm:pt>
    <dgm:pt modelId="{FA7A4F58-5888-4359-B726-D3CFC90F0260}" type="pres">
      <dgm:prSet presAssocID="{A0CE8899-CDF6-4457-B7BD-748539E9316A}" presName="descendantText" presStyleLbl="alignAcc1" presStyleIdx="6" presStyleCnt="9">
        <dgm:presLayoutVars>
          <dgm:bulletEnabled val="1"/>
        </dgm:presLayoutVars>
      </dgm:prSet>
      <dgm:spPr/>
    </dgm:pt>
    <dgm:pt modelId="{9872F347-AB3C-43AB-A101-2015E35EF8C7}" type="pres">
      <dgm:prSet presAssocID="{260F8BD4-D07B-4DE6-92D7-19090AEDE3B3}" presName="sp" presStyleCnt="0"/>
      <dgm:spPr/>
    </dgm:pt>
    <dgm:pt modelId="{0716A625-4AE6-49E5-BDB0-EDB3A8FBDCC6}" type="pres">
      <dgm:prSet presAssocID="{657A2B07-265F-427E-8DB8-2FC2FDB11359}" presName="composite" presStyleCnt="0"/>
      <dgm:spPr/>
    </dgm:pt>
    <dgm:pt modelId="{23337BE7-A881-42E7-96AD-8A872330E8B9}" type="pres">
      <dgm:prSet presAssocID="{657A2B07-265F-427E-8DB8-2FC2FDB11359}" presName="parentText" presStyleLbl="alignNode1" presStyleIdx="7" presStyleCnt="9">
        <dgm:presLayoutVars>
          <dgm:chMax val="1"/>
          <dgm:bulletEnabled val="1"/>
        </dgm:presLayoutVars>
      </dgm:prSet>
      <dgm:spPr/>
    </dgm:pt>
    <dgm:pt modelId="{48A5DBD3-5983-4B4F-BB1A-ABAD1F7F9AA0}" type="pres">
      <dgm:prSet presAssocID="{657A2B07-265F-427E-8DB8-2FC2FDB11359}" presName="descendantText" presStyleLbl="alignAcc1" presStyleIdx="7" presStyleCnt="9">
        <dgm:presLayoutVars>
          <dgm:bulletEnabled val="1"/>
        </dgm:presLayoutVars>
      </dgm:prSet>
      <dgm:spPr/>
    </dgm:pt>
    <dgm:pt modelId="{2F77BCED-A0B1-4C6D-83D8-939551E94D7E}" type="pres">
      <dgm:prSet presAssocID="{1CA9B338-7231-4840-85C3-0FE58FF897EA}" presName="sp" presStyleCnt="0"/>
      <dgm:spPr/>
    </dgm:pt>
    <dgm:pt modelId="{3AD2729A-B6B7-431D-8D78-69103643DBA0}" type="pres">
      <dgm:prSet presAssocID="{0A52FA76-1689-4497-A749-7AEEA8CD0A32}" presName="composite" presStyleCnt="0"/>
      <dgm:spPr/>
    </dgm:pt>
    <dgm:pt modelId="{0D2A8DD5-6A77-4301-959B-1467C5DC0C5F}" type="pres">
      <dgm:prSet presAssocID="{0A52FA76-1689-4497-A749-7AEEA8CD0A32}" presName="parentText" presStyleLbl="alignNode1" presStyleIdx="8" presStyleCnt="9">
        <dgm:presLayoutVars>
          <dgm:chMax val="1"/>
          <dgm:bulletEnabled val="1"/>
        </dgm:presLayoutVars>
      </dgm:prSet>
      <dgm:spPr/>
    </dgm:pt>
    <dgm:pt modelId="{6EC9286C-D1A1-4190-B1C8-B48B14A1E7CD}" type="pres">
      <dgm:prSet presAssocID="{0A52FA76-1689-4497-A749-7AEEA8CD0A32}" presName="descendantText" presStyleLbl="alignAcc1" presStyleIdx="8" presStyleCnt="9">
        <dgm:presLayoutVars>
          <dgm:bulletEnabled val="1"/>
        </dgm:presLayoutVars>
      </dgm:prSet>
      <dgm:spPr/>
    </dgm:pt>
  </dgm:ptLst>
  <dgm:cxnLst>
    <dgm:cxn modelId="{EA2E4505-376E-4175-9A1F-98F831B100F6}" type="presOf" srcId="{5801393D-4558-422C-9B35-F8251FD44CF2}" destId="{FA7A4F58-5888-4359-B726-D3CFC90F0260}" srcOrd="0" destOrd="0" presId="urn:microsoft.com/office/officeart/2005/8/layout/chevron2"/>
    <dgm:cxn modelId="{6A38BA12-55D0-471C-A13B-09F2A2522B85}" type="presOf" srcId="{E07AF27C-9D9A-4977-9993-87E5A01970F3}" destId="{558ABCCD-08E6-415E-ACCE-A1A3893C31F6}" srcOrd="0" destOrd="0" presId="urn:microsoft.com/office/officeart/2005/8/layout/chevron2"/>
    <dgm:cxn modelId="{2558FD1A-33E5-4D69-B1CD-13BEC37C70D1}" srcId="{0E8B9648-BE13-473F-B0C7-ABF8562E1C1D}" destId="{BF530082-5B1D-4F56-8897-28479E97859E}" srcOrd="2" destOrd="0" parTransId="{761A4768-E955-47A9-B0ED-9C6880426474}" sibTransId="{506528AC-8D77-4B91-AAC6-360AF286A609}"/>
    <dgm:cxn modelId="{D3DD1C1E-8C32-4736-844B-AD4FBDDAACEA}" srcId="{C68E5321-D0FC-4A5D-A8F5-A1E2BCBF0D65}" destId="{CBDEE780-836D-4AA0-8273-648ACEA94FDD}" srcOrd="0" destOrd="0" parTransId="{30D1CF56-4796-438D-B402-2400DDE65CBF}" sibTransId="{513089AC-83BC-424F-A7F3-743EF6D69BBB}"/>
    <dgm:cxn modelId="{8E705822-3B4E-416E-BA0A-9F51E7D17803}" type="presOf" srcId="{4FECB54B-562C-4B8F-9619-6E516300B1E3}" destId="{65B457FB-5E63-4DB8-9A92-F7C2ABDC0CC8}" srcOrd="0" destOrd="0" presId="urn:microsoft.com/office/officeart/2005/8/layout/chevron2"/>
    <dgm:cxn modelId="{8BEDA424-E454-4914-B742-D61B1B145A8B}" srcId="{A0CE8899-CDF6-4457-B7BD-748539E9316A}" destId="{5801393D-4558-422C-9B35-F8251FD44CF2}" srcOrd="0" destOrd="0" parTransId="{61507922-17FA-4A21-A648-3363461B0770}" sibTransId="{88224F0D-2127-46E7-B6F4-06BC79E558DA}"/>
    <dgm:cxn modelId="{EC5EC427-497B-4F64-A8F8-CA9920E98C8B}" type="presOf" srcId="{A0CE8899-CDF6-4457-B7BD-748539E9316A}" destId="{B62F7A91-2708-42DF-9051-8341D10ED786}" srcOrd="0" destOrd="0" presId="urn:microsoft.com/office/officeart/2005/8/layout/chevron2"/>
    <dgm:cxn modelId="{52334062-92EA-4667-AE65-A8490E9979AC}" type="presOf" srcId="{AAF54DB4-0069-4EEC-A6D8-ED177FEEC2A0}" destId="{48A5DBD3-5983-4B4F-BB1A-ABAD1F7F9AA0}" srcOrd="0" destOrd="0" presId="urn:microsoft.com/office/officeart/2005/8/layout/chevron2"/>
    <dgm:cxn modelId="{B769A547-6F93-4232-A821-57E2CF106B51}" srcId="{0A52FA76-1689-4497-A749-7AEEA8CD0A32}" destId="{2C39EC20-606A-43F7-B753-EAAA240059AD}" srcOrd="0" destOrd="0" parTransId="{DE597E2B-14AA-496C-AE87-E3F347A991C0}" sibTransId="{32C84D01-33B2-418B-A966-662BF1482BA1}"/>
    <dgm:cxn modelId="{09A75568-064E-4C9B-8CCB-D48B8EDE45A0}" srcId="{AF99E621-8810-4473-BD34-ED21F001AB14}" destId="{ABF0213E-F394-4022-A623-935650DF4CDF}" srcOrd="0" destOrd="0" parTransId="{D8E00ABE-1417-42FC-B136-F592D1DFD93D}" sibTransId="{AC0BF94A-EBEA-4A1B-8F58-F5EC3A5B8AF7}"/>
    <dgm:cxn modelId="{EE0DDE4D-1F6F-4C9D-87DA-FD8DD7466C85}" type="presOf" srcId="{41771B0D-EB5A-4548-8AE2-F5B08AEDA137}" destId="{244833BF-B952-4D03-A492-5EA94B5909EA}" srcOrd="0" destOrd="0" presId="urn:microsoft.com/office/officeart/2005/8/layout/chevron2"/>
    <dgm:cxn modelId="{168E5D57-5535-4047-94F6-05E8BBA4076A}" srcId="{0E8B9648-BE13-473F-B0C7-ABF8562E1C1D}" destId="{A0CE8899-CDF6-4457-B7BD-748539E9316A}" srcOrd="6" destOrd="0" parTransId="{4E815932-5200-4ABD-ABE6-4E506FB666E4}" sibTransId="{260F8BD4-D07B-4DE6-92D7-19090AEDE3B3}"/>
    <dgm:cxn modelId="{71BF0B79-C728-4747-8644-AD4B6530ECF0}" srcId="{0E8B9648-BE13-473F-B0C7-ABF8562E1C1D}" destId="{AF99E621-8810-4473-BD34-ED21F001AB14}" srcOrd="5" destOrd="0" parTransId="{9E8E0C5C-8104-466A-9064-7ED034331A1E}" sibTransId="{16CBC18C-2FD9-4ECD-9A83-3326DA579C2B}"/>
    <dgm:cxn modelId="{157DE45A-8A1B-4F51-9026-7E2720EA04BE}" srcId="{0E8B9648-BE13-473F-B0C7-ABF8562E1C1D}" destId="{4FECB54B-562C-4B8F-9619-6E516300B1E3}" srcOrd="4" destOrd="0" parTransId="{AF11EB45-2884-4278-BFC4-C433C9D06375}" sibTransId="{90E376CD-0B70-4015-A751-18665F2806FE}"/>
    <dgm:cxn modelId="{7D054B8A-BC44-480F-BE2B-763D1BBD861A}" srcId="{0E8B9648-BE13-473F-B0C7-ABF8562E1C1D}" destId="{657A2B07-265F-427E-8DB8-2FC2FDB11359}" srcOrd="7" destOrd="0" parTransId="{BC4DE38B-23D7-40D6-B5DE-58BCC0E9E102}" sibTransId="{1CA9B338-7231-4840-85C3-0FE58FF897EA}"/>
    <dgm:cxn modelId="{6FD22E8D-4C1A-47E3-9820-BD141A10FF63}" type="presOf" srcId="{CC03C840-2984-46B6-BAB9-325D0E033667}" destId="{46D3E108-12FE-4B26-8B11-A4B7AB4CD8CA}" srcOrd="0" destOrd="0" presId="urn:microsoft.com/office/officeart/2005/8/layout/chevron2"/>
    <dgm:cxn modelId="{894EA293-47B4-4E1A-AFDB-E55F73ADA9F4}" srcId="{0E8B9648-BE13-473F-B0C7-ABF8562E1C1D}" destId="{0A52FA76-1689-4497-A749-7AEEA8CD0A32}" srcOrd="8" destOrd="0" parTransId="{1753A211-85CA-4AF0-B897-B43773391F1C}" sibTransId="{30C6C2A0-7194-42C2-BD0B-DB7ED0D5B367}"/>
    <dgm:cxn modelId="{2C994195-2949-4107-B844-52BBD52D7FA1}" type="presOf" srcId="{2C39EC20-606A-43F7-B753-EAAA240059AD}" destId="{6EC9286C-D1A1-4190-B1C8-B48B14A1E7CD}" srcOrd="0" destOrd="0" presId="urn:microsoft.com/office/officeart/2005/8/layout/chevron2"/>
    <dgm:cxn modelId="{6003BD95-8F1C-422C-9B35-6AA1CD5EB7D9}" srcId="{81542D53-35CE-4EB6-A78C-C6010D0A626C}" destId="{CC03C840-2984-46B6-BAB9-325D0E033667}" srcOrd="0" destOrd="0" parTransId="{1E16B9BD-12A7-4C05-BDC2-901D804A84DD}" sibTransId="{6E20FC2A-C06C-4B5B-A2D1-FD363148453E}"/>
    <dgm:cxn modelId="{86856796-C35B-45F9-8871-2A1ECD8BEA83}" type="presOf" srcId="{0E8B9648-BE13-473F-B0C7-ABF8562E1C1D}" destId="{6C983419-B8E4-4DB9-93EE-4708E19D43BA}" srcOrd="0" destOrd="0" presId="urn:microsoft.com/office/officeart/2005/8/layout/chevron2"/>
    <dgm:cxn modelId="{7C6E3598-D446-4ACD-B69A-E16FBBB1E934}" srcId="{0E8B9648-BE13-473F-B0C7-ABF8562E1C1D}" destId="{81542D53-35CE-4EB6-A78C-C6010D0A626C}" srcOrd="0" destOrd="0" parTransId="{2764FF0A-6F79-42B1-9C74-546F5249CC9A}" sibTransId="{E476A7C3-6FE6-400A-BA9B-37CDC88061F5}"/>
    <dgm:cxn modelId="{E9EFB9A6-5A33-4ECA-9D75-1605A31CDD94}" srcId="{E07AF27C-9D9A-4977-9993-87E5A01970F3}" destId="{5CDFCF07-E948-4AEF-9393-CBC4D49855E1}" srcOrd="0" destOrd="0" parTransId="{8E00FC07-D094-4593-9CB5-50FCA5FC4F3C}" sibTransId="{29C4BCF8-A26A-4AC1-AC13-9410E7F8AAF8}"/>
    <dgm:cxn modelId="{E8B37AA8-1B73-4469-9984-5E9C9A5894A0}" type="presOf" srcId="{5CDFCF07-E948-4AEF-9393-CBC4D49855E1}" destId="{DBB65E36-B4F5-4C68-9895-0CF413DA84AD}" srcOrd="0" destOrd="0" presId="urn:microsoft.com/office/officeart/2005/8/layout/chevron2"/>
    <dgm:cxn modelId="{A53E05AA-B9EC-4D6A-A8EF-FD44BF8601B9}" srcId="{0E8B9648-BE13-473F-B0C7-ABF8562E1C1D}" destId="{C68E5321-D0FC-4A5D-A8F5-A1E2BCBF0D65}" srcOrd="1" destOrd="0" parTransId="{D40E83FB-9110-491B-8AAC-85F8EF8DEBCB}" sibTransId="{6CF2C6C6-F000-4A31-9E2D-383DAAF95F02}"/>
    <dgm:cxn modelId="{FECFF8C4-B4E3-4D92-9419-F2BD1EA2D6DB}" type="presOf" srcId="{657A2B07-265F-427E-8DB8-2FC2FDB11359}" destId="{23337BE7-A881-42E7-96AD-8A872330E8B9}" srcOrd="0" destOrd="0" presId="urn:microsoft.com/office/officeart/2005/8/layout/chevron2"/>
    <dgm:cxn modelId="{238FFBC7-2ECF-4BE3-BB65-041BDCB0D885}" srcId="{4FECB54B-562C-4B8F-9619-6E516300B1E3}" destId="{838ECF59-0F2D-4A7F-810F-A130AECCFE1E}" srcOrd="0" destOrd="0" parTransId="{6E6D3A60-9DAB-4BBB-B811-8E950F4B08B3}" sibTransId="{32F65A2E-CB72-4128-92EE-6A6B28623151}"/>
    <dgm:cxn modelId="{E664CFC9-D7C0-4D5F-90CA-59C8C52231DC}" type="presOf" srcId="{838ECF59-0F2D-4A7F-810F-A130AECCFE1E}" destId="{A03C98CA-00D8-440F-B995-CCF2A0FE1D1F}" srcOrd="0" destOrd="0" presId="urn:microsoft.com/office/officeart/2005/8/layout/chevron2"/>
    <dgm:cxn modelId="{5F9D42CB-79FC-4369-B4CF-404FEAC3D15D}" type="presOf" srcId="{AF99E621-8810-4473-BD34-ED21F001AB14}" destId="{4B543967-15B0-4B4A-8851-25EBBB295B6B}" srcOrd="0" destOrd="0" presId="urn:microsoft.com/office/officeart/2005/8/layout/chevron2"/>
    <dgm:cxn modelId="{B655B4CD-33E2-430E-BF9C-18F2438E78AA}" srcId="{BF530082-5B1D-4F56-8897-28479E97859E}" destId="{41771B0D-EB5A-4548-8AE2-F5B08AEDA137}" srcOrd="0" destOrd="0" parTransId="{22FC4CF9-D8D8-43CB-B798-A9FFCCC90817}" sibTransId="{60B8A42B-E3F1-4678-8D89-AE301E4DAAB2}"/>
    <dgm:cxn modelId="{783D5ECF-FD64-434E-9517-0B8F4430B3DE}" type="presOf" srcId="{BF530082-5B1D-4F56-8897-28479E97859E}" destId="{0AF5E20A-AA02-4770-BAB3-DB1296CF984C}" srcOrd="0" destOrd="0" presId="urn:microsoft.com/office/officeart/2005/8/layout/chevron2"/>
    <dgm:cxn modelId="{8347EECF-543B-4203-B1A1-5F699C9A261A}" srcId="{657A2B07-265F-427E-8DB8-2FC2FDB11359}" destId="{AAF54DB4-0069-4EEC-A6D8-ED177FEEC2A0}" srcOrd="0" destOrd="0" parTransId="{1D6337BA-D4CE-47F4-AE42-329B12FF6663}" sibTransId="{2EC49BF9-3FF6-492B-B27F-205306901B16}"/>
    <dgm:cxn modelId="{6177EDD0-4DFC-49E7-8A76-D2733E12FCBD}" type="presOf" srcId="{81542D53-35CE-4EB6-A78C-C6010D0A626C}" destId="{52D35FAF-05F0-45FA-A822-1A0E16DA9097}" srcOrd="0" destOrd="0" presId="urn:microsoft.com/office/officeart/2005/8/layout/chevron2"/>
    <dgm:cxn modelId="{9517BCD4-9630-4D99-A6E7-352935AB38DD}" type="presOf" srcId="{0A52FA76-1689-4497-A749-7AEEA8CD0A32}" destId="{0D2A8DD5-6A77-4301-959B-1467C5DC0C5F}" srcOrd="0" destOrd="0" presId="urn:microsoft.com/office/officeart/2005/8/layout/chevron2"/>
    <dgm:cxn modelId="{43DE27DC-2FAA-4401-A52F-F07149DDFB21}" type="presOf" srcId="{C68E5321-D0FC-4A5D-A8F5-A1E2BCBF0D65}" destId="{6AC0F5A6-024C-4D03-9F8F-2AD665455F8F}" srcOrd="0" destOrd="0" presId="urn:microsoft.com/office/officeart/2005/8/layout/chevron2"/>
    <dgm:cxn modelId="{240038DD-2A34-48F7-B9F6-F77FB0F32E7C}" srcId="{0E8B9648-BE13-473F-B0C7-ABF8562E1C1D}" destId="{E07AF27C-9D9A-4977-9993-87E5A01970F3}" srcOrd="3" destOrd="0" parTransId="{29AEBD92-4A6D-43E7-9724-789C90721F37}" sibTransId="{2E695357-F0A7-49CE-8021-4778E354BC69}"/>
    <dgm:cxn modelId="{802890FD-62A6-4AFD-A8D1-6EA34CECA73D}" type="presOf" srcId="{ABF0213E-F394-4022-A623-935650DF4CDF}" destId="{809BB1B8-3D41-4457-AFD5-076BCF2364F8}" srcOrd="0" destOrd="0" presId="urn:microsoft.com/office/officeart/2005/8/layout/chevron2"/>
    <dgm:cxn modelId="{6CC4B9FD-67A4-4A39-8888-1DFC52EAA064}" type="presOf" srcId="{CBDEE780-836D-4AA0-8273-648ACEA94FDD}" destId="{7BABBAE4-F2E8-4E5B-AC36-E265C6808E09}" srcOrd="0" destOrd="0" presId="urn:microsoft.com/office/officeart/2005/8/layout/chevron2"/>
    <dgm:cxn modelId="{8545787D-DE80-46C1-9C2F-D65FADCB4B01}" type="presParOf" srcId="{6C983419-B8E4-4DB9-93EE-4708E19D43BA}" destId="{D9A6F410-43E5-4DEB-A046-60ECC02F04B1}" srcOrd="0" destOrd="0" presId="urn:microsoft.com/office/officeart/2005/8/layout/chevron2"/>
    <dgm:cxn modelId="{6C526026-2099-4357-99EA-DE025A5EF102}" type="presParOf" srcId="{D9A6F410-43E5-4DEB-A046-60ECC02F04B1}" destId="{52D35FAF-05F0-45FA-A822-1A0E16DA9097}" srcOrd="0" destOrd="0" presId="urn:microsoft.com/office/officeart/2005/8/layout/chevron2"/>
    <dgm:cxn modelId="{3BC376F1-0FE6-4799-8DC9-4DFEECDE88AC}" type="presParOf" srcId="{D9A6F410-43E5-4DEB-A046-60ECC02F04B1}" destId="{46D3E108-12FE-4B26-8B11-A4B7AB4CD8CA}" srcOrd="1" destOrd="0" presId="urn:microsoft.com/office/officeart/2005/8/layout/chevron2"/>
    <dgm:cxn modelId="{48FD8BB9-1D89-4F04-974C-D1B65ACD3F3B}" type="presParOf" srcId="{6C983419-B8E4-4DB9-93EE-4708E19D43BA}" destId="{81B756DD-64C1-4B88-9DC5-B3928BA12743}" srcOrd="1" destOrd="0" presId="urn:microsoft.com/office/officeart/2005/8/layout/chevron2"/>
    <dgm:cxn modelId="{FB8F8990-0368-49D5-97A8-619BD0C43F74}" type="presParOf" srcId="{6C983419-B8E4-4DB9-93EE-4708E19D43BA}" destId="{54679EF9-49FC-4D78-B7D9-6CBD3AD5AD43}" srcOrd="2" destOrd="0" presId="urn:microsoft.com/office/officeart/2005/8/layout/chevron2"/>
    <dgm:cxn modelId="{6A000A80-19E3-478B-BFB5-FBC785D774BB}" type="presParOf" srcId="{54679EF9-49FC-4D78-B7D9-6CBD3AD5AD43}" destId="{6AC0F5A6-024C-4D03-9F8F-2AD665455F8F}" srcOrd="0" destOrd="0" presId="urn:microsoft.com/office/officeart/2005/8/layout/chevron2"/>
    <dgm:cxn modelId="{2CD85417-4506-4BED-9093-7E777E66CC31}" type="presParOf" srcId="{54679EF9-49FC-4D78-B7D9-6CBD3AD5AD43}" destId="{7BABBAE4-F2E8-4E5B-AC36-E265C6808E09}" srcOrd="1" destOrd="0" presId="urn:microsoft.com/office/officeart/2005/8/layout/chevron2"/>
    <dgm:cxn modelId="{BA5517A6-01F5-4560-9D80-2514225E1571}" type="presParOf" srcId="{6C983419-B8E4-4DB9-93EE-4708E19D43BA}" destId="{9AC08213-4AA3-49D3-A710-B49C44890A09}" srcOrd="3" destOrd="0" presId="urn:microsoft.com/office/officeart/2005/8/layout/chevron2"/>
    <dgm:cxn modelId="{5B2179BF-7757-49ED-9C3C-33621626EEEB}" type="presParOf" srcId="{6C983419-B8E4-4DB9-93EE-4708E19D43BA}" destId="{1AF32589-3521-49B5-A1AB-DC8479EBD97E}" srcOrd="4" destOrd="0" presId="urn:microsoft.com/office/officeart/2005/8/layout/chevron2"/>
    <dgm:cxn modelId="{285BE5CC-4A83-4B18-9476-1FA47927D797}" type="presParOf" srcId="{1AF32589-3521-49B5-A1AB-DC8479EBD97E}" destId="{0AF5E20A-AA02-4770-BAB3-DB1296CF984C}" srcOrd="0" destOrd="0" presId="urn:microsoft.com/office/officeart/2005/8/layout/chevron2"/>
    <dgm:cxn modelId="{8A1D7068-14B5-446C-83A7-45F4A0287028}" type="presParOf" srcId="{1AF32589-3521-49B5-A1AB-DC8479EBD97E}" destId="{244833BF-B952-4D03-A492-5EA94B5909EA}" srcOrd="1" destOrd="0" presId="urn:microsoft.com/office/officeart/2005/8/layout/chevron2"/>
    <dgm:cxn modelId="{E50761DB-9EDB-4C3C-BCCB-192C4CBB6D29}" type="presParOf" srcId="{6C983419-B8E4-4DB9-93EE-4708E19D43BA}" destId="{9E42E9AA-C036-4FA0-ADF3-8B51F20F41E5}" srcOrd="5" destOrd="0" presId="urn:microsoft.com/office/officeart/2005/8/layout/chevron2"/>
    <dgm:cxn modelId="{62E252B9-0C68-4FD7-B701-C09CEC155F58}" type="presParOf" srcId="{6C983419-B8E4-4DB9-93EE-4708E19D43BA}" destId="{E26932CB-A20D-4B01-978F-734F8EA9034C}" srcOrd="6" destOrd="0" presId="urn:microsoft.com/office/officeart/2005/8/layout/chevron2"/>
    <dgm:cxn modelId="{96C8DA17-FC2A-40B6-BD63-A31ACA161633}" type="presParOf" srcId="{E26932CB-A20D-4B01-978F-734F8EA9034C}" destId="{558ABCCD-08E6-415E-ACCE-A1A3893C31F6}" srcOrd="0" destOrd="0" presId="urn:microsoft.com/office/officeart/2005/8/layout/chevron2"/>
    <dgm:cxn modelId="{D054FDC5-8FCA-40E6-A4C2-A0D5C65264F2}" type="presParOf" srcId="{E26932CB-A20D-4B01-978F-734F8EA9034C}" destId="{DBB65E36-B4F5-4C68-9895-0CF413DA84AD}" srcOrd="1" destOrd="0" presId="urn:microsoft.com/office/officeart/2005/8/layout/chevron2"/>
    <dgm:cxn modelId="{63C3587B-AF3C-4A3E-95AA-7133F413701A}" type="presParOf" srcId="{6C983419-B8E4-4DB9-93EE-4708E19D43BA}" destId="{8FDA9454-23EB-4E2B-8007-B9B7CE2AE665}" srcOrd="7" destOrd="0" presId="urn:microsoft.com/office/officeart/2005/8/layout/chevron2"/>
    <dgm:cxn modelId="{4AC5E70C-BD5C-4EDA-AE6A-63BF79D038A0}" type="presParOf" srcId="{6C983419-B8E4-4DB9-93EE-4708E19D43BA}" destId="{8689D723-FAFD-4F8E-9976-5219EE676BE4}" srcOrd="8" destOrd="0" presId="urn:microsoft.com/office/officeart/2005/8/layout/chevron2"/>
    <dgm:cxn modelId="{40AF2A8E-E438-409B-9E01-F9A259C568B5}" type="presParOf" srcId="{8689D723-FAFD-4F8E-9976-5219EE676BE4}" destId="{65B457FB-5E63-4DB8-9A92-F7C2ABDC0CC8}" srcOrd="0" destOrd="0" presId="urn:microsoft.com/office/officeart/2005/8/layout/chevron2"/>
    <dgm:cxn modelId="{5B63F0FE-59E3-4674-BB49-5976380C7A38}" type="presParOf" srcId="{8689D723-FAFD-4F8E-9976-5219EE676BE4}" destId="{A03C98CA-00D8-440F-B995-CCF2A0FE1D1F}" srcOrd="1" destOrd="0" presId="urn:microsoft.com/office/officeart/2005/8/layout/chevron2"/>
    <dgm:cxn modelId="{B9F11923-EA2C-4514-A311-B43E4D859EB5}" type="presParOf" srcId="{6C983419-B8E4-4DB9-93EE-4708E19D43BA}" destId="{2BD19D7E-3716-41C6-95AD-A9FD0B0E05A4}" srcOrd="9" destOrd="0" presId="urn:microsoft.com/office/officeart/2005/8/layout/chevron2"/>
    <dgm:cxn modelId="{85BE5FDC-26E6-45F1-95A4-55F6B6AB26E5}" type="presParOf" srcId="{6C983419-B8E4-4DB9-93EE-4708E19D43BA}" destId="{93B27661-5150-4187-A41F-7BB4CC18DFEB}" srcOrd="10" destOrd="0" presId="urn:microsoft.com/office/officeart/2005/8/layout/chevron2"/>
    <dgm:cxn modelId="{C0476CDA-F95B-4EDF-8B53-9F6434299AC4}" type="presParOf" srcId="{93B27661-5150-4187-A41F-7BB4CC18DFEB}" destId="{4B543967-15B0-4B4A-8851-25EBBB295B6B}" srcOrd="0" destOrd="0" presId="urn:microsoft.com/office/officeart/2005/8/layout/chevron2"/>
    <dgm:cxn modelId="{068E5FAD-3BB7-4B68-B9A3-814BEC3ECA75}" type="presParOf" srcId="{93B27661-5150-4187-A41F-7BB4CC18DFEB}" destId="{809BB1B8-3D41-4457-AFD5-076BCF2364F8}" srcOrd="1" destOrd="0" presId="urn:microsoft.com/office/officeart/2005/8/layout/chevron2"/>
    <dgm:cxn modelId="{3E8B120E-CB6B-454D-BD8B-7E8BE786B3CE}" type="presParOf" srcId="{6C983419-B8E4-4DB9-93EE-4708E19D43BA}" destId="{BEE09C27-33AB-42D6-8D60-7A760480172F}" srcOrd="11" destOrd="0" presId="urn:microsoft.com/office/officeart/2005/8/layout/chevron2"/>
    <dgm:cxn modelId="{76E78273-6AF6-4BC7-A9D4-ADAB5C9299E1}" type="presParOf" srcId="{6C983419-B8E4-4DB9-93EE-4708E19D43BA}" destId="{1349FCEC-8527-4712-A210-0F4D115EE304}" srcOrd="12" destOrd="0" presId="urn:microsoft.com/office/officeart/2005/8/layout/chevron2"/>
    <dgm:cxn modelId="{8CD88167-87A1-4F36-AC38-EA8A4E6D32BA}" type="presParOf" srcId="{1349FCEC-8527-4712-A210-0F4D115EE304}" destId="{B62F7A91-2708-42DF-9051-8341D10ED786}" srcOrd="0" destOrd="0" presId="urn:microsoft.com/office/officeart/2005/8/layout/chevron2"/>
    <dgm:cxn modelId="{9543C6DA-14AC-4816-A7FE-8DC6CCDB5BF3}" type="presParOf" srcId="{1349FCEC-8527-4712-A210-0F4D115EE304}" destId="{FA7A4F58-5888-4359-B726-D3CFC90F0260}" srcOrd="1" destOrd="0" presId="urn:microsoft.com/office/officeart/2005/8/layout/chevron2"/>
    <dgm:cxn modelId="{69EF7EC0-74D4-4695-ACDA-B92D12737472}" type="presParOf" srcId="{6C983419-B8E4-4DB9-93EE-4708E19D43BA}" destId="{9872F347-AB3C-43AB-A101-2015E35EF8C7}" srcOrd="13" destOrd="0" presId="urn:microsoft.com/office/officeart/2005/8/layout/chevron2"/>
    <dgm:cxn modelId="{A381C75E-0091-4CFB-99A9-06AA17D68408}" type="presParOf" srcId="{6C983419-B8E4-4DB9-93EE-4708E19D43BA}" destId="{0716A625-4AE6-49E5-BDB0-EDB3A8FBDCC6}" srcOrd="14" destOrd="0" presId="urn:microsoft.com/office/officeart/2005/8/layout/chevron2"/>
    <dgm:cxn modelId="{A67F5279-AECC-48AF-8860-BCA0AB7C15F8}" type="presParOf" srcId="{0716A625-4AE6-49E5-BDB0-EDB3A8FBDCC6}" destId="{23337BE7-A881-42E7-96AD-8A872330E8B9}" srcOrd="0" destOrd="0" presId="urn:microsoft.com/office/officeart/2005/8/layout/chevron2"/>
    <dgm:cxn modelId="{D86E4ABF-F376-48D1-81BF-BB352DCF403F}" type="presParOf" srcId="{0716A625-4AE6-49E5-BDB0-EDB3A8FBDCC6}" destId="{48A5DBD3-5983-4B4F-BB1A-ABAD1F7F9AA0}" srcOrd="1" destOrd="0" presId="urn:microsoft.com/office/officeart/2005/8/layout/chevron2"/>
    <dgm:cxn modelId="{024270E1-C03A-44AB-A4BF-1D4B3F1077C1}" type="presParOf" srcId="{6C983419-B8E4-4DB9-93EE-4708E19D43BA}" destId="{2F77BCED-A0B1-4C6D-83D8-939551E94D7E}" srcOrd="15" destOrd="0" presId="urn:microsoft.com/office/officeart/2005/8/layout/chevron2"/>
    <dgm:cxn modelId="{E181AF98-46D4-4860-8E71-F4DD86AE556F}" type="presParOf" srcId="{6C983419-B8E4-4DB9-93EE-4708E19D43BA}" destId="{3AD2729A-B6B7-431D-8D78-69103643DBA0}" srcOrd="16" destOrd="0" presId="urn:microsoft.com/office/officeart/2005/8/layout/chevron2"/>
    <dgm:cxn modelId="{7BEF9F8C-8138-4B7E-A727-4360AD85B83D}" type="presParOf" srcId="{3AD2729A-B6B7-431D-8D78-69103643DBA0}" destId="{0D2A8DD5-6A77-4301-959B-1467C5DC0C5F}" srcOrd="0" destOrd="0" presId="urn:microsoft.com/office/officeart/2005/8/layout/chevron2"/>
    <dgm:cxn modelId="{11474A69-05F7-4E96-A0A3-43F68950A73A}" type="presParOf" srcId="{3AD2729A-B6B7-431D-8D78-69103643DBA0}" destId="{6EC9286C-D1A1-4190-B1C8-B48B14A1E7C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35FAF-05F0-45FA-A822-1A0E16DA9097}">
      <dsp:nvSpPr>
        <dsp:cNvPr id="0" name=""/>
        <dsp:cNvSpPr/>
      </dsp:nvSpPr>
      <dsp:spPr>
        <a:xfrm rot="5400000">
          <a:off x="-76646" y="78661"/>
          <a:ext cx="510976" cy="3576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1636</a:t>
          </a:r>
        </a:p>
      </dsp:txBody>
      <dsp:txXfrm rot="-5400000">
        <a:off x="1" y="180857"/>
        <a:ext cx="357683" cy="153293"/>
      </dsp:txXfrm>
    </dsp:sp>
    <dsp:sp modelId="{46D3E108-12FE-4B26-8B11-A4B7AB4CD8CA}">
      <dsp:nvSpPr>
        <dsp:cNvPr id="0" name=""/>
        <dsp:cNvSpPr/>
      </dsp:nvSpPr>
      <dsp:spPr>
        <a:xfrm rot="5400000">
          <a:off x="3060774" y="-2701075"/>
          <a:ext cx="332134" cy="573831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Pilgrims passed law requiring colony to care for disabled soldiers</a:t>
          </a:r>
        </a:p>
      </dsp:txBody>
      <dsp:txXfrm rot="-5400000">
        <a:off x="357684" y="18228"/>
        <a:ext cx="5722103" cy="299708"/>
      </dsp:txXfrm>
    </dsp:sp>
    <dsp:sp modelId="{6AC0F5A6-024C-4D03-9F8F-2AD665455F8F}">
      <dsp:nvSpPr>
        <dsp:cNvPr id="0" name=""/>
        <dsp:cNvSpPr/>
      </dsp:nvSpPr>
      <dsp:spPr>
        <a:xfrm rot="5400000">
          <a:off x="-76646" y="522285"/>
          <a:ext cx="510976" cy="3576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1776</a:t>
          </a:r>
        </a:p>
      </dsp:txBody>
      <dsp:txXfrm rot="-5400000">
        <a:off x="1" y="624481"/>
        <a:ext cx="357683" cy="153293"/>
      </dsp:txXfrm>
    </dsp:sp>
    <dsp:sp modelId="{7BABBAE4-F2E8-4E5B-AC36-E265C6808E09}">
      <dsp:nvSpPr>
        <dsp:cNvPr id="0" name=""/>
        <dsp:cNvSpPr/>
      </dsp:nvSpPr>
      <dsp:spPr>
        <a:xfrm rot="5400000">
          <a:off x="3060774" y="-2257451"/>
          <a:ext cx="332134" cy="573831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Continental congress passed law providing pensions to disabled soldiers</a:t>
          </a:r>
        </a:p>
      </dsp:txBody>
      <dsp:txXfrm rot="-5400000">
        <a:off x="357684" y="461852"/>
        <a:ext cx="5722103" cy="299708"/>
      </dsp:txXfrm>
    </dsp:sp>
    <dsp:sp modelId="{0AF5E20A-AA02-4770-BAB3-DB1296CF984C}">
      <dsp:nvSpPr>
        <dsp:cNvPr id="0" name=""/>
        <dsp:cNvSpPr/>
      </dsp:nvSpPr>
      <dsp:spPr>
        <a:xfrm rot="5400000">
          <a:off x="-76646" y="965909"/>
          <a:ext cx="510976" cy="3576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1811</a:t>
          </a:r>
        </a:p>
      </dsp:txBody>
      <dsp:txXfrm rot="-5400000">
        <a:off x="1" y="1068105"/>
        <a:ext cx="357683" cy="153293"/>
      </dsp:txXfrm>
    </dsp:sp>
    <dsp:sp modelId="{244833BF-B952-4D03-A492-5EA94B5909EA}">
      <dsp:nvSpPr>
        <dsp:cNvPr id="0" name=""/>
        <dsp:cNvSpPr/>
      </dsp:nvSpPr>
      <dsp:spPr>
        <a:xfrm rot="5400000">
          <a:off x="3060774" y="-1813827"/>
          <a:ext cx="332134" cy="573831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first domiciliary and medical facility for Veterans authorized by Federal Government</a:t>
          </a:r>
        </a:p>
      </dsp:txBody>
      <dsp:txXfrm rot="-5400000">
        <a:off x="357684" y="905476"/>
        <a:ext cx="5722103" cy="299708"/>
      </dsp:txXfrm>
    </dsp:sp>
    <dsp:sp modelId="{558ABCCD-08E6-415E-ACCE-A1A3893C31F6}">
      <dsp:nvSpPr>
        <dsp:cNvPr id="0" name=""/>
        <dsp:cNvSpPr/>
      </dsp:nvSpPr>
      <dsp:spPr>
        <a:xfrm rot="5400000">
          <a:off x="-76646" y="1409533"/>
          <a:ext cx="510976" cy="3576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1865</a:t>
          </a:r>
        </a:p>
      </dsp:txBody>
      <dsp:txXfrm rot="-5400000">
        <a:off x="1" y="1511729"/>
        <a:ext cx="357683" cy="153293"/>
      </dsp:txXfrm>
    </dsp:sp>
    <dsp:sp modelId="{DBB65E36-B4F5-4C68-9895-0CF413DA84AD}">
      <dsp:nvSpPr>
        <dsp:cNvPr id="0" name=""/>
        <dsp:cNvSpPr/>
      </dsp:nvSpPr>
      <dsp:spPr>
        <a:xfrm rot="5400000">
          <a:off x="3060774" y="-1350673"/>
          <a:ext cx="332134" cy="573831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State Veterans Homes established</a:t>
          </a:r>
        </a:p>
      </dsp:txBody>
      <dsp:txXfrm rot="-5400000">
        <a:off x="357684" y="1368630"/>
        <a:ext cx="5722103" cy="299708"/>
      </dsp:txXfrm>
    </dsp:sp>
    <dsp:sp modelId="{65B457FB-5E63-4DB8-9A92-F7C2ABDC0CC8}">
      <dsp:nvSpPr>
        <dsp:cNvPr id="0" name=""/>
        <dsp:cNvSpPr/>
      </dsp:nvSpPr>
      <dsp:spPr>
        <a:xfrm rot="5400000">
          <a:off x="-76646" y="1853158"/>
          <a:ext cx="510976" cy="3576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1917</a:t>
          </a:r>
        </a:p>
      </dsp:txBody>
      <dsp:txXfrm rot="-5400000">
        <a:off x="1" y="1955354"/>
        <a:ext cx="357683" cy="153293"/>
      </dsp:txXfrm>
    </dsp:sp>
    <dsp:sp modelId="{A03C98CA-00D8-440F-B995-CCF2A0FE1D1F}">
      <dsp:nvSpPr>
        <dsp:cNvPr id="0" name=""/>
        <dsp:cNvSpPr/>
      </dsp:nvSpPr>
      <dsp:spPr>
        <a:xfrm rot="5400000">
          <a:off x="3060774" y="-926579"/>
          <a:ext cx="332134" cy="573831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Disability, Insurance, Vocational Rehab</a:t>
          </a:r>
        </a:p>
      </dsp:txBody>
      <dsp:txXfrm rot="-5400000">
        <a:off x="357684" y="1792724"/>
        <a:ext cx="5722103" cy="299708"/>
      </dsp:txXfrm>
    </dsp:sp>
    <dsp:sp modelId="{4B543967-15B0-4B4A-8851-25EBBB295B6B}">
      <dsp:nvSpPr>
        <dsp:cNvPr id="0" name=""/>
        <dsp:cNvSpPr/>
      </dsp:nvSpPr>
      <dsp:spPr>
        <a:xfrm rot="5400000">
          <a:off x="-76646" y="2296782"/>
          <a:ext cx="510976" cy="3576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1921</a:t>
          </a:r>
        </a:p>
      </dsp:txBody>
      <dsp:txXfrm rot="-5400000">
        <a:off x="1" y="2398978"/>
        <a:ext cx="357683" cy="153293"/>
      </dsp:txXfrm>
    </dsp:sp>
    <dsp:sp modelId="{809BB1B8-3D41-4457-AFD5-076BCF2364F8}">
      <dsp:nvSpPr>
        <dsp:cNvPr id="0" name=""/>
        <dsp:cNvSpPr/>
      </dsp:nvSpPr>
      <dsp:spPr>
        <a:xfrm rot="5400000">
          <a:off x="3060774" y="-482954"/>
          <a:ext cx="332134" cy="573831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Consolidation of Veterans functions into Veteran’s Bureau</a:t>
          </a:r>
        </a:p>
      </dsp:txBody>
      <dsp:txXfrm rot="-5400000">
        <a:off x="357684" y="2236349"/>
        <a:ext cx="5722103" cy="299708"/>
      </dsp:txXfrm>
    </dsp:sp>
    <dsp:sp modelId="{B62F7A91-2708-42DF-9051-8341D10ED786}">
      <dsp:nvSpPr>
        <dsp:cNvPr id="0" name=""/>
        <dsp:cNvSpPr/>
      </dsp:nvSpPr>
      <dsp:spPr>
        <a:xfrm rot="5400000">
          <a:off x="-76646" y="2740406"/>
          <a:ext cx="510976" cy="3576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1930</a:t>
          </a:r>
        </a:p>
      </dsp:txBody>
      <dsp:txXfrm rot="-5400000">
        <a:off x="1" y="2842602"/>
        <a:ext cx="357683" cy="153293"/>
      </dsp:txXfrm>
    </dsp:sp>
    <dsp:sp modelId="{FA7A4F58-5888-4359-B726-D3CFC90F0260}">
      <dsp:nvSpPr>
        <dsp:cNvPr id="0" name=""/>
        <dsp:cNvSpPr/>
      </dsp:nvSpPr>
      <dsp:spPr>
        <a:xfrm rot="5400000">
          <a:off x="3060774" y="-39330"/>
          <a:ext cx="332134" cy="573831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Veteran’s Administration</a:t>
          </a:r>
        </a:p>
      </dsp:txBody>
      <dsp:txXfrm rot="-5400000">
        <a:off x="357684" y="2679973"/>
        <a:ext cx="5722103" cy="299708"/>
      </dsp:txXfrm>
    </dsp:sp>
    <dsp:sp modelId="{23337BE7-A881-42E7-96AD-8A872330E8B9}">
      <dsp:nvSpPr>
        <dsp:cNvPr id="0" name=""/>
        <dsp:cNvSpPr/>
      </dsp:nvSpPr>
      <dsp:spPr>
        <a:xfrm rot="5400000">
          <a:off x="-76646" y="3184030"/>
          <a:ext cx="510976" cy="3576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1944</a:t>
          </a:r>
        </a:p>
      </dsp:txBody>
      <dsp:txXfrm rot="-5400000">
        <a:off x="1" y="3286226"/>
        <a:ext cx="357683" cy="153293"/>
      </dsp:txXfrm>
    </dsp:sp>
    <dsp:sp modelId="{48A5DBD3-5983-4B4F-BB1A-ABAD1F7F9AA0}">
      <dsp:nvSpPr>
        <dsp:cNvPr id="0" name=""/>
        <dsp:cNvSpPr/>
      </dsp:nvSpPr>
      <dsp:spPr>
        <a:xfrm rot="5400000">
          <a:off x="3060774" y="404293"/>
          <a:ext cx="332134" cy="573831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GI Bill and Homestead Act</a:t>
          </a:r>
        </a:p>
      </dsp:txBody>
      <dsp:txXfrm rot="-5400000">
        <a:off x="357684" y="3123597"/>
        <a:ext cx="5722103" cy="299708"/>
      </dsp:txXfrm>
    </dsp:sp>
    <dsp:sp modelId="{0D2A8DD5-6A77-4301-959B-1467C5DC0C5F}">
      <dsp:nvSpPr>
        <dsp:cNvPr id="0" name=""/>
        <dsp:cNvSpPr/>
      </dsp:nvSpPr>
      <dsp:spPr>
        <a:xfrm rot="5400000">
          <a:off x="-76646" y="3627655"/>
          <a:ext cx="510976" cy="3576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1989</a:t>
          </a:r>
        </a:p>
      </dsp:txBody>
      <dsp:txXfrm rot="-5400000">
        <a:off x="1" y="3729851"/>
        <a:ext cx="357683" cy="153293"/>
      </dsp:txXfrm>
    </dsp:sp>
    <dsp:sp modelId="{6EC9286C-D1A1-4190-B1C8-B48B14A1E7CD}">
      <dsp:nvSpPr>
        <dsp:cNvPr id="0" name=""/>
        <dsp:cNvSpPr/>
      </dsp:nvSpPr>
      <dsp:spPr>
        <a:xfrm rot="5400000">
          <a:off x="3060774" y="847917"/>
          <a:ext cx="332134" cy="573831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Cabinet Level Department</a:t>
          </a:r>
        </a:p>
      </dsp:txBody>
      <dsp:txXfrm rot="-5400000">
        <a:off x="357684" y="3567221"/>
        <a:ext cx="5722103" cy="2997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735" cy="464503"/>
          </a:xfrm>
          <a:prstGeom prst="rect">
            <a:avLst/>
          </a:prstGeom>
        </p:spPr>
        <p:txBody>
          <a:bodyPr vert="horz" lIns="93150" tIns="46574" rIns="93150" bIns="4657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082" y="0"/>
            <a:ext cx="3037735" cy="464503"/>
          </a:xfrm>
          <a:prstGeom prst="rect">
            <a:avLst/>
          </a:prstGeom>
        </p:spPr>
        <p:txBody>
          <a:bodyPr vert="horz" lIns="93150" tIns="46574" rIns="93150" bIns="4657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C6E3D39-4C98-4BA1-A0EE-253387D1B313}" type="datetimeFigureOut">
              <a:rPr lang="en-US"/>
              <a:pPr>
                <a:defRPr/>
              </a:pPr>
              <a:t>7/6/2022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0313"/>
            <a:ext cx="3037735" cy="464503"/>
          </a:xfrm>
          <a:prstGeom prst="rect">
            <a:avLst/>
          </a:prstGeom>
        </p:spPr>
        <p:txBody>
          <a:bodyPr vert="horz" lIns="93150" tIns="46574" rIns="93150" bIns="4657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082" y="8830313"/>
            <a:ext cx="3037735" cy="464503"/>
          </a:xfrm>
          <a:prstGeom prst="rect">
            <a:avLst/>
          </a:prstGeom>
        </p:spPr>
        <p:txBody>
          <a:bodyPr vert="horz" lIns="93150" tIns="46574" rIns="93150" bIns="4657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7FAC36F-B2CD-4DFC-8391-65E6685DEC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5844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735" cy="464503"/>
          </a:xfrm>
          <a:prstGeom prst="rect">
            <a:avLst/>
          </a:prstGeom>
        </p:spPr>
        <p:txBody>
          <a:bodyPr vert="horz" lIns="93150" tIns="46574" rIns="93150" bIns="4657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082" y="0"/>
            <a:ext cx="3037735" cy="464503"/>
          </a:xfrm>
          <a:prstGeom prst="rect">
            <a:avLst/>
          </a:prstGeom>
        </p:spPr>
        <p:txBody>
          <a:bodyPr vert="horz" lIns="93150" tIns="46574" rIns="93150" bIns="4657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83A68A2-9B4A-4998-B9F3-1BEE2E0BA039}" type="datetimeFigureOut">
              <a:rPr lang="en-US"/>
              <a:pPr>
                <a:defRPr/>
              </a:pPr>
              <a:t>7/6/2022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0" tIns="46574" rIns="93150" bIns="465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16744"/>
            <a:ext cx="5606418" cy="4182112"/>
          </a:xfrm>
          <a:prstGeom prst="rect">
            <a:avLst/>
          </a:prstGeom>
        </p:spPr>
        <p:txBody>
          <a:bodyPr vert="horz" lIns="93150" tIns="46574" rIns="93150" bIns="46574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0313"/>
            <a:ext cx="3037735" cy="464503"/>
          </a:xfrm>
          <a:prstGeom prst="rect">
            <a:avLst/>
          </a:prstGeom>
        </p:spPr>
        <p:txBody>
          <a:bodyPr vert="horz" lIns="93150" tIns="46574" rIns="93150" bIns="4657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082" y="8830313"/>
            <a:ext cx="3037735" cy="464503"/>
          </a:xfrm>
          <a:prstGeom prst="rect">
            <a:avLst/>
          </a:prstGeom>
        </p:spPr>
        <p:txBody>
          <a:bodyPr vert="horz" lIns="93150" tIns="46574" rIns="93150" bIns="4657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BFB4973-2929-4E05-AFC1-090072CA82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3195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FB4973-2929-4E05-AFC1-090072CA82F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042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Cemetaries</a:t>
            </a:r>
            <a:r>
              <a:rPr lang="en-US" dirty="0"/>
              <a:t>: Miramar, Point Loma, Arlington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FB4973-2929-4E05-AFC1-090072CA82F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813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$35.5 million in 1969 = $283 million in 2022</a:t>
            </a:r>
          </a:p>
          <a:p>
            <a:r>
              <a:rPr lang="en-US" dirty="0"/>
              <a:t>80,000 patients</a:t>
            </a:r>
          </a:p>
          <a:p>
            <a:r>
              <a:rPr lang="en-US" dirty="0"/>
              <a:t>230,000 annual patient encounters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FB4973-2929-4E05-AFC1-090072CA82F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583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FB4973-2929-4E05-AFC1-090072CA82F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042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FB4973-2929-4E05-AFC1-090072CA82F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042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FB4973-2929-4E05-AFC1-090072CA82F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042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FB4973-2929-4E05-AFC1-090072CA82F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365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FB4973-2929-4E05-AFC1-090072CA82F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042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background cover.pd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8880" y="3178163"/>
            <a:ext cx="7772400" cy="730127"/>
          </a:xfrm>
        </p:spPr>
        <p:txBody>
          <a:bodyPr>
            <a:normAutofit/>
          </a:bodyPr>
          <a:lstStyle>
            <a:lvl1pPr algn="l">
              <a:defRPr sz="2000" b="1">
                <a:latin typeface="Calibri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696" y="4004455"/>
            <a:ext cx="7753584" cy="914813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VASDHS 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529389" y="6118225"/>
            <a:ext cx="2157412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651"/>
            <a:ext cx="8229600" cy="41905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65612-EE84-4961-8C8E-F97377289B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VASDHS 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529389" y="6118225"/>
            <a:ext cx="2157412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88C8C-4FF9-4719-9AE4-43EA8435E9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VASDHS 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529389" y="6118225"/>
            <a:ext cx="2157412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3323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3323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5B8DF-8670-4296-AFFD-9CD68230B6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VASDHS 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529389" y="6118225"/>
            <a:ext cx="2157412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732377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372140"/>
            <a:ext cx="4040188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732377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372140"/>
            <a:ext cx="4041775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6106E-F6EC-4D61-BB47-DD257A98BE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VASDHS 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529389" y="6118225"/>
            <a:ext cx="2157412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4E610-195B-4C12-B34A-12DB94930E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VASDHS 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529389" y="6118225"/>
            <a:ext cx="2157412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EFA0C-F949-4B7B-A77A-9053BA4A7B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VASDHS 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529391" y="6118225"/>
            <a:ext cx="2157412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1997297"/>
            <a:ext cx="5111751" cy="412886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997296"/>
            <a:ext cx="3008313" cy="4128866"/>
          </a:xfrm>
          <a:solidFill>
            <a:srgbClr val="FFFFFF"/>
          </a:solidFill>
          <a:ln>
            <a:solidFill>
              <a:srgbClr val="BFBFB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724A8-89FB-488D-8EA6-EE43AD04FB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VASDHS 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529391" y="6118225"/>
            <a:ext cx="2157412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391824"/>
            <a:ext cx="5486400" cy="272403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82604"/>
            <a:ext cx="5486400" cy="6135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28406-AF36-48DF-8173-978027899F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VASDHS 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529389" y="6118225"/>
            <a:ext cx="2157412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41D76-AC47-4534-89C2-F78565D22B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background interior.pdf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29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49439"/>
            <a:ext cx="822960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3614" y="6249989"/>
            <a:ext cx="490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Georgia"/>
                <a:cs typeface="Georgia"/>
              </a:defRPr>
            </a:lvl1pPr>
          </a:lstStyle>
          <a:p>
            <a:pPr>
              <a:defRPr/>
            </a:pPr>
            <a:fld id="{4178064C-FA46-4C03-9A93-4772BFFE3A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6284914"/>
            <a:ext cx="4311651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spc="1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VETERANS HEALTH ADMINISTRATION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Georgia"/>
          <a:ea typeface="Georgia" pitchFamily="18" charset="0"/>
          <a:cs typeface="Georgi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Georgia" pitchFamily="18" charset="0"/>
          <a:cs typeface="Georgi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Georgia" pitchFamily="18" charset="0"/>
          <a:cs typeface="Georgi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Georgia" pitchFamily="18" charset="0"/>
          <a:cs typeface="Georgi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Georgia" pitchFamily="18" charset="0"/>
          <a:cs typeface="Georgi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Georgia"/>
          <a:ea typeface="Georgia" pitchFamily="18" charset="0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43680" y="3056834"/>
            <a:ext cx="7772400" cy="1164657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Arial" pitchFamily="34" charset="0"/>
                <a:cs typeface="Arial" pitchFamily="34" charset="0"/>
              </a:rPr>
              <a:t>Introduction to Veterans Care and Benefits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62496" y="4414870"/>
            <a:ext cx="7753584" cy="1585736"/>
          </a:xfrm>
        </p:spPr>
        <p:txBody>
          <a:bodyPr/>
          <a:lstStyle/>
          <a:p>
            <a:pPr algn="ctr"/>
            <a:r>
              <a:rPr lang="en-US" sz="2000" dirty="0">
                <a:latin typeface="Arial" pitchFamily="34" charset="0"/>
                <a:cs typeface="Arial" pitchFamily="34" charset="0"/>
              </a:rPr>
              <a:t>Colin Thomas, MD, MPH</a:t>
            </a:r>
          </a:p>
          <a:p>
            <a:pPr algn="ctr"/>
            <a:r>
              <a:rPr lang="en-US" sz="2000" dirty="0">
                <a:latin typeface="Arial" pitchFamily="34" charset="0"/>
                <a:cs typeface="Arial" pitchFamily="34" charset="0"/>
              </a:rPr>
              <a:t>Chief, Medicine Service</a:t>
            </a:r>
          </a:p>
          <a:p>
            <a:pPr algn="ctr"/>
            <a:r>
              <a:rPr lang="en-US" sz="2000" dirty="0">
                <a:latin typeface="Arial" pitchFamily="34" charset="0"/>
                <a:cs typeface="Arial" pitchFamily="34" charset="0"/>
              </a:rPr>
              <a:t>VA San Diego Healthcare System (VASDHS)</a:t>
            </a:r>
          </a:p>
          <a:p>
            <a:pPr algn="ctr"/>
            <a:r>
              <a:rPr lang="en-US" sz="2000" dirty="0">
                <a:latin typeface="Arial" pitchFamily="34" charset="0"/>
                <a:cs typeface="Arial" pitchFamily="34" charset="0"/>
              </a:rPr>
              <a:t>Clinical Professor of Medicine, UCSD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653463" y="6249988"/>
            <a:ext cx="490537" cy="365125"/>
          </a:xfrm>
        </p:spPr>
        <p:txBody>
          <a:bodyPr/>
          <a:lstStyle/>
          <a:p>
            <a:pPr>
              <a:defRPr/>
            </a:pPr>
            <a:fld id="{BB9EFA0C-F949-4B7B-A77A-9053BA4A7B00}" type="slidenum">
              <a:rPr lang="en-US" smtClean="0"/>
              <a:pPr>
                <a:defRPr/>
              </a:pPr>
              <a:t>0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724A8-89FB-488D-8EA6-EE43AD04FBD2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034906" y="712269"/>
            <a:ext cx="5074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Department of Veterans Affairs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4" y="1721896"/>
            <a:ext cx="8229600" cy="436842"/>
          </a:xfrm>
        </p:spPr>
        <p:txBody>
          <a:bodyPr/>
          <a:lstStyle/>
          <a:p>
            <a:r>
              <a:rPr lang="en-US" dirty="0"/>
              <a:t>History of Veteran Care and Benefits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545D449-E074-44B5-9033-EF395C0959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4764419"/>
              </p:ext>
            </p:extLst>
          </p:nvPr>
        </p:nvGraphicFramePr>
        <p:xfrm>
          <a:off x="739739" y="2156113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88978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D3F37-C0ED-4152-9361-970D552B1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Department of Veterans Affairs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CF140-8C17-4972-9CB4-1B8412750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Veterans Health Administration (VHA)</a:t>
            </a:r>
          </a:p>
          <a:p>
            <a:r>
              <a:rPr lang="en-US" dirty="0"/>
              <a:t>Veterans Benefits Administration (VBA)</a:t>
            </a:r>
          </a:p>
          <a:p>
            <a:r>
              <a:rPr lang="en-US" dirty="0"/>
              <a:t>National Cemetery Administration (NCA)</a:t>
            </a:r>
          </a:p>
          <a:p>
            <a:r>
              <a:rPr lang="en-US" dirty="0"/>
              <a:t>Office of Information and Technology (OI&amp;T)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B4B427-1C04-4E67-AFC8-CFAB6D8DE1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465612-EE84-4961-8C8E-F97377289B3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843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picture containing outdoor, umbrella, building, beach&#10;&#10;Description automatically generated">
            <a:extLst>
              <a:ext uri="{FF2B5EF4-FFF2-40B4-BE49-F238E27FC236}">
                <a16:creationId xmlns:a16="http://schemas.microsoft.com/office/drawing/2014/main" id="{99C111F8-FAD9-4015-A6C3-AE7447E408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4884"/>
          <a:stretch/>
        </p:blipFill>
        <p:spPr>
          <a:xfrm>
            <a:off x="3575053" y="1997297"/>
            <a:ext cx="5111751" cy="4128867"/>
          </a:xfrm>
          <a:noFill/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4E01D35-B854-4929-B804-F8252AE0B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4" y="1997296"/>
            <a:ext cx="3008313" cy="4128866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500" dirty="0"/>
              <a:t>Built 1969, opened 1972</a:t>
            </a:r>
          </a:p>
          <a:p>
            <a:pPr>
              <a:lnSpc>
                <a:spcPct val="90000"/>
              </a:lnSpc>
            </a:pPr>
            <a:r>
              <a:rPr lang="en-US" sz="1500" dirty="0"/>
              <a:t>Building cost $35.5 million</a:t>
            </a:r>
          </a:p>
          <a:p>
            <a:pPr>
              <a:lnSpc>
                <a:spcPct val="90000"/>
              </a:lnSpc>
            </a:pPr>
            <a:r>
              <a:rPr lang="en-US" sz="1500" dirty="0"/>
              <a:t>Originally 811 Beds</a:t>
            </a:r>
          </a:p>
          <a:p>
            <a:pPr>
              <a:lnSpc>
                <a:spcPct val="90000"/>
              </a:lnSpc>
            </a:pPr>
            <a:r>
              <a:rPr lang="en-US" sz="1500" dirty="0"/>
              <a:t>Currently 228 Beds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MED/SURG (94)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ICU (18)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Mental Health (40)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Spinal Cord (26)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Community Living Center (39)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Domiciliary (40)</a:t>
            </a:r>
          </a:p>
          <a:p>
            <a:pPr>
              <a:lnSpc>
                <a:spcPct val="90000"/>
              </a:lnSpc>
            </a:pPr>
            <a:r>
              <a:rPr lang="en-US" sz="1500" dirty="0"/>
              <a:t>Outpatient Clinics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Kearney Mesa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Oceanside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Chula Vista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Escondido &amp; El Centro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9F2FD39-0F1E-47A0-92C0-4D8CAABD3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290637"/>
          </a:xfrm>
        </p:spPr>
        <p:txBody>
          <a:bodyPr wrap="square" anchor="b">
            <a:normAutofit/>
          </a:bodyPr>
          <a:lstStyle/>
          <a:p>
            <a:r>
              <a:rPr lang="en-US" dirty="0"/>
              <a:t>VA San Diego Healthcare System (VASDHS)</a:t>
            </a:r>
            <a:br>
              <a:rPr lang="en-US" dirty="0"/>
            </a:b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3B1125-66DA-4FFD-9CA6-9642ED023C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583614" y="6249989"/>
            <a:ext cx="49053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7F465612-EE84-4961-8C8E-F97377289B3C}" type="slidenum">
              <a:rPr lang="en-US" smtClean="0"/>
              <a:pPr>
                <a:spcAft>
                  <a:spcPts val="600"/>
                </a:spcAft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288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724A8-89FB-488D-8EA6-EE43AD04FBD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034083" y="712269"/>
            <a:ext cx="30758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Veteran’s Benefits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387" y="1721870"/>
            <a:ext cx="8144228" cy="4441398"/>
          </a:xfrm>
        </p:spPr>
        <p:txBody>
          <a:bodyPr/>
          <a:lstStyle/>
          <a:p>
            <a:r>
              <a:rPr lang="en-US" dirty="0"/>
              <a:t>Eligibility</a:t>
            </a:r>
          </a:p>
          <a:p>
            <a:pPr lvl="1"/>
            <a:r>
              <a:rPr lang="en-US" dirty="0"/>
              <a:t>90 days of military service (24 months if enlisted after 1980)</a:t>
            </a:r>
          </a:p>
          <a:p>
            <a:pPr lvl="1"/>
            <a:r>
              <a:rPr lang="en-US" dirty="0"/>
              <a:t>Honorable Discharge</a:t>
            </a:r>
          </a:p>
          <a:p>
            <a:r>
              <a:rPr lang="en-US" dirty="0"/>
              <a:t>Disability Compensation</a:t>
            </a:r>
          </a:p>
          <a:p>
            <a:pPr lvl="1"/>
            <a:r>
              <a:rPr lang="en-US" dirty="0"/>
              <a:t>Any condition that impairs the ability to perform full work functions</a:t>
            </a:r>
          </a:p>
          <a:p>
            <a:pPr lvl="1"/>
            <a:r>
              <a:rPr lang="en-US" dirty="0"/>
              <a:t>$150-4,000/month</a:t>
            </a:r>
          </a:p>
          <a:p>
            <a:r>
              <a:rPr lang="en-US" dirty="0"/>
              <a:t>Veteran’s Pension</a:t>
            </a:r>
          </a:p>
          <a:p>
            <a:pPr lvl="1"/>
            <a:r>
              <a:rPr lang="en-US" dirty="0"/>
              <a:t>Permanently and totally disabled (unemployable)</a:t>
            </a:r>
          </a:p>
          <a:p>
            <a:pPr lvl="1"/>
            <a:r>
              <a:rPr lang="en-US" dirty="0"/>
              <a:t>Age 65 or older</a:t>
            </a:r>
          </a:p>
          <a:p>
            <a:pPr lvl="1"/>
            <a:r>
              <a:rPr lang="en-US" dirty="0"/>
              <a:t>Below income limit ($13,752 for single Veteran with no dependents)</a:t>
            </a:r>
          </a:p>
          <a:p>
            <a:r>
              <a:rPr lang="en-US" dirty="0"/>
              <a:t>Education and Job Training</a:t>
            </a:r>
          </a:p>
          <a:p>
            <a:r>
              <a:rPr lang="en-US" dirty="0"/>
              <a:t>Loans for housing and small business</a:t>
            </a:r>
          </a:p>
          <a:p>
            <a:r>
              <a:rPr lang="en-US" dirty="0"/>
              <a:t>Medical Care</a:t>
            </a:r>
          </a:p>
          <a:p>
            <a:r>
              <a:rPr lang="en-US" dirty="0"/>
              <a:t>Burial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773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724A8-89FB-488D-8EA6-EE43AD04FBD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622916" y="712269"/>
            <a:ext cx="38981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Veteran’s Medical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4" y="1900026"/>
            <a:ext cx="8229600" cy="4190513"/>
          </a:xfrm>
        </p:spPr>
        <p:txBody>
          <a:bodyPr/>
          <a:lstStyle/>
          <a:p>
            <a:r>
              <a:rPr lang="en-US" dirty="0"/>
              <a:t>Comprehensive care provided</a:t>
            </a:r>
          </a:p>
          <a:p>
            <a:pPr lvl="1"/>
            <a:r>
              <a:rPr lang="en-US" dirty="0"/>
              <a:t>Preventive care</a:t>
            </a:r>
          </a:p>
          <a:p>
            <a:pPr lvl="1"/>
            <a:r>
              <a:rPr lang="en-US" dirty="0"/>
              <a:t>Inpatient/Outpatient</a:t>
            </a:r>
          </a:p>
          <a:p>
            <a:pPr lvl="1"/>
            <a:r>
              <a:rPr lang="en-US" dirty="0"/>
              <a:t>Medical/Surgical/Mental Health</a:t>
            </a:r>
          </a:p>
          <a:p>
            <a:pPr lvl="1"/>
            <a:r>
              <a:rPr lang="en-US" dirty="0"/>
              <a:t>Prescription Drugs</a:t>
            </a:r>
          </a:p>
          <a:p>
            <a:pPr lvl="1"/>
            <a:r>
              <a:rPr lang="en-US" dirty="0"/>
              <a:t>Rehabilitation and Durable Medical Equipment</a:t>
            </a:r>
          </a:p>
          <a:p>
            <a:pPr lvl="1"/>
            <a:r>
              <a:rPr lang="en-US" dirty="0"/>
              <a:t>Alcohol and Drug Treatment</a:t>
            </a:r>
          </a:p>
          <a:p>
            <a:pPr lvl="1"/>
            <a:r>
              <a:rPr lang="en-US" dirty="0"/>
              <a:t>Respite/Hospice/Palliative care</a:t>
            </a:r>
          </a:p>
          <a:p>
            <a:pPr lvl="1"/>
            <a:r>
              <a:rPr lang="en-US" dirty="0"/>
              <a:t>Travel expenses (if eligible)</a:t>
            </a:r>
          </a:p>
          <a:p>
            <a:r>
              <a:rPr lang="en-US" dirty="0"/>
              <a:t>Tiers of eligibility</a:t>
            </a:r>
          </a:p>
          <a:p>
            <a:pPr lvl="1"/>
            <a:r>
              <a:rPr lang="en-US" dirty="0"/>
              <a:t>Priority groups 1-8</a:t>
            </a:r>
          </a:p>
          <a:p>
            <a:r>
              <a:rPr lang="en-US" dirty="0"/>
              <a:t>Not covered</a:t>
            </a:r>
          </a:p>
          <a:p>
            <a:pPr lvl="1"/>
            <a:r>
              <a:rPr lang="en-US" dirty="0"/>
              <a:t>Abortion, cosmetic surgery, in vitro fertilization</a:t>
            </a:r>
          </a:p>
        </p:txBody>
      </p:sp>
    </p:spTree>
    <p:extLst>
      <p:ext uri="{BB962C8B-B14F-4D97-AF65-F5344CB8AC3E}">
        <p14:creationId xmlns:p14="http://schemas.microsoft.com/office/powerpoint/2010/main" val="3830361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724A8-89FB-488D-8EA6-EE43AD04FBD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970450" y="712269"/>
            <a:ext cx="3203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Geriatric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4" y="1900026"/>
            <a:ext cx="8229600" cy="4190513"/>
          </a:xfrm>
        </p:spPr>
        <p:txBody>
          <a:bodyPr/>
          <a:lstStyle/>
          <a:p>
            <a:r>
              <a:rPr lang="en-US" sz="2000" dirty="0"/>
              <a:t>Geriatric and Extended Care (GEC)</a:t>
            </a:r>
          </a:p>
          <a:p>
            <a:r>
              <a:rPr lang="en-US" sz="2000" dirty="0"/>
              <a:t>Nursing home care</a:t>
            </a:r>
          </a:p>
          <a:p>
            <a:pPr lvl="1"/>
            <a:r>
              <a:rPr lang="en-US" sz="1800" dirty="0"/>
              <a:t>Skilled/rehab</a:t>
            </a:r>
          </a:p>
          <a:p>
            <a:pPr lvl="1"/>
            <a:r>
              <a:rPr lang="en-US" sz="1800" dirty="0"/>
              <a:t>Custodial long term</a:t>
            </a:r>
          </a:p>
          <a:p>
            <a:r>
              <a:rPr lang="en-US" sz="2000" dirty="0"/>
              <a:t>Home Based Primary Care (HBPC)</a:t>
            </a:r>
          </a:p>
          <a:p>
            <a:r>
              <a:rPr lang="en-US" sz="2000" dirty="0"/>
              <a:t>Adult Day Health Care</a:t>
            </a:r>
          </a:p>
          <a:p>
            <a:r>
              <a:rPr lang="en-US" sz="2000" dirty="0"/>
              <a:t>Aid &amp; Attendance</a:t>
            </a:r>
          </a:p>
          <a:p>
            <a:r>
              <a:rPr lang="en-US" sz="2000" dirty="0"/>
              <a:t>Mission Act</a:t>
            </a:r>
          </a:p>
        </p:txBody>
      </p:sp>
    </p:spTree>
    <p:extLst>
      <p:ext uri="{BB962C8B-B14F-4D97-AF65-F5344CB8AC3E}">
        <p14:creationId xmlns:p14="http://schemas.microsoft.com/office/powerpoint/2010/main" val="4007968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724A8-89FB-488D-8EA6-EE43AD04FBD2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09829" y="712269"/>
            <a:ext cx="4724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Graduate Medical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4" y="1900026"/>
            <a:ext cx="8229600" cy="4190513"/>
          </a:xfrm>
        </p:spPr>
        <p:txBody>
          <a:bodyPr/>
          <a:lstStyle/>
          <a:p>
            <a:r>
              <a:rPr lang="en-US" sz="2000" dirty="0"/>
              <a:t>VA is the largest single provider of GME</a:t>
            </a:r>
          </a:p>
          <a:p>
            <a:r>
              <a:rPr lang="en-US" sz="2000" dirty="0"/>
              <a:t>&gt;45,000 residents and fellows</a:t>
            </a:r>
          </a:p>
          <a:p>
            <a:pPr lvl="1"/>
            <a:r>
              <a:rPr lang="en-US" sz="1800" dirty="0"/>
              <a:t>1.5 Geriatric Fellows</a:t>
            </a:r>
          </a:p>
          <a:p>
            <a:pPr lvl="1"/>
            <a:r>
              <a:rPr lang="en-US" sz="1800" dirty="0"/>
              <a:t>53 Internal Medicine Residents</a:t>
            </a:r>
          </a:p>
          <a:p>
            <a:r>
              <a:rPr lang="en-US" sz="2000" dirty="0"/>
              <a:t>&gt;120,000 other health professions trainees</a:t>
            </a:r>
          </a:p>
          <a:p>
            <a:pPr lvl="1"/>
            <a:r>
              <a:rPr lang="en-US" sz="1800" dirty="0"/>
              <a:t>Nursing</a:t>
            </a:r>
          </a:p>
          <a:p>
            <a:pPr lvl="1"/>
            <a:r>
              <a:rPr lang="en-US" sz="1800" dirty="0"/>
              <a:t>Pharmacy</a:t>
            </a:r>
          </a:p>
          <a:p>
            <a:pPr lvl="1"/>
            <a:r>
              <a:rPr lang="en-US" sz="1800" dirty="0"/>
              <a:t>Dietetics</a:t>
            </a:r>
          </a:p>
          <a:p>
            <a:pPr lvl="1"/>
            <a:r>
              <a:rPr lang="en-US" sz="1800" dirty="0"/>
              <a:t>Dentists</a:t>
            </a:r>
          </a:p>
          <a:p>
            <a:pPr lvl="1"/>
            <a:r>
              <a:rPr lang="en-US" sz="1800" dirty="0"/>
              <a:t>Chaplain</a:t>
            </a:r>
          </a:p>
          <a:p>
            <a:pPr lvl="1"/>
            <a:r>
              <a:rPr lang="en-US" sz="1800" dirty="0"/>
              <a:t>PT/OT/ST</a:t>
            </a:r>
          </a:p>
          <a:p>
            <a:pPr lvl="1"/>
            <a:r>
              <a:rPr lang="en-US" sz="1800" dirty="0"/>
              <a:t>Phlebotomy</a:t>
            </a:r>
          </a:p>
        </p:txBody>
      </p:sp>
    </p:spTree>
    <p:extLst>
      <p:ext uri="{BB962C8B-B14F-4D97-AF65-F5344CB8AC3E}">
        <p14:creationId xmlns:p14="http://schemas.microsoft.com/office/powerpoint/2010/main" val="561573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724A8-89FB-488D-8EA6-EE43AD04FBD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69975" y="712269"/>
            <a:ext cx="2004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Questions?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2001838"/>
            <a:ext cx="7975600" cy="3987800"/>
          </a:xfrm>
        </p:spPr>
      </p:pic>
    </p:spTree>
    <p:extLst>
      <p:ext uri="{BB962C8B-B14F-4D97-AF65-F5344CB8AC3E}">
        <p14:creationId xmlns:p14="http://schemas.microsoft.com/office/powerpoint/2010/main" val="559236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FFFFFE"/>
      </a:dk2>
      <a:lt2>
        <a:srgbClr val="FFFFFE"/>
      </a:lt2>
      <a:accent1>
        <a:srgbClr val="0083BE"/>
      </a:accent1>
      <a:accent2>
        <a:srgbClr val="78BE20"/>
      </a:accent2>
      <a:accent3>
        <a:srgbClr val="C4262E"/>
      </a:accent3>
      <a:accent4>
        <a:srgbClr val="FF7F32"/>
      </a:accent4>
      <a:accent5>
        <a:srgbClr val="F3CF45"/>
      </a:accent5>
      <a:accent6>
        <a:srgbClr val="FFFFF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452</Words>
  <Application>Microsoft Office PowerPoint</Application>
  <PresentationFormat>On-screen Show (4:3)</PresentationFormat>
  <Paragraphs>119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Georgia</vt:lpstr>
      <vt:lpstr>Office Theme</vt:lpstr>
      <vt:lpstr>Introduction to Veterans Care and Benefits</vt:lpstr>
      <vt:lpstr>PowerPoint Presentation</vt:lpstr>
      <vt:lpstr>Department of Veterans Affairs </vt:lpstr>
      <vt:lpstr>VA San Diego Healthcare System (VASDHS)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Veterans Care and Benefits</dc:title>
  <dc:creator>Thomas, Colin M.</dc:creator>
  <cp:lastModifiedBy>Thomas, Colin M. (he/him/his)</cp:lastModifiedBy>
  <cp:revision>9</cp:revision>
  <cp:lastPrinted>2022-07-06T16:15:45Z</cp:lastPrinted>
  <dcterms:created xsi:type="dcterms:W3CDTF">2020-06-15T17:08:08Z</dcterms:created>
  <dcterms:modified xsi:type="dcterms:W3CDTF">2022-07-06T16:31:33Z</dcterms:modified>
</cp:coreProperties>
</file>