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56" r:id="rId5"/>
    <p:sldId id="323" r:id="rId6"/>
    <p:sldId id="257" r:id="rId7"/>
    <p:sldId id="258" r:id="rId8"/>
    <p:sldId id="263" r:id="rId9"/>
    <p:sldId id="326" r:id="rId10"/>
    <p:sldId id="327" r:id="rId11"/>
    <p:sldId id="259" r:id="rId12"/>
    <p:sldId id="265" r:id="rId13"/>
    <p:sldId id="261" r:id="rId14"/>
    <p:sldId id="260" r:id="rId15"/>
    <p:sldId id="262" r:id="rId16"/>
    <p:sldId id="264" r:id="rId17"/>
    <p:sldId id="266" r:id="rId18"/>
    <p:sldId id="322" r:id="rId19"/>
    <p:sldId id="325" r:id="rId20"/>
    <p:sldId id="267" r:id="rId21"/>
    <p:sldId id="32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91"/>
    <p:restoredTop sz="94654"/>
  </p:normalViewPr>
  <p:slideViewPr>
    <p:cSldViewPr snapToGrid="0" snapToObjects="1">
      <p:cViewPr varScale="1">
        <p:scale>
          <a:sx n="114" d="100"/>
          <a:sy n="114" d="100"/>
        </p:scale>
        <p:origin x="114" y="15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1F1CC6-E8A0-4730-A7EF-DBB86B22C89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140153E6-54A0-4EDB-86B6-9E08A3F80638}">
      <dgm:prSet/>
      <dgm:spPr/>
      <dgm:t>
        <a:bodyPr/>
        <a:lstStyle/>
        <a:p>
          <a:r>
            <a:rPr lang="en-US" dirty="0"/>
            <a:t>All trauma patients 65 and over, a consult should be placed by Trauma Team</a:t>
          </a:r>
        </a:p>
      </dgm:t>
    </dgm:pt>
    <dgm:pt modelId="{5B1B4A8B-5F69-462F-9E19-4D3BCDC5310D}" type="parTrans" cxnId="{44633B8F-7DD0-4EA2-9BE8-7920A11B77EE}">
      <dgm:prSet/>
      <dgm:spPr/>
      <dgm:t>
        <a:bodyPr/>
        <a:lstStyle/>
        <a:p>
          <a:endParaRPr lang="en-US"/>
        </a:p>
      </dgm:t>
    </dgm:pt>
    <dgm:pt modelId="{FE22F081-97B8-43B0-A129-A6C375E4E968}" type="sibTrans" cxnId="{44633B8F-7DD0-4EA2-9BE8-7920A11B77EE}">
      <dgm:prSet/>
      <dgm:spPr/>
      <dgm:t>
        <a:bodyPr/>
        <a:lstStyle/>
        <a:p>
          <a:endParaRPr lang="en-US"/>
        </a:p>
      </dgm:t>
    </dgm:pt>
    <dgm:pt modelId="{44CD2306-347E-4784-AA25-0763D4FEBF02}">
      <dgm:prSet/>
      <dgm:spPr/>
      <dgm:t>
        <a:bodyPr/>
        <a:lstStyle/>
        <a:p>
          <a:r>
            <a:rPr lang="en-US" dirty="0"/>
            <a:t>Depending on the number of new consults, may have to triage</a:t>
          </a:r>
        </a:p>
      </dgm:t>
    </dgm:pt>
    <dgm:pt modelId="{D120EB52-9E37-48B7-B4E0-8DC2A20893EF}" type="parTrans" cxnId="{CFD5948E-BA53-487D-B3AD-60BFE77F9B74}">
      <dgm:prSet/>
      <dgm:spPr/>
      <dgm:t>
        <a:bodyPr/>
        <a:lstStyle/>
        <a:p>
          <a:endParaRPr lang="en-US"/>
        </a:p>
      </dgm:t>
    </dgm:pt>
    <dgm:pt modelId="{EB2EC5EA-DFAF-46B1-B36F-A6DB46CEBB2E}" type="sibTrans" cxnId="{CFD5948E-BA53-487D-B3AD-60BFE77F9B74}">
      <dgm:prSet/>
      <dgm:spPr/>
      <dgm:t>
        <a:bodyPr/>
        <a:lstStyle/>
        <a:p>
          <a:endParaRPr lang="en-US"/>
        </a:p>
      </dgm:t>
    </dgm:pt>
    <dgm:pt modelId="{8F820E93-BF97-40C7-81EB-BD5749E7D506}">
      <dgm:prSet/>
      <dgm:spPr/>
      <dgm:t>
        <a:bodyPr/>
        <a:lstStyle/>
        <a:p>
          <a:r>
            <a:rPr lang="en-US" dirty="0"/>
            <a:t>Geriatric Assessment (Comprehensive?), BUT can’t ignore Inpatient Medicine, transitions</a:t>
          </a:r>
        </a:p>
      </dgm:t>
    </dgm:pt>
    <dgm:pt modelId="{D8ED2DB8-D93E-409B-A1F6-CFE1EE3556F9}" type="parTrans" cxnId="{A10EAAB1-1627-492E-BBAA-8EE839A25AA0}">
      <dgm:prSet/>
      <dgm:spPr/>
      <dgm:t>
        <a:bodyPr/>
        <a:lstStyle/>
        <a:p>
          <a:endParaRPr lang="en-US"/>
        </a:p>
      </dgm:t>
    </dgm:pt>
    <dgm:pt modelId="{97A1DE12-5115-43F9-B2B5-72C5D515E6A0}" type="sibTrans" cxnId="{A10EAAB1-1627-492E-BBAA-8EE839A25AA0}">
      <dgm:prSet/>
      <dgm:spPr/>
      <dgm:t>
        <a:bodyPr/>
        <a:lstStyle/>
        <a:p>
          <a:endParaRPr lang="en-US"/>
        </a:p>
      </dgm:t>
    </dgm:pt>
    <dgm:pt modelId="{A59338DD-41BA-430C-A4FF-2C6E451B39B3}">
      <dgm:prSet/>
      <dgm:spPr/>
      <dgm:t>
        <a:bodyPr/>
        <a:lstStyle/>
        <a:p>
          <a:r>
            <a:rPr lang="en-US" dirty="0"/>
            <a:t>May be a wide variety of issues</a:t>
          </a:r>
        </a:p>
      </dgm:t>
    </dgm:pt>
    <dgm:pt modelId="{3B64F76C-65DD-4CD1-9116-6ECD12BE0235}" type="parTrans" cxnId="{7CC3B292-7324-4573-AF9D-DC58C40585A7}">
      <dgm:prSet/>
      <dgm:spPr/>
      <dgm:t>
        <a:bodyPr/>
        <a:lstStyle/>
        <a:p>
          <a:endParaRPr lang="en-US"/>
        </a:p>
      </dgm:t>
    </dgm:pt>
    <dgm:pt modelId="{A2F6034B-3354-4118-9C8D-55D76CE0886D}" type="sibTrans" cxnId="{7CC3B292-7324-4573-AF9D-DC58C40585A7}">
      <dgm:prSet/>
      <dgm:spPr/>
      <dgm:t>
        <a:bodyPr/>
        <a:lstStyle/>
        <a:p>
          <a:endParaRPr lang="en-US"/>
        </a:p>
      </dgm:t>
    </dgm:pt>
    <dgm:pt modelId="{FD9BF539-E83C-4228-9149-192AA6AB2E4A}">
      <dgm:prSet/>
      <dgm:spPr/>
      <dgm:t>
        <a:bodyPr/>
        <a:lstStyle/>
        <a:p>
          <a:r>
            <a:rPr lang="en-US" dirty="0"/>
            <a:t>Some are high functioning, others are frail</a:t>
          </a:r>
        </a:p>
      </dgm:t>
    </dgm:pt>
    <dgm:pt modelId="{B44AE047-46DE-4D14-85A3-624227E8979B}" type="parTrans" cxnId="{42E8C671-C2A6-4946-8D51-16446215F4A6}">
      <dgm:prSet/>
      <dgm:spPr/>
      <dgm:t>
        <a:bodyPr/>
        <a:lstStyle/>
        <a:p>
          <a:endParaRPr lang="en-US"/>
        </a:p>
      </dgm:t>
    </dgm:pt>
    <dgm:pt modelId="{24C4B863-95D1-46F8-9BC5-215AA55EE7C4}" type="sibTrans" cxnId="{42E8C671-C2A6-4946-8D51-16446215F4A6}">
      <dgm:prSet/>
      <dgm:spPr/>
      <dgm:t>
        <a:bodyPr/>
        <a:lstStyle/>
        <a:p>
          <a:endParaRPr lang="en-US"/>
        </a:p>
      </dgm:t>
    </dgm:pt>
    <dgm:pt modelId="{6F4B1FAB-79E8-4E1A-A1F8-E6BEBAB7C578}">
      <dgm:prSet/>
      <dgm:spPr/>
      <dgm:t>
        <a:bodyPr/>
        <a:lstStyle/>
        <a:p>
          <a:r>
            <a:rPr lang="en-US" dirty="0"/>
            <a:t>Wide variety of socio-economic issues</a:t>
          </a:r>
        </a:p>
      </dgm:t>
    </dgm:pt>
    <dgm:pt modelId="{A9707E73-9E2A-42AD-A5B2-6FD5FB74A90F}" type="parTrans" cxnId="{45746EEE-618D-4688-8625-86D20424CB0F}">
      <dgm:prSet/>
      <dgm:spPr/>
      <dgm:t>
        <a:bodyPr/>
        <a:lstStyle/>
        <a:p>
          <a:endParaRPr lang="en-US"/>
        </a:p>
      </dgm:t>
    </dgm:pt>
    <dgm:pt modelId="{8711E427-D660-46B5-A6F7-744E15D878EA}" type="sibTrans" cxnId="{45746EEE-618D-4688-8625-86D20424CB0F}">
      <dgm:prSet/>
      <dgm:spPr/>
      <dgm:t>
        <a:bodyPr/>
        <a:lstStyle/>
        <a:p>
          <a:endParaRPr lang="en-US"/>
        </a:p>
      </dgm:t>
    </dgm:pt>
    <dgm:pt modelId="{F95DE866-6EEA-42BF-A163-5752F201C1AE}">
      <dgm:prSet/>
      <dgm:spPr/>
      <dgm:t>
        <a:bodyPr/>
        <a:lstStyle/>
        <a:p>
          <a:r>
            <a:rPr lang="en-US" dirty="0"/>
            <a:t>Spanish speaking! And other mono-lingual </a:t>
          </a:r>
        </a:p>
      </dgm:t>
    </dgm:pt>
    <dgm:pt modelId="{C6CE904D-5D5F-4F59-AACF-61C5CB480046}" type="parTrans" cxnId="{7102B773-6C96-485B-ACC8-B1520ED8D6E8}">
      <dgm:prSet/>
      <dgm:spPr/>
      <dgm:t>
        <a:bodyPr/>
        <a:lstStyle/>
        <a:p>
          <a:endParaRPr lang="en-US"/>
        </a:p>
      </dgm:t>
    </dgm:pt>
    <dgm:pt modelId="{E64FF5DF-6EF4-4BF1-8609-E3FBD3E649E1}" type="sibTrans" cxnId="{7102B773-6C96-485B-ACC8-B1520ED8D6E8}">
      <dgm:prSet/>
      <dgm:spPr/>
      <dgm:t>
        <a:bodyPr/>
        <a:lstStyle/>
        <a:p>
          <a:endParaRPr lang="en-US"/>
        </a:p>
      </dgm:t>
    </dgm:pt>
    <dgm:pt modelId="{7714ABF5-B141-474D-9012-C2591CE25686}" type="pres">
      <dgm:prSet presAssocID="{4E1F1CC6-E8A0-4730-A7EF-DBB86B22C890}" presName="linear" presStyleCnt="0">
        <dgm:presLayoutVars>
          <dgm:animLvl val="lvl"/>
          <dgm:resizeHandles val="exact"/>
        </dgm:presLayoutVars>
      </dgm:prSet>
      <dgm:spPr/>
      <dgm:t>
        <a:bodyPr/>
        <a:lstStyle/>
        <a:p>
          <a:endParaRPr lang="en-US"/>
        </a:p>
      </dgm:t>
    </dgm:pt>
    <dgm:pt modelId="{419FFBB5-11B5-2E44-976E-B400013C7983}" type="pres">
      <dgm:prSet presAssocID="{140153E6-54A0-4EDB-86B6-9E08A3F80638}" presName="parentText" presStyleLbl="node1" presStyleIdx="0" presStyleCnt="4">
        <dgm:presLayoutVars>
          <dgm:chMax val="0"/>
          <dgm:bulletEnabled val="1"/>
        </dgm:presLayoutVars>
      </dgm:prSet>
      <dgm:spPr/>
      <dgm:t>
        <a:bodyPr/>
        <a:lstStyle/>
        <a:p>
          <a:endParaRPr lang="en-US"/>
        </a:p>
      </dgm:t>
    </dgm:pt>
    <dgm:pt modelId="{4D2C693A-71EE-EF40-9062-B677554CFF5E}" type="pres">
      <dgm:prSet presAssocID="{FE22F081-97B8-43B0-A129-A6C375E4E968}" presName="spacer" presStyleCnt="0"/>
      <dgm:spPr/>
    </dgm:pt>
    <dgm:pt modelId="{9C916B28-46DD-8F4D-8F05-701FC18C27BF}" type="pres">
      <dgm:prSet presAssocID="{44CD2306-347E-4784-AA25-0763D4FEBF02}" presName="parentText" presStyleLbl="node1" presStyleIdx="1" presStyleCnt="4">
        <dgm:presLayoutVars>
          <dgm:chMax val="0"/>
          <dgm:bulletEnabled val="1"/>
        </dgm:presLayoutVars>
      </dgm:prSet>
      <dgm:spPr/>
      <dgm:t>
        <a:bodyPr/>
        <a:lstStyle/>
        <a:p>
          <a:endParaRPr lang="en-US"/>
        </a:p>
      </dgm:t>
    </dgm:pt>
    <dgm:pt modelId="{0AE2E88A-4AAD-2B46-B775-3D8E5041CE48}" type="pres">
      <dgm:prSet presAssocID="{EB2EC5EA-DFAF-46B1-B36F-A6DB46CEBB2E}" presName="spacer" presStyleCnt="0"/>
      <dgm:spPr/>
    </dgm:pt>
    <dgm:pt modelId="{33E64472-EBE0-6448-9A42-5E53BC036A24}" type="pres">
      <dgm:prSet presAssocID="{8F820E93-BF97-40C7-81EB-BD5749E7D506}" presName="parentText" presStyleLbl="node1" presStyleIdx="2" presStyleCnt="4">
        <dgm:presLayoutVars>
          <dgm:chMax val="0"/>
          <dgm:bulletEnabled val="1"/>
        </dgm:presLayoutVars>
      </dgm:prSet>
      <dgm:spPr/>
      <dgm:t>
        <a:bodyPr/>
        <a:lstStyle/>
        <a:p>
          <a:endParaRPr lang="en-US"/>
        </a:p>
      </dgm:t>
    </dgm:pt>
    <dgm:pt modelId="{840F459A-30E1-844C-B244-E0C66109B24D}" type="pres">
      <dgm:prSet presAssocID="{97A1DE12-5115-43F9-B2B5-72C5D515E6A0}" presName="spacer" presStyleCnt="0"/>
      <dgm:spPr/>
    </dgm:pt>
    <dgm:pt modelId="{CE3C279F-65C4-C445-8235-4D8D5D0CB115}" type="pres">
      <dgm:prSet presAssocID="{A59338DD-41BA-430C-A4FF-2C6E451B39B3}" presName="parentText" presStyleLbl="node1" presStyleIdx="3" presStyleCnt="4">
        <dgm:presLayoutVars>
          <dgm:chMax val="0"/>
          <dgm:bulletEnabled val="1"/>
        </dgm:presLayoutVars>
      </dgm:prSet>
      <dgm:spPr/>
      <dgm:t>
        <a:bodyPr/>
        <a:lstStyle/>
        <a:p>
          <a:endParaRPr lang="en-US"/>
        </a:p>
      </dgm:t>
    </dgm:pt>
    <dgm:pt modelId="{D97DAFA8-3F5F-6B44-B038-F651A6F69D97}" type="pres">
      <dgm:prSet presAssocID="{A59338DD-41BA-430C-A4FF-2C6E451B39B3}" presName="childText" presStyleLbl="revTx" presStyleIdx="0" presStyleCnt="1">
        <dgm:presLayoutVars>
          <dgm:bulletEnabled val="1"/>
        </dgm:presLayoutVars>
      </dgm:prSet>
      <dgm:spPr/>
      <dgm:t>
        <a:bodyPr/>
        <a:lstStyle/>
        <a:p>
          <a:endParaRPr lang="en-US"/>
        </a:p>
      </dgm:t>
    </dgm:pt>
  </dgm:ptLst>
  <dgm:cxnLst>
    <dgm:cxn modelId="{4858F195-D46D-0149-9BF4-77AD85CF2317}" type="presOf" srcId="{6F4B1FAB-79E8-4E1A-A1F8-E6BEBAB7C578}" destId="{D97DAFA8-3F5F-6B44-B038-F651A6F69D97}" srcOrd="0" destOrd="1" presId="urn:microsoft.com/office/officeart/2005/8/layout/vList2"/>
    <dgm:cxn modelId="{EE6AC5C8-3C96-F645-871B-6E151BFBD4F4}" type="presOf" srcId="{140153E6-54A0-4EDB-86B6-9E08A3F80638}" destId="{419FFBB5-11B5-2E44-976E-B400013C7983}" srcOrd="0" destOrd="0" presId="urn:microsoft.com/office/officeart/2005/8/layout/vList2"/>
    <dgm:cxn modelId="{44633B8F-7DD0-4EA2-9BE8-7920A11B77EE}" srcId="{4E1F1CC6-E8A0-4730-A7EF-DBB86B22C890}" destId="{140153E6-54A0-4EDB-86B6-9E08A3F80638}" srcOrd="0" destOrd="0" parTransId="{5B1B4A8B-5F69-462F-9E19-4D3BCDC5310D}" sibTransId="{FE22F081-97B8-43B0-A129-A6C375E4E968}"/>
    <dgm:cxn modelId="{7CC3B292-7324-4573-AF9D-DC58C40585A7}" srcId="{4E1F1CC6-E8A0-4730-A7EF-DBB86B22C890}" destId="{A59338DD-41BA-430C-A4FF-2C6E451B39B3}" srcOrd="3" destOrd="0" parTransId="{3B64F76C-65DD-4CD1-9116-6ECD12BE0235}" sibTransId="{A2F6034B-3354-4118-9C8D-55D76CE0886D}"/>
    <dgm:cxn modelId="{636AB12C-4EFF-5F4B-839D-1C549DF73D8B}" type="presOf" srcId="{A59338DD-41BA-430C-A4FF-2C6E451B39B3}" destId="{CE3C279F-65C4-C445-8235-4D8D5D0CB115}" srcOrd="0" destOrd="0" presId="urn:microsoft.com/office/officeart/2005/8/layout/vList2"/>
    <dgm:cxn modelId="{5FB409F2-7FDF-FA47-946D-0FFA0F71ABE4}" type="presOf" srcId="{44CD2306-347E-4784-AA25-0763D4FEBF02}" destId="{9C916B28-46DD-8F4D-8F05-701FC18C27BF}" srcOrd="0" destOrd="0" presId="urn:microsoft.com/office/officeart/2005/8/layout/vList2"/>
    <dgm:cxn modelId="{7102B773-6C96-485B-ACC8-B1520ED8D6E8}" srcId="{A59338DD-41BA-430C-A4FF-2C6E451B39B3}" destId="{F95DE866-6EEA-42BF-A163-5752F201C1AE}" srcOrd="2" destOrd="0" parTransId="{C6CE904D-5D5F-4F59-AACF-61C5CB480046}" sibTransId="{E64FF5DF-6EF4-4BF1-8609-E3FBD3E649E1}"/>
    <dgm:cxn modelId="{95F28A00-5391-BA43-8428-7286D8D0376A}" type="presOf" srcId="{FD9BF539-E83C-4228-9149-192AA6AB2E4A}" destId="{D97DAFA8-3F5F-6B44-B038-F651A6F69D97}" srcOrd="0" destOrd="0" presId="urn:microsoft.com/office/officeart/2005/8/layout/vList2"/>
    <dgm:cxn modelId="{45746EEE-618D-4688-8625-86D20424CB0F}" srcId="{A59338DD-41BA-430C-A4FF-2C6E451B39B3}" destId="{6F4B1FAB-79E8-4E1A-A1F8-E6BEBAB7C578}" srcOrd="1" destOrd="0" parTransId="{A9707E73-9E2A-42AD-A5B2-6FD5FB74A90F}" sibTransId="{8711E427-D660-46B5-A6F7-744E15D878EA}"/>
    <dgm:cxn modelId="{F51EE6D4-9B38-644A-A041-1DF44BD9F44C}" type="presOf" srcId="{F95DE866-6EEA-42BF-A163-5752F201C1AE}" destId="{D97DAFA8-3F5F-6B44-B038-F651A6F69D97}" srcOrd="0" destOrd="2" presId="urn:microsoft.com/office/officeart/2005/8/layout/vList2"/>
    <dgm:cxn modelId="{A10EAAB1-1627-492E-BBAA-8EE839A25AA0}" srcId="{4E1F1CC6-E8A0-4730-A7EF-DBB86B22C890}" destId="{8F820E93-BF97-40C7-81EB-BD5749E7D506}" srcOrd="2" destOrd="0" parTransId="{D8ED2DB8-D93E-409B-A1F6-CFE1EE3556F9}" sibTransId="{97A1DE12-5115-43F9-B2B5-72C5D515E6A0}"/>
    <dgm:cxn modelId="{BF4793E7-5ECF-3F48-952F-4FEB5951D3FF}" type="presOf" srcId="{8F820E93-BF97-40C7-81EB-BD5749E7D506}" destId="{33E64472-EBE0-6448-9A42-5E53BC036A24}" srcOrd="0" destOrd="0" presId="urn:microsoft.com/office/officeart/2005/8/layout/vList2"/>
    <dgm:cxn modelId="{42E8C671-C2A6-4946-8D51-16446215F4A6}" srcId="{A59338DD-41BA-430C-A4FF-2C6E451B39B3}" destId="{FD9BF539-E83C-4228-9149-192AA6AB2E4A}" srcOrd="0" destOrd="0" parTransId="{B44AE047-46DE-4D14-85A3-624227E8979B}" sibTransId="{24C4B863-95D1-46F8-9BC5-215AA55EE7C4}"/>
    <dgm:cxn modelId="{CFD5948E-BA53-487D-B3AD-60BFE77F9B74}" srcId="{4E1F1CC6-E8A0-4730-A7EF-DBB86B22C890}" destId="{44CD2306-347E-4784-AA25-0763D4FEBF02}" srcOrd="1" destOrd="0" parTransId="{D120EB52-9E37-48B7-B4E0-8DC2A20893EF}" sibTransId="{EB2EC5EA-DFAF-46B1-B36F-A6DB46CEBB2E}"/>
    <dgm:cxn modelId="{4C4D67F5-2309-2D4B-B75F-5A8BA7A1A250}" type="presOf" srcId="{4E1F1CC6-E8A0-4730-A7EF-DBB86B22C890}" destId="{7714ABF5-B141-474D-9012-C2591CE25686}" srcOrd="0" destOrd="0" presId="urn:microsoft.com/office/officeart/2005/8/layout/vList2"/>
    <dgm:cxn modelId="{CAE616D8-F0DE-F04E-BCB6-6C103BC7F425}" type="presParOf" srcId="{7714ABF5-B141-474D-9012-C2591CE25686}" destId="{419FFBB5-11B5-2E44-976E-B400013C7983}" srcOrd="0" destOrd="0" presId="urn:microsoft.com/office/officeart/2005/8/layout/vList2"/>
    <dgm:cxn modelId="{49DF3963-DEB6-5745-8221-948668B3918F}" type="presParOf" srcId="{7714ABF5-B141-474D-9012-C2591CE25686}" destId="{4D2C693A-71EE-EF40-9062-B677554CFF5E}" srcOrd="1" destOrd="0" presId="urn:microsoft.com/office/officeart/2005/8/layout/vList2"/>
    <dgm:cxn modelId="{6A60DC54-68FA-694B-88FB-78B2D782ED67}" type="presParOf" srcId="{7714ABF5-B141-474D-9012-C2591CE25686}" destId="{9C916B28-46DD-8F4D-8F05-701FC18C27BF}" srcOrd="2" destOrd="0" presId="urn:microsoft.com/office/officeart/2005/8/layout/vList2"/>
    <dgm:cxn modelId="{25F8BA46-E731-7743-9A81-2D89B9601F43}" type="presParOf" srcId="{7714ABF5-B141-474D-9012-C2591CE25686}" destId="{0AE2E88A-4AAD-2B46-B775-3D8E5041CE48}" srcOrd="3" destOrd="0" presId="urn:microsoft.com/office/officeart/2005/8/layout/vList2"/>
    <dgm:cxn modelId="{29393DFF-7C17-8847-A711-0A78E6D791E7}" type="presParOf" srcId="{7714ABF5-B141-474D-9012-C2591CE25686}" destId="{33E64472-EBE0-6448-9A42-5E53BC036A24}" srcOrd="4" destOrd="0" presId="urn:microsoft.com/office/officeart/2005/8/layout/vList2"/>
    <dgm:cxn modelId="{06FD6D91-9F7D-9B4E-BF83-1762DCCD4E04}" type="presParOf" srcId="{7714ABF5-B141-474D-9012-C2591CE25686}" destId="{840F459A-30E1-844C-B244-E0C66109B24D}" srcOrd="5" destOrd="0" presId="urn:microsoft.com/office/officeart/2005/8/layout/vList2"/>
    <dgm:cxn modelId="{F3D0A0BF-0182-C24D-A9E5-8568A87DF148}" type="presParOf" srcId="{7714ABF5-B141-474D-9012-C2591CE25686}" destId="{CE3C279F-65C4-C445-8235-4D8D5D0CB115}" srcOrd="6" destOrd="0" presId="urn:microsoft.com/office/officeart/2005/8/layout/vList2"/>
    <dgm:cxn modelId="{E4C47C08-F562-984E-BF21-C6F53EEA335A}" type="presParOf" srcId="{7714ABF5-B141-474D-9012-C2591CE25686}" destId="{D97DAFA8-3F5F-6B44-B038-F651A6F69D97}"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FFBB5-11B5-2E44-976E-B400013C7983}">
      <dsp:nvSpPr>
        <dsp:cNvPr id="0" name=""/>
        <dsp:cNvSpPr/>
      </dsp:nvSpPr>
      <dsp:spPr>
        <a:xfrm>
          <a:off x="0" y="382309"/>
          <a:ext cx="5029199" cy="795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t>All trauma patients 65 and over, a consult should be placed by Trauma Team</a:t>
          </a:r>
        </a:p>
      </dsp:txBody>
      <dsp:txXfrm>
        <a:off x="38838" y="421147"/>
        <a:ext cx="4951523" cy="717924"/>
      </dsp:txXfrm>
    </dsp:sp>
    <dsp:sp modelId="{9C916B28-46DD-8F4D-8F05-701FC18C27BF}">
      <dsp:nvSpPr>
        <dsp:cNvPr id="0" name=""/>
        <dsp:cNvSpPr/>
      </dsp:nvSpPr>
      <dsp:spPr>
        <a:xfrm>
          <a:off x="0" y="1235509"/>
          <a:ext cx="5029199" cy="79560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t>Depending on the number of new consults, may have to triage</a:t>
          </a:r>
        </a:p>
      </dsp:txBody>
      <dsp:txXfrm>
        <a:off x="38838" y="1274347"/>
        <a:ext cx="4951523" cy="717924"/>
      </dsp:txXfrm>
    </dsp:sp>
    <dsp:sp modelId="{33E64472-EBE0-6448-9A42-5E53BC036A24}">
      <dsp:nvSpPr>
        <dsp:cNvPr id="0" name=""/>
        <dsp:cNvSpPr/>
      </dsp:nvSpPr>
      <dsp:spPr>
        <a:xfrm>
          <a:off x="0" y="2088709"/>
          <a:ext cx="5029199" cy="79560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t>Geriatric Assessment (Comprehensive?), BUT can’t ignore Inpatient Medicine, transitions</a:t>
          </a:r>
        </a:p>
      </dsp:txBody>
      <dsp:txXfrm>
        <a:off x="38838" y="2127547"/>
        <a:ext cx="4951523" cy="717924"/>
      </dsp:txXfrm>
    </dsp:sp>
    <dsp:sp modelId="{CE3C279F-65C4-C445-8235-4D8D5D0CB115}">
      <dsp:nvSpPr>
        <dsp:cNvPr id="0" name=""/>
        <dsp:cNvSpPr/>
      </dsp:nvSpPr>
      <dsp:spPr>
        <a:xfrm>
          <a:off x="0" y="2941909"/>
          <a:ext cx="5029199" cy="7956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t>May be a wide variety of issues</a:t>
          </a:r>
        </a:p>
      </dsp:txBody>
      <dsp:txXfrm>
        <a:off x="38838" y="2980747"/>
        <a:ext cx="4951523" cy="717924"/>
      </dsp:txXfrm>
    </dsp:sp>
    <dsp:sp modelId="{D97DAFA8-3F5F-6B44-B038-F651A6F69D97}">
      <dsp:nvSpPr>
        <dsp:cNvPr id="0" name=""/>
        <dsp:cNvSpPr/>
      </dsp:nvSpPr>
      <dsp:spPr>
        <a:xfrm>
          <a:off x="0" y="3737509"/>
          <a:ext cx="5029199"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677"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Some are high functioning, others are frail</a:t>
          </a:r>
        </a:p>
        <a:p>
          <a:pPr marL="171450" lvl="1" indent="-171450" algn="l" defTabSz="711200">
            <a:lnSpc>
              <a:spcPct val="90000"/>
            </a:lnSpc>
            <a:spcBef>
              <a:spcPct val="0"/>
            </a:spcBef>
            <a:spcAft>
              <a:spcPct val="20000"/>
            </a:spcAft>
            <a:buChar char="••"/>
          </a:pPr>
          <a:r>
            <a:rPr lang="en-US" sz="1600" kern="1200" dirty="0"/>
            <a:t>Wide variety of socio-economic issues</a:t>
          </a:r>
        </a:p>
        <a:p>
          <a:pPr marL="171450" lvl="1" indent="-171450" algn="l" defTabSz="711200">
            <a:lnSpc>
              <a:spcPct val="90000"/>
            </a:lnSpc>
            <a:spcBef>
              <a:spcPct val="0"/>
            </a:spcBef>
            <a:spcAft>
              <a:spcPct val="20000"/>
            </a:spcAft>
            <a:buChar char="••"/>
          </a:pPr>
          <a:r>
            <a:rPr lang="en-US" sz="1600" kern="1200" dirty="0"/>
            <a:t>Spanish speaking! And other mono-lingual </a:t>
          </a:r>
        </a:p>
      </dsp:txBody>
      <dsp:txXfrm>
        <a:off x="0" y="3737509"/>
        <a:ext cx="5029199" cy="828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2CF8BB-80B0-1E49-B31C-2D8EE5EB42A6}" type="datetimeFigureOut">
              <a:rPr lang="en-US" smtClean="0"/>
              <a:t>7/7/2022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3FA222-197A-1947-917E-33576E95EC2C}" type="slidenum">
              <a:rPr lang="en-US" smtClean="0"/>
              <a:t>‹#›</a:t>
            </a:fld>
            <a:endParaRPr lang="en-US"/>
          </a:p>
        </p:txBody>
      </p:sp>
    </p:spTree>
    <p:extLst>
      <p:ext uri="{BB962C8B-B14F-4D97-AF65-F5344CB8AC3E}">
        <p14:creationId xmlns:p14="http://schemas.microsoft.com/office/powerpoint/2010/main" val="232883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3FA222-197A-1947-917E-33576E95EC2C}" type="slidenum">
              <a:rPr lang="en-US" smtClean="0"/>
              <a:t>3</a:t>
            </a:fld>
            <a:endParaRPr lang="en-US"/>
          </a:p>
        </p:txBody>
      </p:sp>
    </p:spTree>
    <p:extLst>
      <p:ext uri="{BB962C8B-B14F-4D97-AF65-F5344CB8AC3E}">
        <p14:creationId xmlns:p14="http://schemas.microsoft.com/office/powerpoint/2010/main" val="111155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884613" y="8684926"/>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r" defTabSz="914400" eaLnBrk="1" hangingPunct="1"/>
            <a:fld id="{1FD71AFF-80D1-40E5-82DC-2D888EB41FE7}" type="slidenum">
              <a:rPr lang="en-US" altLang="en-US" smtClean="0">
                <a:solidFill>
                  <a:prstClr val="black"/>
                </a:solidFill>
                <a:latin typeface="Times New Roman" charset="0"/>
                <a:ea typeface="+mn-ea"/>
                <a:cs typeface="+mn-cs"/>
              </a:rPr>
              <a:pPr algn="r" defTabSz="914400" eaLnBrk="1" hangingPunct="1"/>
              <a:t>18</a:t>
            </a:fld>
            <a:endParaRPr lang="en-US" altLang="en-US" dirty="0">
              <a:solidFill>
                <a:prstClr val="black"/>
              </a:solidFill>
              <a:latin typeface="Times New Roman" charset="0"/>
              <a:ea typeface="+mn-ea"/>
              <a:cs typeface="+mn-cs"/>
            </a:endParaRPr>
          </a:p>
        </p:txBody>
      </p:sp>
      <p:sp>
        <p:nvSpPr>
          <p:cNvPr id="88067" name="Rectangle 1026"/>
          <p:cNvSpPr>
            <a:spLocks noGrp="1" noRot="1" noChangeAspect="1" noChangeArrowheads="1" noTextEdit="1"/>
          </p:cNvSpPr>
          <p:nvPr>
            <p:ph type="sldImg"/>
          </p:nvPr>
        </p:nvSpPr>
        <p:spPr>
          <a:xfrm>
            <a:off x="381000" y="685800"/>
            <a:ext cx="6096000" cy="3429000"/>
          </a:xfrm>
          <a:ln/>
        </p:spPr>
      </p:sp>
      <p:sp>
        <p:nvSpPr>
          <p:cNvPr id="88068" name="Rectangle 1027"/>
          <p:cNvSpPr>
            <a:spLocks noGrp="1" noChangeArrowheads="1"/>
          </p:cNvSpPr>
          <p:nvPr>
            <p:ph type="body" idx="1"/>
          </p:nvPr>
        </p:nvSpPr>
        <p:spPr>
          <a:xfrm>
            <a:off x="1066800" y="4344025"/>
            <a:ext cx="5105400" cy="4114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US" dirty="0"/>
          </a:p>
        </p:txBody>
      </p:sp>
    </p:spTree>
    <p:extLst>
      <p:ext uri="{BB962C8B-B14F-4D97-AF65-F5344CB8AC3E}">
        <p14:creationId xmlns:p14="http://schemas.microsoft.com/office/powerpoint/2010/main" val="3600654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7742C-4725-AB47-AACC-E683AA1F35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BD5BBB-4D38-544E-A22A-7AB1BDE434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37EA00-D067-F84F-9F15-EF86FF26F264}"/>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5" name="Footer Placeholder 4">
            <a:extLst>
              <a:ext uri="{FF2B5EF4-FFF2-40B4-BE49-F238E27FC236}">
                <a16:creationId xmlns:a16="http://schemas.microsoft.com/office/drawing/2014/main" id="{694F7DC1-3198-C845-9F60-DC7593C591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448E16-5A48-0440-B9F0-A9939CC678AF}"/>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294606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84451-34AD-FC42-950B-A989388622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2E8A70-3C80-5248-9B4C-377CD5715B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26510D-D2A6-6848-92F4-D30478126C93}"/>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5" name="Footer Placeholder 4">
            <a:extLst>
              <a:ext uri="{FF2B5EF4-FFF2-40B4-BE49-F238E27FC236}">
                <a16:creationId xmlns:a16="http://schemas.microsoft.com/office/drawing/2014/main" id="{1C524663-E578-6948-979D-95BA3D3EF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15C994-6517-FA4E-8E77-A1290B2E7B23}"/>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3751796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5118-2369-6B4D-A2A5-301DA76E72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C22B2A-CF6E-424B-8288-E6B7751C67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026F9D-BB8C-0445-91DD-B9F67AEE893E}"/>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5" name="Footer Placeholder 4">
            <a:extLst>
              <a:ext uri="{FF2B5EF4-FFF2-40B4-BE49-F238E27FC236}">
                <a16:creationId xmlns:a16="http://schemas.microsoft.com/office/drawing/2014/main" id="{1ACBA767-991C-2C4B-8D48-D0FEF0B41A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5A91DC-FD65-2C48-9AA0-75118DEE7456}"/>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2299100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B737A-5887-6F46-B69E-D6951CAFD0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0DB6CE-03FD-BD42-8AEC-85317C3925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0794B1-1B14-4B48-BF7D-6EBE64EBB3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2BE439-83C6-C24D-98D3-CB11481CFDC2}"/>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6" name="Footer Placeholder 5">
            <a:extLst>
              <a:ext uri="{FF2B5EF4-FFF2-40B4-BE49-F238E27FC236}">
                <a16:creationId xmlns:a16="http://schemas.microsoft.com/office/drawing/2014/main" id="{1C924F0C-26C4-944D-B0FE-1D24034FA1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EEB416-4CEF-6041-B624-AC2F58DC6114}"/>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545673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780FC-3D68-FF40-B94A-7481DF5C36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B2861A-93FE-D248-BA58-7C30F0F29B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CC5A5C-9C84-784A-8136-EF1539B51C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FDD292-D3D7-6346-897E-80A7DB35A9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EACC76-12DE-9644-99CD-56559B03F2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B989BE-91EE-EF45-93FF-6B89B93DC72A}"/>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8" name="Footer Placeholder 7">
            <a:extLst>
              <a:ext uri="{FF2B5EF4-FFF2-40B4-BE49-F238E27FC236}">
                <a16:creationId xmlns:a16="http://schemas.microsoft.com/office/drawing/2014/main" id="{266F0D20-8AE7-4943-907B-BBD78F25FB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F71C27-EAD6-4C48-A811-821F11BC366A}"/>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1950779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A967B-339C-6749-9C17-77A5BDB260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D1FBF3-86C1-A24C-A744-76CDFCF4B0CD}"/>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4" name="Footer Placeholder 3">
            <a:extLst>
              <a:ext uri="{FF2B5EF4-FFF2-40B4-BE49-F238E27FC236}">
                <a16:creationId xmlns:a16="http://schemas.microsoft.com/office/drawing/2014/main" id="{33D0EA70-48C4-074D-9D5E-53B4C7F393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1A85F2-5DFB-1B4F-B03B-CB4B0136F0E1}"/>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3410061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E79746-ADEE-6844-9BAC-F2F0D8537C11}"/>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3" name="Footer Placeholder 2">
            <a:extLst>
              <a:ext uri="{FF2B5EF4-FFF2-40B4-BE49-F238E27FC236}">
                <a16:creationId xmlns:a16="http://schemas.microsoft.com/office/drawing/2014/main" id="{930AEE1D-8374-BF4D-90FA-AB664C1B93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96B10D-CEF1-6B46-AACE-52FDE7D0E28F}"/>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2916556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CA581-B9F4-F147-96B1-32CD16CC90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63DF73-9C3B-B345-BCEC-67CC08E7E9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46F59F-E833-1A46-B953-1280151B4E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057AD3-5F64-5947-AF9F-038EE7F5D0A4}"/>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6" name="Footer Placeholder 5">
            <a:extLst>
              <a:ext uri="{FF2B5EF4-FFF2-40B4-BE49-F238E27FC236}">
                <a16:creationId xmlns:a16="http://schemas.microsoft.com/office/drawing/2014/main" id="{836620AA-4037-AA49-889E-26A27940A9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5B232C-766E-E845-AC3F-0F9BDB437DFD}"/>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1712224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CBB4D-912C-AA4C-8EA0-B18DB7CD27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29F8CD-19BC-FB48-BB1A-047345A897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85225A-8BC9-B34F-A221-7A230932FB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B769A5-3444-A942-9E9F-9C1C79026154}"/>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6" name="Footer Placeholder 5">
            <a:extLst>
              <a:ext uri="{FF2B5EF4-FFF2-40B4-BE49-F238E27FC236}">
                <a16:creationId xmlns:a16="http://schemas.microsoft.com/office/drawing/2014/main" id="{C1C4B1E0-2947-9B4A-8699-36D4A05552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5B4331-E086-4847-A16F-51E0985BE6FA}"/>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3636662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1BBA9-0A50-DA46-B980-A33335341F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1B565A-D42E-F54B-BA82-D25F812890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78C3A3-4155-E046-A1A3-58A098F4F79A}"/>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5" name="Footer Placeholder 4">
            <a:extLst>
              <a:ext uri="{FF2B5EF4-FFF2-40B4-BE49-F238E27FC236}">
                <a16:creationId xmlns:a16="http://schemas.microsoft.com/office/drawing/2014/main" id="{4F00BE17-908C-9640-B86B-467F495EE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342D5-2630-D348-A0AB-E479D66EA152}"/>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4015008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95C3BD-AEFC-2846-AEB8-B525AF3132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B4CDB2-865C-2B42-9628-EFA4CBBAB7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142393-12F6-D049-B7E3-6D0A4342432A}"/>
              </a:ext>
            </a:extLst>
          </p:cNvPr>
          <p:cNvSpPr>
            <a:spLocks noGrp="1"/>
          </p:cNvSpPr>
          <p:nvPr>
            <p:ph type="dt" sz="half" idx="10"/>
          </p:nvPr>
        </p:nvSpPr>
        <p:spPr/>
        <p:txBody>
          <a:bodyPr/>
          <a:lstStyle/>
          <a:p>
            <a:fld id="{404C0461-FEA8-C446-A511-ACB683E823E0}" type="datetimeFigureOut">
              <a:rPr lang="en-US" smtClean="0"/>
              <a:t>7/7/2022</a:t>
            </a:fld>
            <a:endParaRPr lang="en-US"/>
          </a:p>
        </p:txBody>
      </p:sp>
      <p:sp>
        <p:nvSpPr>
          <p:cNvPr id="5" name="Footer Placeholder 4">
            <a:extLst>
              <a:ext uri="{FF2B5EF4-FFF2-40B4-BE49-F238E27FC236}">
                <a16:creationId xmlns:a16="http://schemas.microsoft.com/office/drawing/2014/main" id="{A9FF6CCC-EDA3-2444-BCD5-8BE12D535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A6040E-B801-3844-AF77-60A832332917}"/>
              </a:ext>
            </a:extLst>
          </p:cNvPr>
          <p:cNvSpPr>
            <a:spLocks noGrp="1"/>
          </p:cNvSpPr>
          <p:nvPr>
            <p:ph type="sldNum" sz="quarter" idx="12"/>
          </p:nvPr>
        </p:nvSpPr>
        <p:spPr/>
        <p:txBody>
          <a:bodyPr/>
          <a:lstStyle/>
          <a:p>
            <a:fld id="{EBF608A7-DCD3-C24F-B8A7-410252AD4DDC}" type="slidenum">
              <a:rPr lang="en-US" smtClean="0"/>
              <a:t>‹#›</a:t>
            </a:fld>
            <a:endParaRPr lang="en-US"/>
          </a:p>
        </p:txBody>
      </p:sp>
    </p:spTree>
    <p:extLst>
      <p:ext uri="{BB962C8B-B14F-4D97-AF65-F5344CB8AC3E}">
        <p14:creationId xmlns:p14="http://schemas.microsoft.com/office/powerpoint/2010/main" val="3465867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6DE71F-163B-BB4F-8A78-BD20CC86FC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0FB732-448D-2E4B-9ADC-36E7168FC4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2A2039-D073-DB44-8EA1-7668A8DA3D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0461-FEA8-C446-A511-ACB683E823E0}" type="datetimeFigureOut">
              <a:rPr lang="en-US" smtClean="0"/>
              <a:t>7/7/2022</a:t>
            </a:fld>
            <a:endParaRPr lang="en-US"/>
          </a:p>
        </p:txBody>
      </p:sp>
      <p:sp>
        <p:nvSpPr>
          <p:cNvPr id="5" name="Footer Placeholder 4">
            <a:extLst>
              <a:ext uri="{FF2B5EF4-FFF2-40B4-BE49-F238E27FC236}">
                <a16:creationId xmlns:a16="http://schemas.microsoft.com/office/drawing/2014/main" id="{A5225319-B132-854C-9B9E-61FCC8C6E9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4004A3-10B7-6140-9EE3-A13E0F208F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F608A7-DCD3-C24F-B8A7-410252AD4DDC}" type="slidenum">
              <a:rPr lang="en-US" smtClean="0"/>
              <a:t>‹#›</a:t>
            </a:fld>
            <a:endParaRPr lang="en-US"/>
          </a:p>
        </p:txBody>
      </p:sp>
    </p:spTree>
    <p:extLst>
      <p:ext uri="{BB962C8B-B14F-4D97-AF65-F5344CB8AC3E}">
        <p14:creationId xmlns:p14="http://schemas.microsoft.com/office/powerpoint/2010/main" val="3054600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hyperlink" Target="https://www.flickr.com/photos/pesotum/22832573406" TargetMode="External"/><Relationship Id="rId3" Type="http://schemas.openxmlformats.org/officeDocument/2006/relationships/hyperlink" Target="http://www.flickr.com/photos/nathaninsandiego/5084645445/" TargetMode="External"/><Relationship Id="rId7" Type="http://schemas.openxmlformats.org/officeDocument/2006/relationships/hyperlink" Target="https://www.flickr.com/photos/nathaninsandiego/2584953479/" TargetMode="External"/><Relationship Id="rId12" Type="http://schemas.openxmlformats.org/officeDocument/2006/relationships/image" Target="../media/image8.jpg"/><Relationship Id="rId2" Type="http://schemas.openxmlformats.org/officeDocument/2006/relationships/image" Target="../media/image3.jpg"/><Relationship Id="rId16" Type="http://schemas.openxmlformats.org/officeDocument/2006/relationships/hyperlink" Target="https://creativecommons.org/licenses/by-nd/3.0/" TargetMode="External"/><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hyperlink" Target="https://www.reislogger.nl/locatie/verenigde-staten/diego-29107/foto" TargetMode="External"/><Relationship Id="rId5" Type="http://schemas.openxmlformats.org/officeDocument/2006/relationships/hyperlink" Target="https://scienceforwork.com/blog/onboarding-new-employees/" TargetMode="External"/><Relationship Id="rId15" Type="http://schemas.openxmlformats.org/officeDocument/2006/relationships/hyperlink" Target="https://creativecommons.org/licenses/by-nc-sa/3.0/" TargetMode="External"/><Relationship Id="rId10" Type="http://schemas.openxmlformats.org/officeDocument/2006/relationships/image" Target="../media/image7.jpg"/><Relationship Id="rId4" Type="http://schemas.openxmlformats.org/officeDocument/2006/relationships/image" Target="../media/image4.jpg"/><Relationship Id="rId9" Type="http://schemas.openxmlformats.org/officeDocument/2006/relationships/hyperlink" Target="https://www.flickr.com/photos/mytravelphotos/8103099546/" TargetMode="External"/><Relationship Id="rId14" Type="http://schemas.openxmlformats.org/officeDocument/2006/relationships/hyperlink" Target="https://creativecommons.org/licenses/by-nc-nd/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hyperlink" Target="https://www.mercytrauma.org/histor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2.xml"/><Relationship Id="rId4" Type="http://schemas.openxmlformats.org/officeDocument/2006/relationships/image" Target="../media/image21.tiff"/></Relationships>
</file>

<file path=ppt/slides/_rels/slide1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4.tiff"/><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555856-9970-4BC3-9AA9-6A917F53AF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F487851-BFAF-46D8-A1ED-50CAD6E46F5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4125909-567A-034B-8C4D-496C3A048F96}"/>
              </a:ext>
            </a:extLst>
          </p:cNvPr>
          <p:cNvSpPr>
            <a:spLocks noGrp="1"/>
          </p:cNvSpPr>
          <p:nvPr>
            <p:ph type="ctrTitle"/>
          </p:nvPr>
        </p:nvSpPr>
        <p:spPr>
          <a:xfrm>
            <a:off x="6590661" y="581159"/>
            <a:ext cx="4805996" cy="1297115"/>
          </a:xfrm>
        </p:spPr>
        <p:txBody>
          <a:bodyPr anchor="t">
            <a:normAutofit fontScale="90000"/>
          </a:bodyPr>
          <a:lstStyle/>
          <a:p>
            <a:pPr algn="l"/>
            <a:r>
              <a:rPr lang="en-US" sz="4100" dirty="0">
                <a:solidFill>
                  <a:srgbClr val="000000"/>
                </a:solidFill>
              </a:rPr>
              <a:t>Geriatric - Trauma Consultation Service (aka Trauma Service)</a:t>
            </a:r>
          </a:p>
        </p:txBody>
      </p:sp>
      <p:sp>
        <p:nvSpPr>
          <p:cNvPr id="3" name="Subtitle 2">
            <a:extLst>
              <a:ext uri="{FF2B5EF4-FFF2-40B4-BE49-F238E27FC236}">
                <a16:creationId xmlns:a16="http://schemas.microsoft.com/office/drawing/2014/main" id="{426BE4C1-E087-E24B-AC5F-6DC803BBCED2}"/>
              </a:ext>
            </a:extLst>
          </p:cNvPr>
          <p:cNvSpPr>
            <a:spLocks noGrp="1"/>
          </p:cNvSpPr>
          <p:nvPr>
            <p:ph type="subTitle" idx="1"/>
          </p:nvPr>
        </p:nvSpPr>
        <p:spPr>
          <a:xfrm>
            <a:off x="6590966" y="3428999"/>
            <a:ext cx="4805691" cy="838831"/>
          </a:xfrm>
        </p:spPr>
        <p:txBody>
          <a:bodyPr anchor="b">
            <a:normAutofit lnSpcReduction="10000"/>
          </a:bodyPr>
          <a:lstStyle/>
          <a:p>
            <a:pPr algn="l"/>
            <a:r>
              <a:rPr lang="en-US" sz="1200" dirty="0">
                <a:solidFill>
                  <a:srgbClr val="000000"/>
                </a:solidFill>
              </a:rPr>
              <a:t>James Templeman, MD</a:t>
            </a:r>
          </a:p>
          <a:p>
            <a:pPr algn="l"/>
            <a:r>
              <a:rPr lang="en-US" sz="1200" dirty="0">
                <a:solidFill>
                  <a:srgbClr val="000000"/>
                </a:solidFill>
              </a:rPr>
              <a:t>Assistant Clinical Professor</a:t>
            </a:r>
          </a:p>
          <a:p>
            <a:pPr algn="l"/>
            <a:r>
              <a:rPr lang="en-US" sz="1200" dirty="0">
                <a:solidFill>
                  <a:srgbClr val="000000"/>
                </a:solidFill>
              </a:rPr>
              <a:t>UCSD Division of Geriatrics, Gerontology and Palliative Care</a:t>
            </a:r>
          </a:p>
        </p:txBody>
      </p:sp>
      <p:sp>
        <p:nvSpPr>
          <p:cNvPr id="14"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Person with Cane">
            <a:extLst>
              <a:ext uri="{FF2B5EF4-FFF2-40B4-BE49-F238E27FC236}">
                <a16:creationId xmlns:a16="http://schemas.microsoft.com/office/drawing/2014/main" id="{259C0A8F-8B3B-4ADC-9A40-8C16E3E896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3304610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5BA38-966D-3412-A6DE-521158D06EA3}"/>
              </a:ext>
            </a:extLst>
          </p:cNvPr>
          <p:cNvSpPr>
            <a:spLocks noGrp="1"/>
          </p:cNvSpPr>
          <p:nvPr>
            <p:ph type="title"/>
          </p:nvPr>
        </p:nvSpPr>
        <p:spPr>
          <a:xfrm>
            <a:off x="1719616" y="2245810"/>
            <a:ext cx="8441141" cy="1355750"/>
          </a:xfrm>
        </p:spPr>
        <p:txBody>
          <a:bodyPr vert="horz" lIns="91440" tIns="45720" rIns="91440" bIns="45720" rtlCol="0" anchor="b">
            <a:normAutofit/>
          </a:bodyPr>
          <a:lstStyle/>
          <a:p>
            <a:pPr algn="ctr"/>
            <a:r>
              <a:rPr lang="en-US" sz="5400" kern="1200" dirty="0">
                <a:solidFill>
                  <a:schemeClr val="tx1"/>
                </a:solidFill>
                <a:latin typeface="+mj-lt"/>
                <a:ea typeface="+mj-ea"/>
                <a:cs typeface="+mj-cs"/>
              </a:rPr>
              <a:t>Welcome Fellows!!!</a:t>
            </a:r>
          </a:p>
        </p:txBody>
      </p:sp>
      <p:pic>
        <p:nvPicPr>
          <p:cNvPr id="8" name="Picture 7" descr="A street with cars and buildings on either side of it&#10;&#10;Description automatically generated with low confidence">
            <a:extLst>
              <a:ext uri="{FF2B5EF4-FFF2-40B4-BE49-F238E27FC236}">
                <a16:creationId xmlns:a16="http://schemas.microsoft.com/office/drawing/2014/main" id="{B4C83644-E2C7-2D97-851D-32359A05BD0B}"/>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t="6793" r="-3" b="23960"/>
          <a:stretch/>
        </p:blipFill>
        <p:spPr>
          <a:xfrm>
            <a:off x="3649321" y="3"/>
            <a:ext cx="4609359" cy="2130473"/>
          </a:xfrm>
          <a:custGeom>
            <a:avLst/>
            <a:gdLst/>
            <a:ahLst/>
            <a:cxnLst/>
            <a:rect l="l" t="t" r="r" b="b"/>
            <a:pathLst>
              <a:path w="4609359" h="2130473">
                <a:moveTo>
                  <a:pt x="986689" y="0"/>
                </a:moveTo>
                <a:lnTo>
                  <a:pt x="4609359" y="0"/>
                </a:lnTo>
                <a:lnTo>
                  <a:pt x="3622670" y="2130473"/>
                </a:lnTo>
                <a:lnTo>
                  <a:pt x="0" y="2130473"/>
                </a:lnTo>
                <a:close/>
              </a:path>
            </a:pathLst>
          </a:custGeom>
        </p:spPr>
      </p:pic>
      <p:pic>
        <p:nvPicPr>
          <p:cNvPr id="20" name="Picture 19" descr="A picture containing text, wooden&#10;&#10;Description automatically generated">
            <a:extLst>
              <a:ext uri="{FF2B5EF4-FFF2-40B4-BE49-F238E27FC236}">
                <a16:creationId xmlns:a16="http://schemas.microsoft.com/office/drawing/2014/main" id="{D4697B75-1975-5AE3-BAEC-33BFCD2A20C9}"/>
              </a:ext>
            </a:extLst>
          </p:cNvPr>
          <p:cNvPicPr>
            <a:picLocks noChangeAspect="1"/>
          </p:cNvPicPr>
          <p:nvPr/>
        </p:nvPicPr>
        <p:blipFill rotWithShape="1">
          <a:blip r:embed="rId4">
            <a:extLst>
              <a:ext uri="{837473B0-CC2E-450A-ABE3-18F120FF3D39}">
                <a1611:picAttrSrcUrl xmlns:a1611="http://schemas.microsoft.com/office/drawing/2016/11/main" xmlns="" r:id="rId5"/>
              </a:ext>
            </a:extLst>
          </a:blip>
          <a:srcRect t="7682" r="2" b="7684"/>
          <a:stretch/>
        </p:blipFill>
        <p:spPr>
          <a:xfrm>
            <a:off x="20" y="-6954"/>
            <a:ext cx="4475120" cy="2130473"/>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p:spPr>
      </p:pic>
      <p:pic>
        <p:nvPicPr>
          <p:cNvPr id="11" name="Picture 10" descr="A picture containing text, tree, outdoor, ground&#10;&#10;Description automatically generated">
            <a:extLst>
              <a:ext uri="{FF2B5EF4-FFF2-40B4-BE49-F238E27FC236}">
                <a16:creationId xmlns:a16="http://schemas.microsoft.com/office/drawing/2014/main" id="{BF50FA35-7802-619F-FF5C-02339FD8A38B}"/>
              </a:ext>
            </a:extLst>
          </p:cNvPr>
          <p:cNvPicPr>
            <a:picLocks noChangeAspect="1"/>
          </p:cNvPicPr>
          <p:nvPr/>
        </p:nvPicPr>
        <p:blipFill rotWithShape="1">
          <a:blip r:embed="rId6">
            <a:extLst>
              <a:ext uri="{837473B0-CC2E-450A-ABE3-18F120FF3D39}">
                <a1611:picAttrSrcUrl xmlns:a1611="http://schemas.microsoft.com/office/drawing/2016/11/main" xmlns="" r:id="rId7"/>
              </a:ext>
            </a:extLst>
          </a:blip>
          <a:srcRect t="5662" r="3" b="27297"/>
          <a:stretch/>
        </p:blipFill>
        <p:spPr>
          <a:xfrm>
            <a:off x="7431341" y="1"/>
            <a:ext cx="4760659" cy="2130473"/>
          </a:xfrm>
          <a:custGeom>
            <a:avLst/>
            <a:gdLst/>
            <a:ahLst/>
            <a:cxnLst/>
            <a:rect l="l" t="t" r="r" b="b"/>
            <a:pathLst>
              <a:path w="4760659" h="2130473">
                <a:moveTo>
                  <a:pt x="986689" y="0"/>
                </a:moveTo>
                <a:lnTo>
                  <a:pt x="4760659" y="0"/>
                </a:lnTo>
                <a:lnTo>
                  <a:pt x="4760659" y="2130473"/>
                </a:lnTo>
                <a:lnTo>
                  <a:pt x="0" y="2130473"/>
                </a:lnTo>
                <a:close/>
              </a:path>
            </a:pathLst>
          </a:custGeom>
        </p:spPr>
      </p:pic>
      <p:pic>
        <p:nvPicPr>
          <p:cNvPr id="5" name="Content Placeholder 4">
            <a:extLst>
              <a:ext uri="{FF2B5EF4-FFF2-40B4-BE49-F238E27FC236}">
                <a16:creationId xmlns:a16="http://schemas.microsoft.com/office/drawing/2014/main" id="{7630562C-7C0C-40C1-8514-AE6AB6AF9EEB}"/>
              </a:ext>
            </a:extLst>
          </p:cNvPr>
          <p:cNvPicPr>
            <a:picLocks noGrp="1" noChangeAspect="1"/>
          </p:cNvPicPr>
          <p:nvPr>
            <p:ph idx="1"/>
          </p:nvPr>
        </p:nvPicPr>
        <p:blipFill rotWithShape="1">
          <a:blip r:embed="rId8">
            <a:extLst>
              <a:ext uri="{837473B0-CC2E-450A-ABE3-18F120FF3D39}">
                <a1611:picAttrSrcUrl xmlns:a1611="http://schemas.microsoft.com/office/drawing/2016/11/main" xmlns="" r:id="rId9"/>
              </a:ext>
            </a:extLst>
          </a:blip>
          <a:srcRect t="23870" r="1" b="11338"/>
          <a:stretch/>
        </p:blipFill>
        <p:spPr>
          <a:xfrm>
            <a:off x="7716860" y="4683319"/>
            <a:ext cx="4475140" cy="2174680"/>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p:spPr>
      </p:pic>
      <p:pic>
        <p:nvPicPr>
          <p:cNvPr id="14" name="Picture 13" descr="A picture containing text, tree, outdoor, road&#10;&#10;Description automatically generated">
            <a:extLst>
              <a:ext uri="{FF2B5EF4-FFF2-40B4-BE49-F238E27FC236}">
                <a16:creationId xmlns:a16="http://schemas.microsoft.com/office/drawing/2014/main" id="{3EE13DCA-79D4-97A2-FEEC-4A24F26F3978}"/>
              </a:ext>
            </a:extLst>
          </p:cNvPr>
          <p:cNvPicPr>
            <a:picLocks noChangeAspect="1"/>
          </p:cNvPicPr>
          <p:nvPr/>
        </p:nvPicPr>
        <p:blipFill rotWithShape="1">
          <a:blip r:embed="rId10">
            <a:extLst>
              <a:ext uri="{837473B0-CC2E-450A-ABE3-18F120FF3D39}">
                <a1611:picAttrSrcUrl xmlns:a1611="http://schemas.microsoft.com/office/drawing/2016/11/main" xmlns="" r:id="rId11"/>
              </a:ext>
            </a:extLst>
          </a:blip>
          <a:srcRect t="23372" r="-1" b="4591"/>
          <a:stretch/>
        </p:blipFill>
        <p:spPr>
          <a:xfrm>
            <a:off x="4039737" y="4682838"/>
            <a:ext cx="4523640" cy="2175160"/>
          </a:xfrm>
          <a:custGeom>
            <a:avLst/>
            <a:gdLst/>
            <a:ahLst/>
            <a:cxnLst/>
            <a:rect l="l" t="t" r="r" b="b"/>
            <a:pathLst>
              <a:path w="4523640" h="2175160">
                <a:moveTo>
                  <a:pt x="0" y="0"/>
                </a:moveTo>
                <a:lnTo>
                  <a:pt x="4523640" y="0"/>
                </a:lnTo>
                <a:lnTo>
                  <a:pt x="3516256" y="2175160"/>
                </a:lnTo>
                <a:lnTo>
                  <a:pt x="0" y="2175160"/>
                </a:lnTo>
                <a:lnTo>
                  <a:pt x="0" y="2174920"/>
                </a:lnTo>
                <a:lnTo>
                  <a:pt x="14159" y="2174920"/>
                </a:lnTo>
                <a:lnTo>
                  <a:pt x="1021100" y="718"/>
                </a:lnTo>
                <a:lnTo>
                  <a:pt x="0" y="718"/>
                </a:lnTo>
                <a:close/>
              </a:path>
            </a:pathLst>
          </a:custGeom>
        </p:spPr>
      </p:pic>
      <p:pic>
        <p:nvPicPr>
          <p:cNvPr id="17" name="Picture 16">
            <a:extLst>
              <a:ext uri="{FF2B5EF4-FFF2-40B4-BE49-F238E27FC236}">
                <a16:creationId xmlns:a16="http://schemas.microsoft.com/office/drawing/2014/main" id="{89DCD69F-EB12-6D85-11E0-6EC3CE607056}"/>
              </a:ext>
            </a:extLst>
          </p:cNvPr>
          <p:cNvPicPr>
            <a:picLocks noChangeAspect="1"/>
          </p:cNvPicPr>
          <p:nvPr/>
        </p:nvPicPr>
        <p:blipFill rotWithShape="1">
          <a:blip r:embed="rId12">
            <a:extLst>
              <a:ext uri="{837473B0-CC2E-450A-ABE3-18F120FF3D39}">
                <a1611:picAttrSrcUrl xmlns:a1611="http://schemas.microsoft.com/office/drawing/2016/11/main" xmlns="" r:id="rId13"/>
              </a:ext>
            </a:extLst>
          </a:blip>
          <a:srcRect t="31379" b="2484"/>
          <a:stretch/>
        </p:blipFill>
        <p:spPr>
          <a:xfrm>
            <a:off x="-2" y="4689793"/>
            <a:ext cx="4908824" cy="2175160"/>
          </a:xfrm>
          <a:custGeom>
            <a:avLst/>
            <a:gdLst/>
            <a:ahLst/>
            <a:cxnLst/>
            <a:rect l="l" t="t" r="r" b="b"/>
            <a:pathLst>
              <a:path w="4908824" h="2175160">
                <a:moveTo>
                  <a:pt x="0" y="0"/>
                </a:moveTo>
                <a:lnTo>
                  <a:pt x="4908824" y="0"/>
                </a:lnTo>
                <a:lnTo>
                  <a:pt x="3901440" y="2175160"/>
                </a:lnTo>
                <a:lnTo>
                  <a:pt x="0" y="2175160"/>
                </a:lnTo>
                <a:close/>
              </a:path>
            </a:pathLst>
          </a:custGeom>
        </p:spPr>
      </p:pic>
      <p:sp>
        <p:nvSpPr>
          <p:cNvPr id="6" name="TextBox 5">
            <a:extLst>
              <a:ext uri="{FF2B5EF4-FFF2-40B4-BE49-F238E27FC236}">
                <a16:creationId xmlns:a16="http://schemas.microsoft.com/office/drawing/2014/main" id="{67CACE3E-422F-E83D-E688-315CE8B11E3B}"/>
              </a:ext>
            </a:extLst>
          </p:cNvPr>
          <p:cNvSpPr txBox="1"/>
          <p:nvPr/>
        </p:nvSpPr>
        <p:spPr>
          <a:xfrm>
            <a:off x="2449640" y="6870700"/>
            <a:ext cx="245932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9" tooltip="https://www.flickr.com/photos/mytravelphotos/8103099546/">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14" tooltip="https://creativecommons.org/licenses/by-nc-nd/3.0/">
                  <a:extLst>
                    <a:ext uri="{A12FA001-AC4F-418D-AE19-62706E023703}">
                      <ahyp:hlinkClr xmlns:ahyp="http://schemas.microsoft.com/office/drawing/2018/hyperlinkcolor" xmlns="" val="tx"/>
                    </a:ext>
                  </a:extLst>
                </a:hlinkClick>
              </a:rPr>
              <a:t>CC BY-NC-ND</a:t>
            </a:r>
            <a:endParaRPr lang="en-US" sz="700">
              <a:solidFill>
                <a:srgbClr val="FFFFFF"/>
              </a:solidFill>
            </a:endParaRPr>
          </a:p>
        </p:txBody>
      </p:sp>
      <p:sp>
        <p:nvSpPr>
          <p:cNvPr id="9" name="TextBox 8">
            <a:extLst>
              <a:ext uri="{FF2B5EF4-FFF2-40B4-BE49-F238E27FC236}">
                <a16:creationId xmlns:a16="http://schemas.microsoft.com/office/drawing/2014/main" id="{2EAEA04A-0147-C1E5-EDD1-252B8F6AB9D7}"/>
              </a:ext>
            </a:extLst>
          </p:cNvPr>
          <p:cNvSpPr txBox="1"/>
          <p:nvPr/>
        </p:nvSpPr>
        <p:spPr>
          <a:xfrm>
            <a:off x="7279882" y="708345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www.flickr.com/photos/nathaninsandiego/5084645445/">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14" tooltip="https://creativecommons.org/licenses/by-nc-nd/3.0/">
                  <a:extLst>
                    <a:ext uri="{A12FA001-AC4F-418D-AE19-62706E023703}">
                      <ahyp:hlinkClr xmlns:ahyp="http://schemas.microsoft.com/office/drawing/2018/hyperlinkcolor" xmlns="" val="tx"/>
                    </a:ext>
                  </a:extLst>
                </a:hlinkClick>
              </a:rPr>
              <a:t>CC BY-NC-ND</a:t>
            </a:r>
            <a:endParaRPr lang="en-US" sz="700">
              <a:solidFill>
                <a:srgbClr val="FFFFFF"/>
              </a:solidFill>
            </a:endParaRPr>
          </a:p>
        </p:txBody>
      </p:sp>
      <p:sp>
        <p:nvSpPr>
          <p:cNvPr id="12" name="TextBox 11">
            <a:extLst>
              <a:ext uri="{FF2B5EF4-FFF2-40B4-BE49-F238E27FC236}">
                <a16:creationId xmlns:a16="http://schemas.microsoft.com/office/drawing/2014/main" id="{34E4286C-C080-A404-E42F-238E11B365DA}"/>
              </a:ext>
            </a:extLst>
          </p:cNvPr>
          <p:cNvSpPr txBox="1"/>
          <p:nvPr/>
        </p:nvSpPr>
        <p:spPr>
          <a:xfrm>
            <a:off x="7260646" y="6870700"/>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www.flickr.com/photos/nathaninsandiego/2584953479/">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14" tooltip="https://creativecommons.org/licenses/by-nc-nd/3.0/">
                  <a:extLst>
                    <a:ext uri="{A12FA001-AC4F-418D-AE19-62706E023703}">
                      <ahyp:hlinkClr xmlns:ahyp="http://schemas.microsoft.com/office/drawing/2018/hyperlinkcolor" xmlns="" val="tx"/>
                    </a:ext>
                  </a:extLst>
                </a:hlinkClick>
              </a:rPr>
              <a:t>CC BY-NC-ND</a:t>
            </a:r>
            <a:endParaRPr lang="en-US" sz="700">
              <a:solidFill>
                <a:srgbClr val="FFFFFF"/>
              </a:solidFill>
            </a:endParaRPr>
          </a:p>
        </p:txBody>
      </p:sp>
      <p:sp>
        <p:nvSpPr>
          <p:cNvPr id="15" name="TextBox 14">
            <a:extLst>
              <a:ext uri="{FF2B5EF4-FFF2-40B4-BE49-F238E27FC236}">
                <a16:creationId xmlns:a16="http://schemas.microsoft.com/office/drawing/2014/main" id="{AD4362AB-B7F1-A927-FFE9-D5FB021C3B32}"/>
              </a:ext>
            </a:extLst>
          </p:cNvPr>
          <p:cNvSpPr txBox="1"/>
          <p:nvPr/>
        </p:nvSpPr>
        <p:spPr>
          <a:xfrm>
            <a:off x="9751909" y="708345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11" tooltip="https://www.reislogger.nl/locatie/verenigde-staten/diego-29107/foto">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15" tooltip="https://creativecommons.org/licenses/by-nc-sa/3.0/">
                  <a:extLst>
                    <a:ext uri="{A12FA001-AC4F-418D-AE19-62706E023703}">
                      <ahyp:hlinkClr xmlns:ahyp="http://schemas.microsoft.com/office/drawing/2018/hyperlinkcolor" xmlns="" val="tx"/>
                    </a:ext>
                  </a:extLst>
                </a:hlinkClick>
              </a:rPr>
              <a:t>CC BY-SA-NC</a:t>
            </a:r>
            <a:endParaRPr lang="en-US" sz="700">
              <a:solidFill>
                <a:srgbClr val="FFFFFF"/>
              </a:solidFill>
            </a:endParaRPr>
          </a:p>
        </p:txBody>
      </p:sp>
      <p:sp>
        <p:nvSpPr>
          <p:cNvPr id="18" name="TextBox 17">
            <a:extLst>
              <a:ext uri="{FF2B5EF4-FFF2-40B4-BE49-F238E27FC236}">
                <a16:creationId xmlns:a16="http://schemas.microsoft.com/office/drawing/2014/main" id="{F1CB86F9-43EF-ADC0-BCE6-9F179DA3FB5C}"/>
              </a:ext>
            </a:extLst>
          </p:cNvPr>
          <p:cNvSpPr txBox="1"/>
          <p:nvPr/>
        </p:nvSpPr>
        <p:spPr>
          <a:xfrm>
            <a:off x="4921668" y="6870700"/>
            <a:ext cx="23262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13" tooltip="https://www.flickr.com/photos/pesotum/22832573406">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16" tooltip="https://creativecommons.org/licenses/by-nd/3.0/">
                  <a:extLst>
                    <a:ext uri="{A12FA001-AC4F-418D-AE19-62706E023703}">
                      <ahyp:hlinkClr xmlns:ahyp="http://schemas.microsoft.com/office/drawing/2018/hyperlinkcolor" xmlns="" val="tx"/>
                    </a:ext>
                  </a:extLst>
                </a:hlinkClick>
              </a:rPr>
              <a:t>CC BY-ND</a:t>
            </a:r>
            <a:endParaRPr lang="en-US" sz="700">
              <a:solidFill>
                <a:srgbClr val="FFFFFF"/>
              </a:solidFill>
            </a:endParaRPr>
          </a:p>
        </p:txBody>
      </p:sp>
      <p:sp>
        <p:nvSpPr>
          <p:cNvPr id="21" name="TextBox 20">
            <a:extLst>
              <a:ext uri="{FF2B5EF4-FFF2-40B4-BE49-F238E27FC236}">
                <a16:creationId xmlns:a16="http://schemas.microsoft.com/office/drawing/2014/main" id="{14E886C1-C882-6C01-954C-9E7DF660AC27}"/>
              </a:ext>
            </a:extLst>
          </p:cNvPr>
          <p:cNvSpPr txBox="1"/>
          <p:nvPr/>
        </p:nvSpPr>
        <p:spPr>
          <a:xfrm>
            <a:off x="9732673" y="6870700"/>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scienceforwork.com/blog/onboarding-new-employees/">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14" tooltip="https://creativecommons.org/licenses/by-nc-nd/3.0/">
                  <a:extLst>
                    <a:ext uri="{A12FA001-AC4F-418D-AE19-62706E023703}">
                      <ahyp:hlinkClr xmlns:ahyp="http://schemas.microsoft.com/office/drawing/2018/hyperlinkcolor" xmlns="" val="tx"/>
                    </a:ext>
                  </a:extLst>
                </a:hlinkClick>
              </a:rPr>
              <a:t>CC BY-NC-ND</a:t>
            </a:r>
            <a:endParaRPr lang="en-US" sz="700">
              <a:solidFill>
                <a:srgbClr val="FFFFFF"/>
              </a:solidFill>
            </a:endParaRPr>
          </a:p>
        </p:txBody>
      </p:sp>
    </p:spTree>
    <p:extLst>
      <p:ext uri="{BB962C8B-B14F-4D97-AF65-F5344CB8AC3E}">
        <p14:creationId xmlns:p14="http://schemas.microsoft.com/office/powerpoint/2010/main" val="1599515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4C0B10B-D2C4-4A54-AFAD-3D27DF88BB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6BADB90-C74B-40D6-86DC-503F65FCE8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2DF5096-E051-498C-A3ED-CBA77A813AAC}"/>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A0B6B75D-E313-0645-9581-8C3037B62C66}"/>
              </a:ext>
            </a:extLst>
          </p:cNvPr>
          <p:cNvSpPr>
            <a:spLocks noGrp="1"/>
          </p:cNvSpPr>
          <p:nvPr>
            <p:ph type="title"/>
          </p:nvPr>
        </p:nvSpPr>
        <p:spPr>
          <a:xfrm>
            <a:off x="1047280" y="759805"/>
            <a:ext cx="10306520" cy="1325563"/>
          </a:xfrm>
        </p:spPr>
        <p:txBody>
          <a:bodyPr>
            <a:normAutofit/>
          </a:bodyPr>
          <a:lstStyle/>
          <a:p>
            <a:r>
              <a:rPr lang="en-US" sz="4000" dirty="0">
                <a:solidFill>
                  <a:srgbClr val="FFFFFF"/>
                </a:solidFill>
              </a:rPr>
              <a:t>Overview of the Geri/Trauma Service</a:t>
            </a:r>
          </a:p>
        </p:txBody>
      </p:sp>
      <p:sp>
        <p:nvSpPr>
          <p:cNvPr id="3" name="Content Placeholder 2">
            <a:extLst>
              <a:ext uri="{FF2B5EF4-FFF2-40B4-BE49-F238E27FC236}">
                <a16:creationId xmlns:a16="http://schemas.microsoft.com/office/drawing/2014/main" id="{21AF32F2-5B29-4F43-8657-4F34B242CD46}"/>
              </a:ext>
            </a:extLst>
          </p:cNvPr>
          <p:cNvSpPr>
            <a:spLocks noGrp="1"/>
          </p:cNvSpPr>
          <p:nvPr>
            <p:ph idx="1"/>
          </p:nvPr>
        </p:nvSpPr>
        <p:spPr>
          <a:xfrm>
            <a:off x="1424904" y="2494450"/>
            <a:ext cx="4053545" cy="3563159"/>
          </a:xfrm>
        </p:spPr>
        <p:txBody>
          <a:bodyPr>
            <a:normAutofit/>
          </a:bodyPr>
          <a:lstStyle/>
          <a:p>
            <a:r>
              <a:rPr lang="en-US" sz="2400" dirty="0"/>
              <a:t>History</a:t>
            </a:r>
          </a:p>
          <a:p>
            <a:r>
              <a:rPr lang="en-US" sz="2400" dirty="0"/>
              <a:t>Intro to Trauma</a:t>
            </a:r>
          </a:p>
          <a:p>
            <a:r>
              <a:rPr lang="en-US" sz="2400" dirty="0"/>
              <a:t>Goals</a:t>
            </a:r>
          </a:p>
          <a:p>
            <a:r>
              <a:rPr lang="en-US" sz="2400" dirty="0"/>
              <a:t>Challenges</a:t>
            </a:r>
          </a:p>
          <a:p>
            <a:r>
              <a:rPr lang="en-US" sz="2400" dirty="0"/>
              <a:t>Patients</a:t>
            </a:r>
          </a:p>
          <a:p>
            <a:endParaRPr lang="en-US" sz="2400" dirty="0"/>
          </a:p>
        </p:txBody>
      </p:sp>
      <p:pic>
        <p:nvPicPr>
          <p:cNvPr id="5" name="Picture 4">
            <a:extLst>
              <a:ext uri="{FF2B5EF4-FFF2-40B4-BE49-F238E27FC236}">
                <a16:creationId xmlns:a16="http://schemas.microsoft.com/office/drawing/2014/main" id="{0D3A7FEF-66C7-6E46-AAE0-C1D264FE3EA0}"/>
              </a:ext>
            </a:extLst>
          </p:cNvPr>
          <p:cNvPicPr>
            <a:picLocks noChangeAspect="1"/>
          </p:cNvPicPr>
          <p:nvPr/>
        </p:nvPicPr>
        <p:blipFill>
          <a:blip r:embed="rId3"/>
          <a:stretch>
            <a:fillRect/>
          </a:stretch>
        </p:blipFill>
        <p:spPr>
          <a:xfrm>
            <a:off x="4973765" y="2806503"/>
            <a:ext cx="7215187" cy="4051497"/>
          </a:xfrm>
          <a:prstGeom prst="rect">
            <a:avLst/>
          </a:prstGeom>
        </p:spPr>
      </p:pic>
    </p:spTree>
    <p:extLst>
      <p:ext uri="{BB962C8B-B14F-4D97-AF65-F5344CB8AC3E}">
        <p14:creationId xmlns:p14="http://schemas.microsoft.com/office/powerpoint/2010/main" val="1553911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6C7A0-E33E-5649-B135-21241648D722}"/>
              </a:ext>
            </a:extLst>
          </p:cNvPr>
          <p:cNvSpPr>
            <a:spLocks noGrp="1"/>
          </p:cNvSpPr>
          <p:nvPr>
            <p:ph type="title"/>
          </p:nvPr>
        </p:nvSpPr>
        <p:spPr/>
        <p:txBody>
          <a:bodyPr/>
          <a:lstStyle/>
          <a:p>
            <a:r>
              <a:rPr lang="en-US" dirty="0"/>
              <a:t>UCSD Level 1 Trauma Center</a:t>
            </a:r>
          </a:p>
        </p:txBody>
      </p:sp>
      <p:sp>
        <p:nvSpPr>
          <p:cNvPr id="3" name="Content Placeholder 2">
            <a:extLst>
              <a:ext uri="{FF2B5EF4-FFF2-40B4-BE49-F238E27FC236}">
                <a16:creationId xmlns:a16="http://schemas.microsoft.com/office/drawing/2014/main" id="{BB6B9AFB-352B-9E4C-B355-8CC718867CFF}"/>
              </a:ext>
            </a:extLst>
          </p:cNvPr>
          <p:cNvSpPr>
            <a:spLocks noGrp="1"/>
          </p:cNvSpPr>
          <p:nvPr>
            <p:ph idx="1"/>
          </p:nvPr>
        </p:nvSpPr>
        <p:spPr/>
        <p:txBody>
          <a:bodyPr>
            <a:normAutofit fontScale="85000" lnSpcReduction="20000"/>
          </a:bodyPr>
          <a:lstStyle/>
          <a:p>
            <a:r>
              <a:rPr lang="en-US" dirty="0"/>
              <a:t>Level I Trauma Center is a comprehensive regional resource that is a tertiary care facility central to the trauma system.  Capable of providing total care for every aspect of injury – from prevention through rehabilitation.</a:t>
            </a:r>
            <a:br>
              <a:rPr lang="en-US" dirty="0"/>
            </a:br>
            <a:r>
              <a:rPr lang="en-US" dirty="0"/>
              <a:t/>
            </a:r>
            <a:br>
              <a:rPr lang="en-US" dirty="0"/>
            </a:br>
            <a:endParaRPr lang="en-US" dirty="0"/>
          </a:p>
          <a:p>
            <a:r>
              <a:rPr lang="en-US" dirty="0"/>
              <a:t>Elements of Level I Trauma Centers Include:  </a:t>
            </a:r>
          </a:p>
          <a:p>
            <a:pPr lvl="1"/>
            <a:r>
              <a:rPr lang="en-US" dirty="0"/>
              <a:t>24-hour in-house coverage by general surgeons, and prompt availability of care in specialties such as orthopedic surgery, neurosurgery, anesthesiology, emergency medicine, radiology, internal medicine, plastic surgery, oral and maxillofacial, pediatric and critical care. </a:t>
            </a:r>
          </a:p>
          <a:p>
            <a:pPr lvl="1"/>
            <a:r>
              <a:rPr lang="en-US" dirty="0"/>
              <a:t>Referral resource for communities in nearby regions.</a:t>
            </a:r>
          </a:p>
          <a:p>
            <a:pPr lvl="1"/>
            <a:r>
              <a:rPr lang="en-US" dirty="0"/>
              <a:t>Provides leadership in prevention, public education to surrounding communities.</a:t>
            </a:r>
          </a:p>
          <a:p>
            <a:pPr lvl="1"/>
            <a:r>
              <a:rPr lang="en-US" dirty="0"/>
              <a:t>Incorporates a comprehensive quality assessment program.</a:t>
            </a:r>
          </a:p>
          <a:p>
            <a:pPr lvl="1"/>
            <a:r>
              <a:rPr lang="en-US" dirty="0"/>
              <a:t>Operates an organized teaching and research effort to help direct new innovations in trauma care. </a:t>
            </a:r>
          </a:p>
          <a:p>
            <a:pPr lvl="1"/>
            <a:r>
              <a:rPr lang="en-US" dirty="0"/>
              <a:t>Provides continuing education of the trauma team members.</a:t>
            </a:r>
          </a:p>
          <a:p>
            <a:pPr lvl="1"/>
            <a:r>
              <a:rPr lang="en-US" dirty="0"/>
              <a:t>Program for substance abuse screening and patient intervention.</a:t>
            </a:r>
          </a:p>
        </p:txBody>
      </p:sp>
    </p:spTree>
    <p:extLst>
      <p:ext uri="{BB962C8B-B14F-4D97-AF65-F5344CB8AC3E}">
        <p14:creationId xmlns:p14="http://schemas.microsoft.com/office/powerpoint/2010/main" val="3208060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82841-B796-DD4B-AEA0-79C7FDAE960E}"/>
              </a:ext>
            </a:extLst>
          </p:cNvPr>
          <p:cNvSpPr>
            <a:spLocks noGrp="1"/>
          </p:cNvSpPr>
          <p:nvPr>
            <p:ph type="title"/>
          </p:nvPr>
        </p:nvSpPr>
        <p:spPr>
          <a:xfrm>
            <a:off x="481940" y="246372"/>
            <a:ext cx="10515600" cy="1325563"/>
          </a:xfrm>
        </p:spPr>
        <p:txBody>
          <a:bodyPr/>
          <a:lstStyle/>
          <a:p>
            <a:r>
              <a:rPr lang="en-US" dirty="0"/>
              <a:t>Trauma Centers	</a:t>
            </a:r>
          </a:p>
        </p:txBody>
      </p:sp>
      <p:sp>
        <p:nvSpPr>
          <p:cNvPr id="3" name="Content Placeholder 2">
            <a:extLst>
              <a:ext uri="{FF2B5EF4-FFF2-40B4-BE49-F238E27FC236}">
                <a16:creationId xmlns:a16="http://schemas.microsoft.com/office/drawing/2014/main" id="{3DFBDD7B-F22A-0F44-8950-6A3D9F24486F}"/>
              </a:ext>
            </a:extLst>
          </p:cNvPr>
          <p:cNvSpPr>
            <a:spLocks noGrp="1"/>
          </p:cNvSpPr>
          <p:nvPr>
            <p:ph idx="1"/>
          </p:nvPr>
        </p:nvSpPr>
        <p:spPr>
          <a:xfrm>
            <a:off x="339436" y="1690688"/>
            <a:ext cx="2347913" cy="4351338"/>
          </a:xfrm>
        </p:spPr>
        <p:txBody>
          <a:bodyPr>
            <a:normAutofit/>
          </a:bodyPr>
          <a:lstStyle/>
          <a:p>
            <a:r>
              <a:rPr lang="en-US" sz="1800" dirty="0"/>
              <a:t>Many of our patients are transferred to us from </a:t>
            </a:r>
            <a:r>
              <a:rPr lang="en-US" sz="1800" u="sng" dirty="0"/>
              <a:t>Imperial County</a:t>
            </a:r>
            <a:r>
              <a:rPr lang="en-US" sz="1800" dirty="0"/>
              <a:t> which has no trauma system and has only limited physician specialty coverage. </a:t>
            </a:r>
          </a:p>
          <a:p>
            <a:r>
              <a:rPr lang="en-US" sz="1800" dirty="0"/>
              <a:t>We usually receive patients from </a:t>
            </a:r>
            <a:r>
              <a:rPr lang="en-US" sz="1800" u="sng" dirty="0"/>
              <a:t>El Centro Medical Center</a:t>
            </a:r>
            <a:r>
              <a:rPr lang="en-US" sz="1800" dirty="0"/>
              <a:t>, </a:t>
            </a:r>
            <a:r>
              <a:rPr lang="en-US" sz="1800" u="sng" dirty="0"/>
              <a:t>Pioneer Hospital in Brawley </a:t>
            </a:r>
            <a:r>
              <a:rPr lang="en-US" sz="1800" dirty="0"/>
              <a:t>or </a:t>
            </a:r>
            <a:r>
              <a:rPr lang="en-US" sz="1800" u="sng" dirty="0"/>
              <a:t>Yuma Medical Center</a:t>
            </a:r>
            <a:r>
              <a:rPr lang="en-US" sz="1800" dirty="0"/>
              <a:t>. </a:t>
            </a:r>
          </a:p>
        </p:txBody>
      </p:sp>
      <p:pic>
        <p:nvPicPr>
          <p:cNvPr id="5" name="Picture 4">
            <a:extLst>
              <a:ext uri="{FF2B5EF4-FFF2-40B4-BE49-F238E27FC236}">
                <a16:creationId xmlns:a16="http://schemas.microsoft.com/office/drawing/2014/main" id="{28227379-D9E8-884A-A0C5-7CC454B1B91A}"/>
              </a:ext>
            </a:extLst>
          </p:cNvPr>
          <p:cNvPicPr>
            <a:picLocks noChangeAspect="1"/>
          </p:cNvPicPr>
          <p:nvPr/>
        </p:nvPicPr>
        <p:blipFill>
          <a:blip r:embed="rId2"/>
          <a:stretch>
            <a:fillRect/>
          </a:stretch>
        </p:blipFill>
        <p:spPr>
          <a:xfrm>
            <a:off x="3301605" y="1193800"/>
            <a:ext cx="8890395" cy="5614987"/>
          </a:xfrm>
          <a:prstGeom prst="rect">
            <a:avLst/>
          </a:prstGeom>
        </p:spPr>
      </p:pic>
    </p:spTree>
    <p:extLst>
      <p:ext uri="{BB962C8B-B14F-4D97-AF65-F5344CB8AC3E}">
        <p14:creationId xmlns:p14="http://schemas.microsoft.com/office/powerpoint/2010/main" val="238340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0051"/>
            <a:ext cx="10515600" cy="1325563"/>
          </a:xfrm>
        </p:spPr>
        <p:txBody>
          <a:bodyPr/>
          <a:lstStyle/>
          <a:p>
            <a:r>
              <a:rPr lang="en-US" b="1" dirty="0"/>
              <a:t>San Diego’s </a:t>
            </a:r>
            <a:r>
              <a:rPr lang="en-US" b="1" dirty="0" smtClean="0"/>
              <a:t>Trauma System</a:t>
            </a:r>
            <a:endParaRPr lang="en-US" b="1" dirty="0"/>
          </a:p>
        </p:txBody>
      </p:sp>
      <p:sp>
        <p:nvSpPr>
          <p:cNvPr id="3" name="Content Placeholder 2"/>
          <p:cNvSpPr>
            <a:spLocks noGrp="1"/>
          </p:cNvSpPr>
          <p:nvPr>
            <p:ph idx="1"/>
          </p:nvPr>
        </p:nvSpPr>
        <p:spPr>
          <a:xfrm>
            <a:off x="457199" y="1440470"/>
            <a:ext cx="11280531" cy="5285645"/>
          </a:xfrm>
        </p:spPr>
        <p:txBody>
          <a:bodyPr>
            <a:normAutofit/>
          </a:bodyPr>
          <a:lstStyle/>
          <a:p>
            <a:r>
              <a:rPr lang="en-US" u="sng" dirty="0" smtClean="0"/>
              <a:t>3 Adult </a:t>
            </a:r>
            <a:r>
              <a:rPr lang="en-US" u="sng" dirty="0"/>
              <a:t>Level I </a:t>
            </a:r>
            <a:r>
              <a:rPr lang="en-US" u="sng" dirty="0" smtClean="0"/>
              <a:t>Trauma Centers </a:t>
            </a:r>
          </a:p>
          <a:p>
            <a:pPr lvl="1"/>
            <a:r>
              <a:rPr lang="en-US" dirty="0"/>
              <a:t>UCSD Medical Center</a:t>
            </a:r>
          </a:p>
          <a:p>
            <a:pPr lvl="1"/>
            <a:r>
              <a:rPr lang="en-US" dirty="0" smtClean="0"/>
              <a:t>Scripps </a:t>
            </a:r>
            <a:r>
              <a:rPr lang="en-US" dirty="0"/>
              <a:t>Mercy </a:t>
            </a:r>
            <a:r>
              <a:rPr lang="en-US" dirty="0" smtClean="0"/>
              <a:t>Hospital</a:t>
            </a:r>
          </a:p>
          <a:p>
            <a:pPr lvl="1"/>
            <a:r>
              <a:rPr lang="en-US" dirty="0" smtClean="0"/>
              <a:t>Scripps </a:t>
            </a:r>
            <a:r>
              <a:rPr lang="en-US" dirty="0"/>
              <a:t>Memorial Hospital</a:t>
            </a:r>
          </a:p>
          <a:p>
            <a:pPr lvl="1"/>
            <a:endParaRPr lang="en-US" dirty="0" smtClean="0"/>
          </a:p>
          <a:p>
            <a:r>
              <a:rPr lang="en-US" u="sng" dirty="0" smtClean="0"/>
              <a:t>2 Adult </a:t>
            </a:r>
            <a:r>
              <a:rPr lang="en-US" u="sng" dirty="0"/>
              <a:t>Level II </a:t>
            </a:r>
            <a:r>
              <a:rPr lang="en-US" u="sng" dirty="0" smtClean="0"/>
              <a:t>Trauma Centers </a:t>
            </a:r>
          </a:p>
          <a:p>
            <a:pPr lvl="1"/>
            <a:r>
              <a:rPr lang="en-US" dirty="0" smtClean="0"/>
              <a:t>Palomar </a:t>
            </a:r>
            <a:r>
              <a:rPr lang="en-US" dirty="0"/>
              <a:t>Medical </a:t>
            </a:r>
            <a:r>
              <a:rPr lang="en-US" dirty="0" smtClean="0"/>
              <a:t>Center</a:t>
            </a:r>
          </a:p>
          <a:p>
            <a:pPr lvl="1"/>
            <a:r>
              <a:rPr lang="en-US" dirty="0" smtClean="0"/>
              <a:t>Sharp </a:t>
            </a:r>
            <a:r>
              <a:rPr lang="en-US" dirty="0"/>
              <a:t>Memorial </a:t>
            </a:r>
            <a:r>
              <a:rPr lang="en-US" dirty="0" smtClean="0"/>
              <a:t>Hospital</a:t>
            </a:r>
          </a:p>
          <a:p>
            <a:pPr lvl="1"/>
            <a:endParaRPr lang="en-US" dirty="0" smtClean="0"/>
          </a:p>
          <a:p>
            <a:r>
              <a:rPr lang="en-US" u="sng" dirty="0" smtClean="0"/>
              <a:t>1 Pediatric </a:t>
            </a:r>
            <a:r>
              <a:rPr lang="en-US" u="sng" dirty="0"/>
              <a:t>Level I </a:t>
            </a:r>
            <a:r>
              <a:rPr lang="en-US" u="sng" dirty="0" smtClean="0"/>
              <a:t>Trauma Center </a:t>
            </a:r>
          </a:p>
          <a:p>
            <a:pPr lvl="1"/>
            <a:r>
              <a:rPr lang="en-US" dirty="0" err="1" smtClean="0"/>
              <a:t>Rady</a:t>
            </a:r>
            <a:r>
              <a:rPr lang="en-US" dirty="0" smtClean="0"/>
              <a:t> </a:t>
            </a:r>
            <a:r>
              <a:rPr lang="en-US" dirty="0"/>
              <a:t>Children's </a:t>
            </a:r>
            <a:r>
              <a:rPr lang="en-US" dirty="0" smtClean="0"/>
              <a:t>Hospital</a:t>
            </a:r>
            <a:endParaRPr lang="en-US" dirty="0"/>
          </a:p>
        </p:txBody>
      </p:sp>
      <p:pic>
        <p:nvPicPr>
          <p:cNvPr id="1042" name="Picture 18" descr="Scripps Mercy Hospi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450595"/>
            <a:ext cx="2171151" cy="21711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9164027" y="2765287"/>
            <a:ext cx="2189773" cy="2189773"/>
          </a:xfrm>
          <a:prstGeom prst="rect">
            <a:avLst/>
          </a:prstGeom>
        </p:spPr>
      </p:pic>
      <p:pic>
        <p:nvPicPr>
          <p:cNvPr id="8" name="Picture 7"/>
          <p:cNvPicPr>
            <a:picLocks noChangeAspect="1"/>
          </p:cNvPicPr>
          <p:nvPr/>
        </p:nvPicPr>
        <p:blipFill>
          <a:blip r:embed="rId4"/>
          <a:stretch>
            <a:fillRect/>
          </a:stretch>
        </p:blipFill>
        <p:spPr>
          <a:xfrm>
            <a:off x="8672970" y="285641"/>
            <a:ext cx="2171150" cy="2171150"/>
          </a:xfrm>
          <a:prstGeom prst="rect">
            <a:avLst/>
          </a:prstGeom>
        </p:spPr>
      </p:pic>
      <p:pic>
        <p:nvPicPr>
          <p:cNvPr id="9" name="Picture 8"/>
          <p:cNvPicPr>
            <a:picLocks noChangeAspect="1"/>
          </p:cNvPicPr>
          <p:nvPr/>
        </p:nvPicPr>
        <p:blipFill>
          <a:blip r:embed="rId5"/>
          <a:stretch>
            <a:fillRect/>
          </a:stretch>
        </p:blipFill>
        <p:spPr>
          <a:xfrm>
            <a:off x="4642339" y="3932956"/>
            <a:ext cx="1235911" cy="1235911"/>
          </a:xfrm>
          <a:prstGeom prst="rect">
            <a:avLst/>
          </a:prstGeom>
        </p:spPr>
      </p:pic>
      <p:pic>
        <p:nvPicPr>
          <p:cNvPr id="10" name="Picture 9"/>
          <p:cNvPicPr>
            <a:picLocks noChangeAspect="1"/>
          </p:cNvPicPr>
          <p:nvPr/>
        </p:nvPicPr>
        <p:blipFill>
          <a:blip r:embed="rId6"/>
          <a:stretch>
            <a:fillRect/>
          </a:stretch>
        </p:blipFill>
        <p:spPr>
          <a:xfrm>
            <a:off x="6167802" y="5344638"/>
            <a:ext cx="1450731" cy="1450731"/>
          </a:xfrm>
          <a:prstGeom prst="rect">
            <a:avLst/>
          </a:prstGeom>
        </p:spPr>
      </p:pic>
      <p:pic>
        <p:nvPicPr>
          <p:cNvPr id="11" name="Picture 10"/>
          <p:cNvPicPr>
            <a:picLocks noChangeAspect="1"/>
          </p:cNvPicPr>
          <p:nvPr/>
        </p:nvPicPr>
        <p:blipFill>
          <a:blip r:embed="rId7"/>
          <a:stretch>
            <a:fillRect/>
          </a:stretch>
        </p:blipFill>
        <p:spPr>
          <a:xfrm>
            <a:off x="6096000" y="3932955"/>
            <a:ext cx="1235911" cy="1235911"/>
          </a:xfrm>
          <a:prstGeom prst="rect">
            <a:avLst/>
          </a:prstGeom>
        </p:spPr>
      </p:pic>
    </p:spTree>
    <p:extLst>
      <p:ext uri="{BB962C8B-B14F-4D97-AF65-F5344CB8AC3E}">
        <p14:creationId xmlns:p14="http://schemas.microsoft.com/office/powerpoint/2010/main" val="421327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 history on Trauma:</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www.mercytrauma.org/history</a:t>
            </a:r>
            <a:endParaRPr lang="en-US" dirty="0" smtClean="0"/>
          </a:p>
          <a:p>
            <a:endParaRPr lang="en-US" dirty="0"/>
          </a:p>
        </p:txBody>
      </p:sp>
    </p:spTree>
    <p:extLst>
      <p:ext uri="{BB962C8B-B14F-4D97-AF65-F5344CB8AC3E}">
        <p14:creationId xmlns:p14="http://schemas.microsoft.com/office/powerpoint/2010/main" val="23978333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7BFC-302F-8A44-9883-6752BD493446}"/>
              </a:ext>
            </a:extLst>
          </p:cNvPr>
          <p:cNvSpPr>
            <a:spLocks noGrp="1"/>
          </p:cNvSpPr>
          <p:nvPr>
            <p:ph type="title"/>
          </p:nvPr>
        </p:nvSpPr>
        <p:spPr/>
        <p:txBody>
          <a:bodyPr/>
          <a:lstStyle/>
          <a:p>
            <a:r>
              <a:rPr lang="en-US" dirty="0"/>
              <a:t>Trauma Frontline Staff</a:t>
            </a:r>
          </a:p>
        </p:txBody>
      </p:sp>
      <p:sp>
        <p:nvSpPr>
          <p:cNvPr id="3" name="TextBox 2">
            <a:extLst>
              <a:ext uri="{FF2B5EF4-FFF2-40B4-BE49-F238E27FC236}">
                <a16:creationId xmlns:a16="http://schemas.microsoft.com/office/drawing/2014/main" id="{F93514F2-95E5-B84A-8A43-27AB3A0B6C16}"/>
              </a:ext>
            </a:extLst>
          </p:cNvPr>
          <p:cNvSpPr txBox="1"/>
          <p:nvPr/>
        </p:nvSpPr>
        <p:spPr>
          <a:xfrm>
            <a:off x="838200" y="2614613"/>
            <a:ext cx="3219450" cy="2092881"/>
          </a:xfrm>
          <a:prstGeom prst="rect">
            <a:avLst/>
          </a:prstGeom>
          <a:noFill/>
        </p:spPr>
        <p:txBody>
          <a:bodyPr wrap="square" rtlCol="0">
            <a:spAutoFit/>
          </a:bodyPr>
          <a:lstStyle/>
          <a:p>
            <a:pPr algn="ctr"/>
            <a:r>
              <a:rPr lang="en-US" sz="2800" dirty="0"/>
              <a:t>Rotating Attending</a:t>
            </a:r>
          </a:p>
          <a:p>
            <a:pPr algn="ctr"/>
            <a:r>
              <a:rPr lang="en-US" sz="2800" dirty="0"/>
              <a:t>+/-</a:t>
            </a:r>
          </a:p>
          <a:p>
            <a:pPr algn="ctr"/>
            <a:r>
              <a:rPr lang="en-US" sz="2800" dirty="0"/>
              <a:t>Rotating Intern (surgical or EM)</a:t>
            </a:r>
          </a:p>
          <a:p>
            <a:endParaRPr lang="en-US" dirty="0"/>
          </a:p>
        </p:txBody>
      </p:sp>
      <p:sp>
        <p:nvSpPr>
          <p:cNvPr id="4" name="TextBox 3">
            <a:extLst>
              <a:ext uri="{FF2B5EF4-FFF2-40B4-BE49-F238E27FC236}">
                <a16:creationId xmlns:a16="http://schemas.microsoft.com/office/drawing/2014/main" id="{274C41D2-1CB4-304D-9FC8-A65120CDD701}"/>
              </a:ext>
            </a:extLst>
          </p:cNvPr>
          <p:cNvSpPr txBox="1"/>
          <p:nvPr/>
        </p:nvSpPr>
        <p:spPr>
          <a:xfrm>
            <a:off x="4786313" y="3771900"/>
            <a:ext cx="928687" cy="369332"/>
          </a:xfrm>
          <a:prstGeom prst="rect">
            <a:avLst/>
          </a:prstGeom>
          <a:noFill/>
        </p:spPr>
        <p:txBody>
          <a:bodyPr wrap="square" rtlCol="0">
            <a:spAutoFit/>
          </a:bodyPr>
          <a:lstStyle/>
          <a:p>
            <a:r>
              <a:rPr lang="en-US" u="sng" dirty="0"/>
              <a:t>AND</a:t>
            </a:r>
          </a:p>
        </p:txBody>
      </p:sp>
      <p:sp>
        <p:nvSpPr>
          <p:cNvPr id="6" name="Rectangle 5">
            <a:extLst>
              <a:ext uri="{FF2B5EF4-FFF2-40B4-BE49-F238E27FC236}">
                <a16:creationId xmlns:a16="http://schemas.microsoft.com/office/drawing/2014/main" id="{1BEFE174-7E97-D942-80F6-A901C7CBAE41}"/>
              </a:ext>
            </a:extLst>
          </p:cNvPr>
          <p:cNvSpPr/>
          <p:nvPr/>
        </p:nvSpPr>
        <p:spPr>
          <a:xfrm>
            <a:off x="6443663" y="2614613"/>
            <a:ext cx="2871787" cy="942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Content Placeholder 7">
            <a:extLst>
              <a:ext uri="{FF2B5EF4-FFF2-40B4-BE49-F238E27FC236}">
                <a16:creationId xmlns:a16="http://schemas.microsoft.com/office/drawing/2014/main" id="{A46D8312-2162-B4C2-7F29-5C0BA26AAB89}"/>
              </a:ext>
            </a:extLst>
          </p:cNvPr>
          <p:cNvSpPr>
            <a:spLocks noGrp="1"/>
          </p:cNvSpPr>
          <p:nvPr>
            <p:ph idx="1"/>
          </p:nvPr>
        </p:nvSpPr>
        <p:spPr/>
        <p:txBody>
          <a:bodyPr/>
          <a:lstStyle/>
          <a:p>
            <a:endParaRPr lang="en-US"/>
          </a:p>
        </p:txBody>
      </p:sp>
      <p:pic>
        <p:nvPicPr>
          <p:cNvPr id="9" name="Content Placeholder 8" descr="Graphical user interface, application, website&#10;&#10;Description automatically generated">
            <a:extLst>
              <a:ext uri="{FF2B5EF4-FFF2-40B4-BE49-F238E27FC236}">
                <a16:creationId xmlns:a16="http://schemas.microsoft.com/office/drawing/2014/main" id="{DFA6894C-427B-FB36-0B3A-A4E0195D0CDC}"/>
              </a:ext>
            </a:extLst>
          </p:cNvPr>
          <p:cNvPicPr>
            <a:picLocks noChangeAspect="1"/>
          </p:cNvPicPr>
          <p:nvPr/>
        </p:nvPicPr>
        <p:blipFill>
          <a:blip r:embed="rId2"/>
          <a:stretch>
            <a:fillRect/>
          </a:stretch>
        </p:blipFill>
        <p:spPr>
          <a:xfrm>
            <a:off x="5973289" y="941199"/>
            <a:ext cx="5874660" cy="6034880"/>
          </a:xfrm>
          <a:prstGeom prst="rect">
            <a:avLst/>
          </a:prstGeom>
        </p:spPr>
      </p:pic>
    </p:spTree>
    <p:extLst>
      <p:ext uri="{BB962C8B-B14F-4D97-AF65-F5344CB8AC3E}">
        <p14:creationId xmlns:p14="http://schemas.microsoft.com/office/powerpoint/2010/main" val="926470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57D4A72-F4F1-498A-B083-59E8C50B789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accent5"/>
              </a:gs>
              <a:gs pos="25000">
                <a:schemeClr val="accent5"/>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7FF3303-6FC3-4637-A201-B4CCC1C992C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220636" cy="6858000"/>
          </a:xfrm>
          <a:prstGeom prst="rect">
            <a:avLst/>
          </a:prstGeom>
        </p:spPr>
      </p:pic>
      <p:sp>
        <p:nvSpPr>
          <p:cNvPr id="2" name="Title 1">
            <a:extLst>
              <a:ext uri="{FF2B5EF4-FFF2-40B4-BE49-F238E27FC236}">
                <a16:creationId xmlns:a16="http://schemas.microsoft.com/office/drawing/2014/main" id="{227B5CEB-D995-374A-B261-C3C8BC8A9EB2}"/>
              </a:ext>
            </a:extLst>
          </p:cNvPr>
          <p:cNvSpPr>
            <a:spLocks noGrp="1"/>
          </p:cNvSpPr>
          <p:nvPr>
            <p:ph type="title"/>
          </p:nvPr>
        </p:nvSpPr>
        <p:spPr>
          <a:xfrm>
            <a:off x="640079" y="2023236"/>
            <a:ext cx="3659777" cy="2820908"/>
          </a:xfrm>
        </p:spPr>
        <p:txBody>
          <a:bodyPr>
            <a:normAutofit/>
          </a:bodyPr>
          <a:lstStyle/>
          <a:p>
            <a:r>
              <a:rPr lang="en-US" sz="4000">
                <a:solidFill>
                  <a:srgbClr val="FFFFFF"/>
                </a:solidFill>
              </a:rPr>
              <a:t>Geriatric Consults</a:t>
            </a:r>
          </a:p>
        </p:txBody>
      </p:sp>
      <p:graphicFrame>
        <p:nvGraphicFramePr>
          <p:cNvPr id="5" name="Content Placeholder 2">
            <a:extLst>
              <a:ext uri="{FF2B5EF4-FFF2-40B4-BE49-F238E27FC236}">
                <a16:creationId xmlns:a16="http://schemas.microsoft.com/office/drawing/2014/main" id="{3C29BC0E-A9E1-4B99-A3CA-44CC53D27879}"/>
              </a:ext>
            </a:extLst>
          </p:cNvPr>
          <p:cNvGraphicFramePr>
            <a:graphicFrameLocks noGrp="1"/>
          </p:cNvGraphicFramePr>
          <p:nvPr>
            <p:ph idx="1"/>
            <p:extLst>
              <p:ext uri="{D42A27DB-BD31-4B8C-83A1-F6EECF244321}">
                <p14:modId xmlns:p14="http://schemas.microsoft.com/office/powerpoint/2010/main" val="591105306"/>
              </p:ext>
            </p:extLst>
          </p:nvPr>
        </p:nvGraphicFramePr>
        <p:xfrm>
          <a:off x="6355080" y="955653"/>
          <a:ext cx="5029200" cy="4947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123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419FFBB5-11B5-2E44-976E-B400013C7983}"/>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9C916B28-46DD-8F4D-8F05-701FC18C27B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33E64472-EBE0-6448-9A42-5E53BC036A2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CE3C279F-65C4-C445-8235-4D8D5D0CB11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D97DAFA8-3F5F-6B44-B038-F651A6F69D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AA68318-705D-E048-9059-C5F02DF0E279}"/>
              </a:ext>
            </a:extLst>
          </p:cNvPr>
          <p:cNvSpPr>
            <a:spLocks noGrp="1"/>
          </p:cNvSpPr>
          <p:nvPr>
            <p:ph type="title"/>
          </p:nvPr>
        </p:nvSpPr>
        <p:spPr>
          <a:xfrm>
            <a:off x="640079" y="2053641"/>
            <a:ext cx="3669161" cy="2760098"/>
          </a:xfrm>
        </p:spPr>
        <p:txBody>
          <a:bodyPr>
            <a:normAutofit/>
          </a:bodyPr>
          <a:lstStyle/>
          <a:p>
            <a:r>
              <a:rPr lang="en-US">
                <a:solidFill>
                  <a:srgbClr val="FFFFFF"/>
                </a:solidFill>
              </a:rPr>
              <a:t>Goals of Rotation</a:t>
            </a:r>
          </a:p>
        </p:txBody>
      </p:sp>
      <p:sp>
        <p:nvSpPr>
          <p:cNvPr id="3" name="Content Placeholder 2">
            <a:extLst>
              <a:ext uri="{FF2B5EF4-FFF2-40B4-BE49-F238E27FC236}">
                <a16:creationId xmlns:a16="http://schemas.microsoft.com/office/drawing/2014/main" id="{2D8C481D-E507-8E42-BA0A-31786B475764}"/>
              </a:ext>
            </a:extLst>
          </p:cNvPr>
          <p:cNvSpPr>
            <a:spLocks noGrp="1"/>
          </p:cNvSpPr>
          <p:nvPr>
            <p:ph idx="1"/>
          </p:nvPr>
        </p:nvSpPr>
        <p:spPr>
          <a:xfrm>
            <a:off x="6090574" y="801866"/>
            <a:ext cx="5306084" cy="5230634"/>
          </a:xfrm>
        </p:spPr>
        <p:txBody>
          <a:bodyPr anchor="ctr">
            <a:normAutofit lnSpcReduction="10000"/>
          </a:bodyPr>
          <a:lstStyle/>
          <a:p>
            <a:endParaRPr lang="en-US" sz="2400" dirty="0">
              <a:solidFill>
                <a:srgbClr val="000000"/>
              </a:solidFill>
            </a:endParaRPr>
          </a:p>
          <a:p>
            <a:r>
              <a:rPr lang="en-US" sz="2400" dirty="0">
                <a:solidFill>
                  <a:srgbClr val="000000"/>
                </a:solidFill>
              </a:rPr>
              <a:t>#1 Goal is to learn geriatrics!</a:t>
            </a:r>
          </a:p>
          <a:p>
            <a:r>
              <a:rPr lang="en-US" sz="2400" dirty="0">
                <a:solidFill>
                  <a:srgbClr val="000000"/>
                </a:solidFill>
              </a:rPr>
              <a:t>Inpatient care of geriatric patient</a:t>
            </a:r>
          </a:p>
          <a:p>
            <a:pPr lvl="1"/>
            <a:r>
              <a:rPr lang="en-US" dirty="0">
                <a:solidFill>
                  <a:srgbClr val="000000"/>
                </a:solidFill>
              </a:rPr>
              <a:t>Delirium, dementia, polypharmacy, pain, eating, pooping/peeing</a:t>
            </a:r>
          </a:p>
          <a:p>
            <a:r>
              <a:rPr lang="en-US" sz="2400" dirty="0">
                <a:solidFill>
                  <a:srgbClr val="000000"/>
                </a:solidFill>
              </a:rPr>
              <a:t>Understand management of falls</a:t>
            </a:r>
          </a:p>
          <a:p>
            <a:r>
              <a:rPr lang="en-US" sz="2400" dirty="0">
                <a:solidFill>
                  <a:srgbClr val="000000"/>
                </a:solidFill>
              </a:rPr>
              <a:t>Management of medical issues for inpatient and older adults**</a:t>
            </a:r>
          </a:p>
          <a:p>
            <a:r>
              <a:rPr lang="en-US" sz="2400" dirty="0">
                <a:solidFill>
                  <a:srgbClr val="000000"/>
                </a:solidFill>
              </a:rPr>
              <a:t>Working with an interdisciplinary team as a consultant</a:t>
            </a:r>
          </a:p>
          <a:p>
            <a:r>
              <a:rPr lang="en-US" sz="2400" dirty="0">
                <a:solidFill>
                  <a:srgbClr val="000000"/>
                </a:solidFill>
              </a:rPr>
              <a:t>Transitions of care and post hospital care</a:t>
            </a:r>
          </a:p>
          <a:p>
            <a:r>
              <a:rPr lang="en-US" sz="2400" dirty="0">
                <a:solidFill>
                  <a:srgbClr val="000000"/>
                </a:solidFill>
              </a:rPr>
              <a:t>Cross-cultural implementation of 5Ms</a:t>
            </a:r>
          </a:p>
          <a:p>
            <a:endParaRPr lang="en-US" sz="2400" dirty="0">
              <a:solidFill>
                <a:srgbClr val="000000"/>
              </a:solidFill>
            </a:endParaRPr>
          </a:p>
        </p:txBody>
      </p:sp>
    </p:spTree>
    <p:extLst>
      <p:ext uri="{BB962C8B-B14F-4D97-AF65-F5344CB8AC3E}">
        <p14:creationId xmlns:p14="http://schemas.microsoft.com/office/powerpoint/2010/main" val="213783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1B6F498-CB4F-5C4C-BC7C-204AA2CD0A8B}"/>
              </a:ext>
            </a:extLst>
          </p:cNvPr>
          <p:cNvPicPr>
            <a:picLocks noChangeAspect="1"/>
          </p:cNvPicPr>
          <p:nvPr/>
        </p:nvPicPr>
        <p:blipFill rotWithShape="1">
          <a:blip r:embed="rId2"/>
          <a:srcRect l="20257" r="32648" b="1"/>
          <a:stretch/>
        </p:blipFill>
        <p:spPr>
          <a:xfrm>
            <a:off x="4282142" y="1483964"/>
            <a:ext cx="3644153" cy="3474417"/>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pic>
        <p:nvPicPr>
          <p:cNvPr id="4" name="Picture 3">
            <a:extLst>
              <a:ext uri="{FF2B5EF4-FFF2-40B4-BE49-F238E27FC236}">
                <a16:creationId xmlns:a16="http://schemas.microsoft.com/office/drawing/2014/main" id="{5C990037-2170-3248-94B3-56141009F316}"/>
              </a:ext>
            </a:extLst>
          </p:cNvPr>
          <p:cNvPicPr>
            <a:picLocks noChangeAspect="1"/>
          </p:cNvPicPr>
          <p:nvPr/>
        </p:nvPicPr>
        <p:blipFill rotWithShape="1">
          <a:blip r:embed="rId3"/>
          <a:srcRect l="30999" r="19214" b="2"/>
          <a:stretch/>
        </p:blipFill>
        <p:spPr>
          <a:xfrm>
            <a:off x="1319706" y="1757695"/>
            <a:ext cx="2590737" cy="2926956"/>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p:spPr>
      </p:pic>
      <p:pic>
        <p:nvPicPr>
          <p:cNvPr id="5" name="Picture 4">
            <a:extLst>
              <a:ext uri="{FF2B5EF4-FFF2-40B4-BE49-F238E27FC236}">
                <a16:creationId xmlns:a16="http://schemas.microsoft.com/office/drawing/2014/main" id="{5B88C1CF-D4D6-BC44-94E8-63ABA3BB724A}"/>
              </a:ext>
            </a:extLst>
          </p:cNvPr>
          <p:cNvPicPr>
            <a:picLocks noChangeAspect="1"/>
          </p:cNvPicPr>
          <p:nvPr/>
        </p:nvPicPr>
        <p:blipFill rotWithShape="1">
          <a:blip r:embed="rId4"/>
          <a:srcRect l="23669" r="17541" b="-3"/>
          <a:stretch/>
        </p:blipFill>
        <p:spPr>
          <a:xfrm>
            <a:off x="8297994" y="1757695"/>
            <a:ext cx="2577829" cy="2926956"/>
          </a:xfrm>
          <a:custGeom>
            <a:avLst/>
            <a:gdLst/>
            <a:ahLst/>
            <a:cxnLst/>
            <a:rect l="l" t="t" r="r" b="b"/>
            <a:pathLst>
              <a:path w="2577829" h="2926956">
                <a:moveTo>
                  <a:pt x="1114351" y="0"/>
                </a:moveTo>
                <a:cubicBezTo>
                  <a:pt x="1922608" y="0"/>
                  <a:pt x="2577829" y="655221"/>
                  <a:pt x="2577829" y="1463478"/>
                </a:cubicBezTo>
                <a:cubicBezTo>
                  <a:pt x="2577829" y="2271735"/>
                  <a:pt x="1922608" y="2926956"/>
                  <a:pt x="1114351" y="2926956"/>
                </a:cubicBezTo>
                <a:cubicBezTo>
                  <a:pt x="710223" y="2926956"/>
                  <a:pt x="344353" y="2763151"/>
                  <a:pt x="79516" y="2498313"/>
                </a:cubicBezTo>
                <a:lnTo>
                  <a:pt x="0" y="2410824"/>
                </a:lnTo>
                <a:lnTo>
                  <a:pt x="69413" y="2266732"/>
                </a:lnTo>
                <a:cubicBezTo>
                  <a:pt x="193516" y="1973319"/>
                  <a:pt x="262142" y="1650728"/>
                  <a:pt x="262142" y="1312109"/>
                </a:cubicBezTo>
                <a:cubicBezTo>
                  <a:pt x="262142" y="1058145"/>
                  <a:pt x="223540" y="813196"/>
                  <a:pt x="151883" y="582811"/>
                </a:cubicBezTo>
                <a:lnTo>
                  <a:pt x="91478" y="417771"/>
                </a:lnTo>
                <a:lnTo>
                  <a:pt x="183443" y="334187"/>
                </a:lnTo>
                <a:cubicBezTo>
                  <a:pt x="436418" y="125413"/>
                  <a:pt x="760739" y="0"/>
                  <a:pt x="1114351" y="0"/>
                </a:cubicBezTo>
                <a:close/>
              </a:path>
            </a:pathLst>
          </a:custGeom>
        </p:spPr>
      </p:pic>
      <p:sp>
        <p:nvSpPr>
          <p:cNvPr id="6" name="TextBox 5">
            <a:extLst>
              <a:ext uri="{FF2B5EF4-FFF2-40B4-BE49-F238E27FC236}">
                <a16:creationId xmlns:a16="http://schemas.microsoft.com/office/drawing/2014/main" id="{A7A7F534-E315-8749-8EE1-541A06BBF32F}"/>
              </a:ext>
            </a:extLst>
          </p:cNvPr>
          <p:cNvSpPr txBox="1"/>
          <p:nvPr/>
        </p:nvSpPr>
        <p:spPr>
          <a:xfrm>
            <a:off x="167874" y="302940"/>
            <a:ext cx="2864327" cy="189616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800" kern="1200" dirty="0">
                <a:solidFill>
                  <a:srgbClr val="000000"/>
                </a:solidFill>
                <a:latin typeface="+mj-lt"/>
                <a:ea typeface="+mj-ea"/>
                <a:cs typeface="+mj-cs"/>
              </a:rPr>
              <a:t>Lots of </a:t>
            </a:r>
            <a:r>
              <a:rPr lang="en-US" sz="2800" b="1" kern="1200" dirty="0">
                <a:solidFill>
                  <a:srgbClr val="000000"/>
                </a:solidFill>
                <a:latin typeface="+mj-lt"/>
                <a:ea typeface="+mj-ea"/>
                <a:cs typeface="+mj-cs"/>
              </a:rPr>
              <a:t>detective</a:t>
            </a:r>
            <a:r>
              <a:rPr lang="en-US" sz="2800" kern="1200" dirty="0">
                <a:solidFill>
                  <a:srgbClr val="000000"/>
                </a:solidFill>
                <a:latin typeface="+mj-lt"/>
                <a:ea typeface="+mj-ea"/>
                <a:cs typeface="+mj-cs"/>
              </a:rPr>
              <a:t> work </a:t>
            </a:r>
            <a:r>
              <a:rPr lang="en-US" sz="2800" dirty="0">
                <a:solidFill>
                  <a:srgbClr val="000000"/>
                </a:solidFill>
                <a:latin typeface="+mj-lt"/>
                <a:ea typeface="+mj-ea"/>
                <a:cs typeface="+mj-cs"/>
              </a:rPr>
              <a:t>to figure </a:t>
            </a:r>
            <a:r>
              <a:rPr lang="en-US" sz="2800" kern="1200" dirty="0">
                <a:solidFill>
                  <a:srgbClr val="000000"/>
                </a:solidFill>
                <a:latin typeface="+mj-lt"/>
                <a:ea typeface="+mj-ea"/>
                <a:cs typeface="+mj-cs"/>
              </a:rPr>
              <a:t>how to help these patients!</a:t>
            </a:r>
          </a:p>
        </p:txBody>
      </p:sp>
      <p:sp>
        <p:nvSpPr>
          <p:cNvPr id="7" name="TextBox 6">
            <a:extLst>
              <a:ext uri="{FF2B5EF4-FFF2-40B4-BE49-F238E27FC236}">
                <a16:creationId xmlns:a16="http://schemas.microsoft.com/office/drawing/2014/main" id="{682FF600-00A8-6F43-8966-32AD7A78185A}"/>
              </a:ext>
            </a:extLst>
          </p:cNvPr>
          <p:cNvSpPr txBox="1"/>
          <p:nvPr/>
        </p:nvSpPr>
        <p:spPr>
          <a:xfrm>
            <a:off x="9614171" y="4728506"/>
            <a:ext cx="2577829" cy="1938992"/>
          </a:xfrm>
          <a:prstGeom prst="rect">
            <a:avLst/>
          </a:prstGeom>
          <a:noFill/>
        </p:spPr>
        <p:txBody>
          <a:bodyPr wrap="square" rtlCol="0">
            <a:spAutoFit/>
          </a:bodyPr>
          <a:lstStyle/>
          <a:p>
            <a:pPr>
              <a:spcAft>
                <a:spcPts val="600"/>
              </a:spcAft>
            </a:pPr>
            <a:r>
              <a:rPr lang="en-US" sz="2400" b="1" dirty="0"/>
              <a:t>Protecting</a:t>
            </a:r>
            <a:r>
              <a:rPr lang="en-US" sz="2400" dirty="0"/>
              <a:t> the older patient both in the hospital and after she/he discharges!</a:t>
            </a:r>
          </a:p>
        </p:txBody>
      </p:sp>
      <p:sp>
        <p:nvSpPr>
          <p:cNvPr id="10" name="TextBox 9">
            <a:extLst>
              <a:ext uri="{FF2B5EF4-FFF2-40B4-BE49-F238E27FC236}">
                <a16:creationId xmlns:a16="http://schemas.microsoft.com/office/drawing/2014/main" id="{E909D00E-C986-4A40-A952-B55464179D7A}"/>
              </a:ext>
            </a:extLst>
          </p:cNvPr>
          <p:cNvSpPr txBox="1"/>
          <p:nvPr/>
        </p:nvSpPr>
        <p:spPr>
          <a:xfrm>
            <a:off x="3793813" y="5698002"/>
            <a:ext cx="4064312" cy="1077218"/>
          </a:xfrm>
          <a:prstGeom prst="rect">
            <a:avLst/>
          </a:prstGeom>
          <a:noFill/>
        </p:spPr>
        <p:txBody>
          <a:bodyPr wrap="square" rtlCol="0">
            <a:spAutoFit/>
          </a:bodyPr>
          <a:lstStyle/>
          <a:p>
            <a:r>
              <a:rPr lang="en-US" sz="3200" dirty="0"/>
              <a:t>Provide </a:t>
            </a:r>
            <a:r>
              <a:rPr lang="en-US" sz="3200" b="1" dirty="0"/>
              <a:t>guidance</a:t>
            </a:r>
            <a:r>
              <a:rPr lang="en-US" sz="3200" dirty="0"/>
              <a:t> for Geriatric Care</a:t>
            </a:r>
          </a:p>
        </p:txBody>
      </p:sp>
    </p:spTree>
    <p:extLst>
      <p:ext uri="{BB962C8B-B14F-4D97-AF65-F5344CB8AC3E}">
        <p14:creationId xmlns:p14="http://schemas.microsoft.com/office/powerpoint/2010/main" val="28693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7A3AA1-44C4-4CBE-8808-D86A411AD6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3032449"/>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FDAB746-A9A3-4EC2-8997-5EB71BC9642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45716" b="33968"/>
          <a:stretch/>
        </p:blipFill>
        <p:spPr>
          <a:xfrm>
            <a:off x="0" y="1584458"/>
            <a:ext cx="12192000" cy="1393277"/>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4B282841-B796-DD4B-AEA0-79C7FDAE960E}"/>
              </a:ext>
            </a:extLst>
          </p:cNvPr>
          <p:cNvSpPr>
            <a:spLocks noGrp="1"/>
          </p:cNvSpPr>
          <p:nvPr>
            <p:ph type="title"/>
          </p:nvPr>
        </p:nvSpPr>
        <p:spPr>
          <a:xfrm>
            <a:off x="804672" y="338328"/>
            <a:ext cx="5011473" cy="1773936"/>
          </a:xfrm>
        </p:spPr>
        <p:txBody>
          <a:bodyPr>
            <a:normAutofit/>
          </a:bodyPr>
          <a:lstStyle/>
          <a:p>
            <a:r>
              <a:rPr lang="en-US" sz="4000" dirty="0">
                <a:solidFill>
                  <a:srgbClr val="FFFFFF"/>
                </a:solidFill>
              </a:rPr>
              <a:t>Trauma at Hillcrest… Some challenges	</a:t>
            </a:r>
          </a:p>
        </p:txBody>
      </p:sp>
      <p:sp>
        <p:nvSpPr>
          <p:cNvPr id="3" name="Content Placeholder 2">
            <a:extLst>
              <a:ext uri="{FF2B5EF4-FFF2-40B4-BE49-F238E27FC236}">
                <a16:creationId xmlns:a16="http://schemas.microsoft.com/office/drawing/2014/main" id="{3DFBDD7B-F22A-0F44-8950-6A3D9F24486F}"/>
              </a:ext>
            </a:extLst>
          </p:cNvPr>
          <p:cNvSpPr>
            <a:spLocks noGrp="1"/>
          </p:cNvSpPr>
          <p:nvPr>
            <p:ph idx="1"/>
          </p:nvPr>
        </p:nvSpPr>
        <p:spPr>
          <a:xfrm>
            <a:off x="6355641" y="338328"/>
            <a:ext cx="5029200" cy="1773936"/>
          </a:xfrm>
        </p:spPr>
        <p:txBody>
          <a:bodyPr anchor="ctr">
            <a:normAutofit/>
          </a:bodyPr>
          <a:lstStyle/>
          <a:p>
            <a:pPr marL="0" indent="0">
              <a:buNone/>
            </a:pPr>
            <a:r>
              <a:rPr lang="en-US" sz="1800" dirty="0">
                <a:solidFill>
                  <a:srgbClr val="FFFFFF"/>
                </a:solidFill>
              </a:rPr>
              <a:t>Lack of records</a:t>
            </a:r>
          </a:p>
          <a:p>
            <a:pPr marL="0" indent="0">
              <a:buNone/>
            </a:pPr>
            <a:r>
              <a:rPr lang="en-US" sz="1800" dirty="0">
                <a:solidFill>
                  <a:srgbClr val="FFFFFF"/>
                </a:solidFill>
              </a:rPr>
              <a:t>No medication list</a:t>
            </a:r>
          </a:p>
          <a:p>
            <a:pPr marL="0" indent="0">
              <a:buNone/>
            </a:pPr>
            <a:r>
              <a:rPr lang="en-US" sz="1800" dirty="0">
                <a:solidFill>
                  <a:srgbClr val="FFFFFF"/>
                </a:solidFill>
              </a:rPr>
              <a:t>Family not available</a:t>
            </a:r>
          </a:p>
          <a:p>
            <a:pPr marL="0" indent="0">
              <a:buNone/>
            </a:pPr>
            <a:r>
              <a:rPr lang="en-US" sz="1800" dirty="0">
                <a:solidFill>
                  <a:srgbClr val="FFFFFF"/>
                </a:solidFill>
              </a:rPr>
              <a:t>Discharge</a:t>
            </a:r>
          </a:p>
        </p:txBody>
      </p:sp>
      <p:sp>
        <p:nvSpPr>
          <p:cNvPr id="14" name="Rectangle 13">
            <a:extLst>
              <a:ext uri="{FF2B5EF4-FFF2-40B4-BE49-F238E27FC236}">
                <a16:creationId xmlns:a16="http://schemas.microsoft.com/office/drawing/2014/main" id="{091C9E05-1ED5-4438-8E0F-3821997499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2805364"/>
            <a:ext cx="12188952" cy="40526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41F4D78-B466-0647-9C18-020603F91352}"/>
              </a:ext>
            </a:extLst>
          </p:cNvPr>
          <p:cNvPicPr>
            <a:picLocks noChangeAspect="1"/>
          </p:cNvPicPr>
          <p:nvPr/>
        </p:nvPicPr>
        <p:blipFill>
          <a:blip r:embed="rId3"/>
          <a:stretch>
            <a:fillRect/>
          </a:stretch>
        </p:blipFill>
        <p:spPr>
          <a:xfrm>
            <a:off x="1698699" y="3032449"/>
            <a:ext cx="3108960" cy="3108960"/>
          </a:xfrm>
          <a:prstGeom prst="rect">
            <a:avLst/>
          </a:prstGeom>
        </p:spPr>
      </p:pic>
      <p:pic>
        <p:nvPicPr>
          <p:cNvPr id="5" name="Picture 4">
            <a:extLst>
              <a:ext uri="{FF2B5EF4-FFF2-40B4-BE49-F238E27FC236}">
                <a16:creationId xmlns:a16="http://schemas.microsoft.com/office/drawing/2014/main" id="{28227379-D9E8-884A-A0C5-7CC454B1B91A}"/>
              </a:ext>
            </a:extLst>
          </p:cNvPr>
          <p:cNvPicPr>
            <a:picLocks noChangeAspect="1"/>
          </p:cNvPicPr>
          <p:nvPr/>
        </p:nvPicPr>
        <p:blipFill>
          <a:blip r:embed="rId4"/>
          <a:stretch>
            <a:fillRect/>
          </a:stretch>
        </p:blipFill>
        <p:spPr>
          <a:xfrm>
            <a:off x="6481145" y="3032449"/>
            <a:ext cx="4915351" cy="3108960"/>
          </a:xfrm>
          <a:prstGeom prst="rect">
            <a:avLst/>
          </a:prstGeom>
        </p:spPr>
      </p:pic>
    </p:spTree>
    <p:extLst>
      <p:ext uri="{BB962C8B-B14F-4D97-AF65-F5344CB8AC3E}">
        <p14:creationId xmlns:p14="http://schemas.microsoft.com/office/powerpoint/2010/main" val="3185292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BA3D-49C0-D548-A4B3-BF2572E5CB9C}"/>
              </a:ext>
            </a:extLst>
          </p:cNvPr>
          <p:cNvSpPr>
            <a:spLocks noGrp="1"/>
          </p:cNvSpPr>
          <p:nvPr>
            <p:ph type="title"/>
          </p:nvPr>
        </p:nvSpPr>
        <p:spPr/>
        <p:txBody>
          <a:bodyPr/>
          <a:lstStyle/>
          <a:p>
            <a:r>
              <a:rPr lang="en-US" dirty="0"/>
              <a:t>Why do they need protecting?</a:t>
            </a:r>
          </a:p>
        </p:txBody>
      </p:sp>
      <p:sp>
        <p:nvSpPr>
          <p:cNvPr id="3" name="Content Placeholder 2">
            <a:extLst>
              <a:ext uri="{FF2B5EF4-FFF2-40B4-BE49-F238E27FC236}">
                <a16:creationId xmlns:a16="http://schemas.microsoft.com/office/drawing/2014/main" id="{F86E5509-EB20-3944-9812-4B0068F68B5B}"/>
              </a:ext>
            </a:extLst>
          </p:cNvPr>
          <p:cNvSpPr>
            <a:spLocks noGrp="1"/>
          </p:cNvSpPr>
          <p:nvPr>
            <p:ph idx="1"/>
          </p:nvPr>
        </p:nvSpPr>
        <p:spPr>
          <a:xfrm>
            <a:off x="523869" y="1525583"/>
            <a:ext cx="10515600" cy="4351338"/>
          </a:xfrm>
        </p:spPr>
        <p:txBody>
          <a:bodyPr/>
          <a:lstStyle/>
          <a:p>
            <a:r>
              <a:rPr lang="en-US" dirty="0"/>
              <a:t>Inappropriate medications given during the day/overnight</a:t>
            </a:r>
          </a:p>
          <a:p>
            <a:r>
              <a:rPr lang="en-US" dirty="0"/>
              <a:t>Inappropriate procedures </a:t>
            </a:r>
          </a:p>
          <a:p>
            <a:r>
              <a:rPr lang="en-US" dirty="0"/>
              <a:t>Poor understanding of delirium, dementia</a:t>
            </a:r>
          </a:p>
          <a:p>
            <a:r>
              <a:rPr lang="en-US" dirty="0"/>
              <a:t>Restraints!</a:t>
            </a:r>
          </a:p>
          <a:p>
            <a:r>
              <a:rPr lang="en-US" dirty="0"/>
              <a:t>No early mobilization</a:t>
            </a:r>
          </a:p>
          <a:p>
            <a:r>
              <a:rPr lang="en-US" dirty="0"/>
              <a:t>Forgetting about normal functions (eating, drinking pooping!) </a:t>
            </a:r>
          </a:p>
          <a:p>
            <a:endParaRPr lang="en-US" dirty="0"/>
          </a:p>
        </p:txBody>
      </p:sp>
      <p:pic>
        <p:nvPicPr>
          <p:cNvPr id="4" name="Picture 3">
            <a:extLst>
              <a:ext uri="{FF2B5EF4-FFF2-40B4-BE49-F238E27FC236}">
                <a16:creationId xmlns:a16="http://schemas.microsoft.com/office/drawing/2014/main" id="{BE37C92C-9D05-2B43-8D5D-EFFB54F9A4B6}"/>
              </a:ext>
            </a:extLst>
          </p:cNvPr>
          <p:cNvPicPr>
            <a:picLocks noChangeAspect="1"/>
          </p:cNvPicPr>
          <p:nvPr/>
        </p:nvPicPr>
        <p:blipFill>
          <a:blip r:embed="rId2"/>
          <a:stretch>
            <a:fillRect/>
          </a:stretch>
        </p:blipFill>
        <p:spPr>
          <a:xfrm>
            <a:off x="9931400" y="4382758"/>
            <a:ext cx="1422400" cy="1422400"/>
          </a:xfrm>
          <a:prstGeom prst="rect">
            <a:avLst/>
          </a:prstGeom>
        </p:spPr>
      </p:pic>
      <p:pic>
        <p:nvPicPr>
          <p:cNvPr id="5" name="Picture 4">
            <a:extLst>
              <a:ext uri="{FF2B5EF4-FFF2-40B4-BE49-F238E27FC236}">
                <a16:creationId xmlns:a16="http://schemas.microsoft.com/office/drawing/2014/main" id="{6FB839B4-917F-5C4A-BA1A-B7E3CABD45E7}"/>
              </a:ext>
            </a:extLst>
          </p:cNvPr>
          <p:cNvPicPr>
            <a:picLocks noChangeAspect="1"/>
          </p:cNvPicPr>
          <p:nvPr/>
        </p:nvPicPr>
        <p:blipFill>
          <a:blip r:embed="rId3"/>
          <a:stretch>
            <a:fillRect/>
          </a:stretch>
        </p:blipFill>
        <p:spPr>
          <a:xfrm>
            <a:off x="9931400" y="365125"/>
            <a:ext cx="1974850" cy="2046663"/>
          </a:xfrm>
          <a:prstGeom prst="rect">
            <a:avLst/>
          </a:prstGeom>
        </p:spPr>
      </p:pic>
      <p:pic>
        <p:nvPicPr>
          <p:cNvPr id="6" name="Picture 5">
            <a:extLst>
              <a:ext uri="{FF2B5EF4-FFF2-40B4-BE49-F238E27FC236}">
                <a16:creationId xmlns:a16="http://schemas.microsoft.com/office/drawing/2014/main" id="{F5BBE276-1E8E-8B40-A318-52BA73238FEF}"/>
              </a:ext>
            </a:extLst>
          </p:cNvPr>
          <p:cNvPicPr>
            <a:picLocks noChangeAspect="1"/>
          </p:cNvPicPr>
          <p:nvPr/>
        </p:nvPicPr>
        <p:blipFill>
          <a:blip r:embed="rId4"/>
          <a:stretch>
            <a:fillRect/>
          </a:stretch>
        </p:blipFill>
        <p:spPr>
          <a:xfrm>
            <a:off x="1557336" y="4649460"/>
            <a:ext cx="2173287" cy="2173287"/>
          </a:xfrm>
          <a:prstGeom prst="rect">
            <a:avLst/>
          </a:prstGeom>
        </p:spPr>
      </p:pic>
    </p:spTree>
    <p:extLst>
      <p:ext uri="{BB962C8B-B14F-4D97-AF65-F5344CB8AC3E}">
        <p14:creationId xmlns:p14="http://schemas.microsoft.com/office/powerpoint/2010/main" val="41021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D211B8D-9E83-A745-8273-58E67802DB10}"/>
              </a:ext>
            </a:extLst>
          </p:cNvPr>
          <p:cNvSpPr>
            <a:spLocks noGrp="1"/>
          </p:cNvSpPr>
          <p:nvPr>
            <p:ph type="title"/>
          </p:nvPr>
        </p:nvSpPr>
        <p:spPr>
          <a:xfrm>
            <a:off x="640079" y="2053641"/>
            <a:ext cx="3669161" cy="2760098"/>
          </a:xfrm>
        </p:spPr>
        <p:txBody>
          <a:bodyPr>
            <a:normAutofit/>
          </a:bodyPr>
          <a:lstStyle/>
          <a:p>
            <a:r>
              <a:rPr lang="en-US">
                <a:solidFill>
                  <a:srgbClr val="FFFFFF"/>
                </a:solidFill>
              </a:rPr>
              <a:t>Examples of patient</a:t>
            </a:r>
          </a:p>
        </p:txBody>
      </p:sp>
      <p:sp>
        <p:nvSpPr>
          <p:cNvPr id="3" name="Content Placeholder 2">
            <a:extLst>
              <a:ext uri="{FF2B5EF4-FFF2-40B4-BE49-F238E27FC236}">
                <a16:creationId xmlns:a16="http://schemas.microsoft.com/office/drawing/2014/main" id="{FAA76EA8-7C6B-4F46-A3B3-B1AA478110AA}"/>
              </a:ext>
            </a:extLst>
          </p:cNvPr>
          <p:cNvSpPr>
            <a:spLocks noGrp="1"/>
          </p:cNvSpPr>
          <p:nvPr>
            <p:ph idx="1"/>
          </p:nvPr>
        </p:nvSpPr>
        <p:spPr>
          <a:xfrm>
            <a:off x="6090574" y="801866"/>
            <a:ext cx="5306084" cy="5230634"/>
          </a:xfrm>
        </p:spPr>
        <p:txBody>
          <a:bodyPr anchor="ctr">
            <a:normAutofit/>
          </a:bodyPr>
          <a:lstStyle/>
          <a:p>
            <a:r>
              <a:rPr lang="en-US" sz="2200" dirty="0">
                <a:solidFill>
                  <a:srgbClr val="000000"/>
                </a:solidFill>
              </a:rPr>
              <a:t>“80 year old female fell down 8 steps while walking at night. Negative LOC. Negative EtOH.  Positive Blood thinners (Eliquis for A fib). Woke up in mid fall. Reports that she hit her chest during the fall, denies hitting head. Patient complaining of sternal pain.”</a:t>
            </a:r>
          </a:p>
          <a:p>
            <a:endParaRPr lang="en-US" sz="2200" dirty="0">
              <a:solidFill>
                <a:srgbClr val="000000"/>
              </a:solidFill>
            </a:endParaRPr>
          </a:p>
          <a:p>
            <a:r>
              <a:rPr lang="en-US" sz="2200" dirty="0">
                <a:solidFill>
                  <a:srgbClr val="000000"/>
                </a:solidFill>
              </a:rPr>
              <a:t>“90 year old male s/p mechanical fall in his bathroom earlier this morning. Was taken to Scripps and found to have bilateral SDH on CTH. CT C-spine and CT max were negative. Speaks Tagalog. History of dementia.  GCS15 in trauma bay, reports taking aspirin but no other thinners. Questionable LOC, no EtOH.” </a:t>
            </a:r>
          </a:p>
          <a:p>
            <a:endParaRPr lang="en-US" sz="2200" dirty="0">
              <a:solidFill>
                <a:srgbClr val="000000"/>
              </a:solidFill>
            </a:endParaRPr>
          </a:p>
          <a:p>
            <a:endParaRPr lang="en-US" sz="2200" dirty="0">
              <a:solidFill>
                <a:srgbClr val="000000"/>
              </a:solidFill>
            </a:endParaRPr>
          </a:p>
        </p:txBody>
      </p:sp>
    </p:spTree>
    <p:extLst>
      <p:ext uri="{BB962C8B-B14F-4D97-AF65-F5344CB8AC3E}">
        <p14:creationId xmlns:p14="http://schemas.microsoft.com/office/powerpoint/2010/main" val="168458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Rectangle 32">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eform: Shape 40">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2">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A9B399-EE68-C14E-83D2-CD4AA222FCFC}"/>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Falls</a:t>
            </a:r>
          </a:p>
        </p:txBody>
      </p:sp>
      <p:sp>
        <p:nvSpPr>
          <p:cNvPr id="3" name="Content Placeholder 2">
            <a:extLst>
              <a:ext uri="{FF2B5EF4-FFF2-40B4-BE49-F238E27FC236}">
                <a16:creationId xmlns:a16="http://schemas.microsoft.com/office/drawing/2014/main" id="{BA5972EB-A50E-2347-ACB5-0AAA05B89843}"/>
              </a:ext>
            </a:extLst>
          </p:cNvPr>
          <p:cNvSpPr>
            <a:spLocks noGrp="1"/>
          </p:cNvSpPr>
          <p:nvPr>
            <p:ph idx="1"/>
          </p:nvPr>
        </p:nvSpPr>
        <p:spPr>
          <a:xfrm>
            <a:off x="4810259" y="649480"/>
            <a:ext cx="6555347" cy="5546047"/>
          </a:xfrm>
        </p:spPr>
        <p:txBody>
          <a:bodyPr anchor="ctr">
            <a:normAutofit/>
          </a:bodyPr>
          <a:lstStyle/>
          <a:p>
            <a:endParaRPr lang="en-US" sz="2000" dirty="0"/>
          </a:p>
        </p:txBody>
      </p:sp>
      <p:pic>
        <p:nvPicPr>
          <p:cNvPr id="3074" name="Picture 2" descr="The Geriatric Syndrome and Oral Health - Dental Clinics">
            <a:extLst>
              <a:ext uri="{FF2B5EF4-FFF2-40B4-BE49-F238E27FC236}">
                <a16:creationId xmlns:a16="http://schemas.microsoft.com/office/drawing/2014/main" id="{8943BF62-8DBB-9F74-C7DF-A062760511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7695" y="511388"/>
            <a:ext cx="7676132" cy="5215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93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Rectangle 32">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eform: Shape 40">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2">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A9B399-EE68-C14E-83D2-CD4AA222FCFC}"/>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Falls</a:t>
            </a:r>
          </a:p>
        </p:txBody>
      </p:sp>
      <p:sp>
        <p:nvSpPr>
          <p:cNvPr id="3" name="Content Placeholder 2">
            <a:extLst>
              <a:ext uri="{FF2B5EF4-FFF2-40B4-BE49-F238E27FC236}">
                <a16:creationId xmlns:a16="http://schemas.microsoft.com/office/drawing/2014/main" id="{BA5972EB-A50E-2347-ACB5-0AAA05B89843}"/>
              </a:ext>
            </a:extLst>
          </p:cNvPr>
          <p:cNvSpPr>
            <a:spLocks noGrp="1"/>
          </p:cNvSpPr>
          <p:nvPr>
            <p:ph idx="1"/>
          </p:nvPr>
        </p:nvSpPr>
        <p:spPr>
          <a:xfrm>
            <a:off x="4810259" y="649480"/>
            <a:ext cx="6555347" cy="5546047"/>
          </a:xfrm>
        </p:spPr>
        <p:txBody>
          <a:bodyPr anchor="ctr">
            <a:normAutofit/>
          </a:bodyPr>
          <a:lstStyle/>
          <a:p>
            <a:r>
              <a:rPr lang="en-US" sz="2000" b="1" i="1" dirty="0"/>
              <a:t>Definition: coming to rest inadvertently on the ground or at a lower level</a:t>
            </a:r>
          </a:p>
          <a:p>
            <a:r>
              <a:rPr lang="en-US" sz="2000" b="1" i="1" dirty="0"/>
              <a:t>MULTIFACTORIAL!!!! </a:t>
            </a:r>
          </a:p>
          <a:p>
            <a:r>
              <a:rPr lang="en-US" sz="2000" b="1" i="1" dirty="0"/>
              <a:t>What are some intrinsic factors?</a:t>
            </a:r>
            <a:endParaRPr lang="en-US" sz="2000" dirty="0"/>
          </a:p>
          <a:p>
            <a:pPr lvl="1"/>
            <a:r>
              <a:rPr lang="en-US" sz="2000" dirty="0"/>
              <a:t>Age-related changes</a:t>
            </a:r>
          </a:p>
          <a:p>
            <a:pPr lvl="1"/>
            <a:r>
              <a:rPr lang="en-US" sz="2000" dirty="0"/>
              <a:t>Orthostatic hypotension </a:t>
            </a:r>
          </a:p>
          <a:p>
            <a:pPr lvl="1"/>
            <a:r>
              <a:rPr lang="en-US" sz="2000" dirty="0"/>
              <a:t>Foot problems or difficulty trimming toenails</a:t>
            </a:r>
          </a:p>
          <a:p>
            <a:pPr lvl="1"/>
            <a:r>
              <a:rPr lang="en-US" sz="2000" dirty="0"/>
              <a:t>Urinary incontinence</a:t>
            </a:r>
          </a:p>
          <a:p>
            <a:pPr lvl="1"/>
            <a:r>
              <a:rPr lang="en-US" sz="2000" dirty="0"/>
              <a:t>Hearing or vision impairment</a:t>
            </a:r>
          </a:p>
          <a:p>
            <a:pPr lvl="1"/>
            <a:r>
              <a:rPr lang="en-US" sz="2000" dirty="0"/>
              <a:t>Cognitive impairment, Depression</a:t>
            </a:r>
          </a:p>
          <a:p>
            <a:r>
              <a:rPr lang="en-US" sz="2000" b="1" i="1" dirty="0"/>
              <a:t>What are some extrinsic factors?</a:t>
            </a:r>
            <a:endParaRPr lang="en-US" sz="2000" dirty="0"/>
          </a:p>
          <a:p>
            <a:pPr lvl="1"/>
            <a:r>
              <a:rPr lang="en-US" sz="2000" dirty="0"/>
              <a:t>Psychoactive medications, Opioids</a:t>
            </a:r>
          </a:p>
          <a:p>
            <a:pPr lvl="1"/>
            <a:r>
              <a:rPr lang="en-US" sz="2000" dirty="0"/>
              <a:t>Medications that can cause sedation or confusion, dizziness, hypotension, hypoglycemia</a:t>
            </a:r>
          </a:p>
          <a:p>
            <a:pPr lvl="1"/>
            <a:r>
              <a:rPr lang="en-US" sz="2000" dirty="0"/>
              <a:t>Environment: clutter, shoes, pets, lights, stairs, shower, rugs</a:t>
            </a:r>
          </a:p>
          <a:p>
            <a:endParaRPr lang="en-US" sz="2000" dirty="0"/>
          </a:p>
        </p:txBody>
      </p:sp>
    </p:spTree>
    <p:extLst>
      <p:ext uri="{BB962C8B-B14F-4D97-AF65-F5344CB8AC3E}">
        <p14:creationId xmlns:p14="http://schemas.microsoft.com/office/powerpoint/2010/main" val="329243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1BB5965-53AB-9E48-B94C-5F4FEE0EA9F8}"/>
              </a:ext>
            </a:extLst>
          </p:cNvPr>
          <p:cNvSpPr>
            <a:spLocks noGrp="1"/>
          </p:cNvSpPr>
          <p:nvPr>
            <p:ph type="title"/>
          </p:nvPr>
        </p:nvSpPr>
        <p:spPr>
          <a:xfrm>
            <a:off x="640079" y="2053641"/>
            <a:ext cx="3669161" cy="2760098"/>
          </a:xfrm>
        </p:spPr>
        <p:txBody>
          <a:bodyPr>
            <a:normAutofit/>
          </a:bodyPr>
          <a:lstStyle/>
          <a:p>
            <a:r>
              <a:rPr lang="en-US">
                <a:solidFill>
                  <a:srgbClr val="FFFFFF"/>
                </a:solidFill>
              </a:rPr>
              <a:t>Sample medication list (90M)</a:t>
            </a:r>
          </a:p>
        </p:txBody>
      </p:sp>
      <p:sp>
        <p:nvSpPr>
          <p:cNvPr id="3" name="Content Placeholder 2">
            <a:extLst>
              <a:ext uri="{FF2B5EF4-FFF2-40B4-BE49-F238E27FC236}">
                <a16:creationId xmlns:a16="http://schemas.microsoft.com/office/drawing/2014/main" id="{D6ED6E62-2674-6046-A6A7-29747C4B699C}"/>
              </a:ext>
            </a:extLst>
          </p:cNvPr>
          <p:cNvSpPr>
            <a:spLocks noGrp="1"/>
          </p:cNvSpPr>
          <p:nvPr>
            <p:ph idx="1"/>
          </p:nvPr>
        </p:nvSpPr>
        <p:spPr>
          <a:xfrm>
            <a:off x="5772150" y="813683"/>
            <a:ext cx="6300787" cy="5230634"/>
          </a:xfrm>
        </p:spPr>
        <p:txBody>
          <a:bodyPr numCol="2" anchor="ctr">
            <a:normAutofit/>
          </a:bodyPr>
          <a:lstStyle/>
          <a:p>
            <a:r>
              <a:rPr lang="en-US" sz="2000" dirty="0">
                <a:solidFill>
                  <a:srgbClr val="000000"/>
                </a:solidFill>
              </a:rPr>
              <a:t>Asa 81mg w/breakfast</a:t>
            </a:r>
          </a:p>
          <a:p>
            <a:r>
              <a:rPr lang="en-US" sz="2000" dirty="0">
                <a:solidFill>
                  <a:srgbClr val="000000"/>
                </a:solidFill>
              </a:rPr>
              <a:t>Ramipril 5mg </a:t>
            </a:r>
            <a:r>
              <a:rPr lang="en-US" sz="2000" dirty="0" err="1">
                <a:solidFill>
                  <a:srgbClr val="000000"/>
                </a:solidFill>
              </a:rPr>
              <a:t>qday</a:t>
            </a:r>
            <a:endParaRPr lang="en-US" sz="2000" dirty="0">
              <a:solidFill>
                <a:srgbClr val="000000"/>
              </a:solidFill>
            </a:endParaRPr>
          </a:p>
          <a:p>
            <a:r>
              <a:rPr lang="en-US" sz="2000" dirty="0">
                <a:solidFill>
                  <a:srgbClr val="000000"/>
                </a:solidFill>
              </a:rPr>
              <a:t>Dutasteride </a:t>
            </a:r>
            <a:r>
              <a:rPr lang="en-US" sz="2000" dirty="0" err="1">
                <a:solidFill>
                  <a:srgbClr val="000000"/>
                </a:solidFill>
              </a:rPr>
              <a:t>qday</a:t>
            </a:r>
            <a:r>
              <a:rPr lang="en-US" sz="2000" dirty="0">
                <a:solidFill>
                  <a:srgbClr val="000000"/>
                </a:solidFill>
              </a:rPr>
              <a:t> @noon</a:t>
            </a:r>
          </a:p>
          <a:p>
            <a:r>
              <a:rPr lang="en-US" sz="2000" dirty="0">
                <a:solidFill>
                  <a:srgbClr val="000000"/>
                </a:solidFill>
              </a:rPr>
              <a:t>B12 1000mcg @noon</a:t>
            </a:r>
          </a:p>
          <a:p>
            <a:r>
              <a:rPr lang="en-US" sz="2000" dirty="0">
                <a:solidFill>
                  <a:srgbClr val="000000"/>
                </a:solidFill>
              </a:rPr>
              <a:t>Flomax BID</a:t>
            </a:r>
          </a:p>
          <a:p>
            <a:r>
              <a:rPr lang="en-US" sz="2000" dirty="0">
                <a:solidFill>
                  <a:srgbClr val="000000"/>
                </a:solidFill>
              </a:rPr>
              <a:t>Metformin 850 BID</a:t>
            </a:r>
          </a:p>
          <a:p>
            <a:r>
              <a:rPr lang="en-US" sz="2000" dirty="0">
                <a:solidFill>
                  <a:srgbClr val="000000"/>
                </a:solidFill>
              </a:rPr>
              <a:t>Seroquel 25mg ½ AM, ½ noon, 1 evening</a:t>
            </a:r>
          </a:p>
          <a:p>
            <a:r>
              <a:rPr lang="en-US" sz="2000" dirty="0">
                <a:solidFill>
                  <a:srgbClr val="000000"/>
                </a:solidFill>
              </a:rPr>
              <a:t>Famotidine 20 BID</a:t>
            </a:r>
          </a:p>
          <a:p>
            <a:r>
              <a:rPr lang="en-US" sz="2000" dirty="0">
                <a:solidFill>
                  <a:srgbClr val="000000"/>
                </a:solidFill>
              </a:rPr>
              <a:t>Atorvastatin 20 nightly</a:t>
            </a:r>
          </a:p>
          <a:p>
            <a:r>
              <a:rPr lang="en-US" sz="2000" dirty="0">
                <a:solidFill>
                  <a:srgbClr val="000000"/>
                </a:solidFill>
              </a:rPr>
              <a:t>Mirtazapine 15 ½ nightly</a:t>
            </a:r>
          </a:p>
          <a:p>
            <a:r>
              <a:rPr lang="en-US" sz="2000" dirty="0">
                <a:solidFill>
                  <a:srgbClr val="000000"/>
                </a:solidFill>
              </a:rPr>
              <a:t>Colchicine 0.6mg every other day PRN</a:t>
            </a:r>
          </a:p>
          <a:p>
            <a:r>
              <a:rPr lang="en-US" sz="2000" dirty="0">
                <a:solidFill>
                  <a:srgbClr val="000000"/>
                </a:solidFill>
              </a:rPr>
              <a:t>Colace 250 PRN</a:t>
            </a:r>
          </a:p>
          <a:p>
            <a:r>
              <a:rPr lang="en-US" sz="2000" dirty="0">
                <a:solidFill>
                  <a:srgbClr val="000000"/>
                </a:solidFill>
              </a:rPr>
              <a:t>Zofran PRN</a:t>
            </a:r>
          </a:p>
          <a:p>
            <a:r>
              <a:rPr lang="en-US" sz="2000" dirty="0">
                <a:solidFill>
                  <a:srgbClr val="000000"/>
                </a:solidFill>
              </a:rPr>
              <a:t>Eye drops (</a:t>
            </a:r>
            <a:r>
              <a:rPr lang="en-US" sz="2000" dirty="0" err="1">
                <a:solidFill>
                  <a:srgbClr val="000000"/>
                </a:solidFill>
              </a:rPr>
              <a:t>travatin</a:t>
            </a:r>
            <a:r>
              <a:rPr lang="en-US" sz="2000" dirty="0">
                <a:solidFill>
                  <a:srgbClr val="000000"/>
                </a:solidFill>
              </a:rPr>
              <a:t> 1 drop nightly, </a:t>
            </a:r>
            <a:r>
              <a:rPr lang="en-US" sz="2000" dirty="0" err="1">
                <a:solidFill>
                  <a:srgbClr val="000000"/>
                </a:solidFill>
              </a:rPr>
              <a:t>cosopt</a:t>
            </a:r>
            <a:r>
              <a:rPr lang="en-US" sz="2000" dirty="0">
                <a:solidFill>
                  <a:srgbClr val="000000"/>
                </a:solidFill>
              </a:rPr>
              <a:t> 1 drop morning 1 drop evening,)</a:t>
            </a:r>
          </a:p>
          <a:p>
            <a:r>
              <a:rPr lang="en-US" sz="2000" dirty="0">
                <a:solidFill>
                  <a:srgbClr val="000000"/>
                </a:solidFill>
              </a:rPr>
              <a:t>Advair inhalation 1x AM, 1x PM</a:t>
            </a:r>
          </a:p>
          <a:p>
            <a:r>
              <a:rPr lang="en-US" sz="2000" dirty="0" err="1">
                <a:solidFill>
                  <a:srgbClr val="000000"/>
                </a:solidFill>
              </a:rPr>
              <a:t>Incruse</a:t>
            </a:r>
            <a:r>
              <a:rPr lang="en-US" sz="2000" dirty="0">
                <a:solidFill>
                  <a:srgbClr val="000000"/>
                </a:solidFill>
              </a:rPr>
              <a:t> </a:t>
            </a:r>
            <a:r>
              <a:rPr lang="en-US" sz="2000" dirty="0" err="1">
                <a:solidFill>
                  <a:srgbClr val="000000"/>
                </a:solidFill>
              </a:rPr>
              <a:t>ellipta</a:t>
            </a:r>
            <a:r>
              <a:rPr lang="en-US" sz="2000" dirty="0">
                <a:solidFill>
                  <a:srgbClr val="000000"/>
                </a:solidFill>
              </a:rPr>
              <a:t> daily noon</a:t>
            </a:r>
          </a:p>
          <a:p>
            <a:endParaRPr lang="en-US" sz="2000" dirty="0">
              <a:solidFill>
                <a:srgbClr val="000000"/>
              </a:solidFill>
            </a:endParaRPr>
          </a:p>
        </p:txBody>
      </p:sp>
    </p:spTree>
    <p:extLst>
      <p:ext uri="{BB962C8B-B14F-4D97-AF65-F5344CB8AC3E}">
        <p14:creationId xmlns:p14="http://schemas.microsoft.com/office/powerpoint/2010/main" val="3311016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Shape 82">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Rectangle 84">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7" name="Rectangle 2"/>
          <p:cNvSpPr>
            <a:spLocks noGrp="1" noChangeArrowheads="1"/>
          </p:cNvSpPr>
          <p:nvPr>
            <p:ph type="title" idx="4294967295"/>
          </p:nvPr>
        </p:nvSpPr>
        <p:spPr>
          <a:xfrm>
            <a:off x="466722" y="586855"/>
            <a:ext cx="3201366" cy="3387497"/>
          </a:xfrm>
          <a:prstGeom prst="rect">
            <a:avLst/>
          </a:prstGeom>
        </p:spPr>
        <p:txBody>
          <a:bodyPr vert="horz" lIns="91440" tIns="45720" rIns="91440" bIns="45720" rtlCol="0" anchor="b">
            <a:normAutofit/>
          </a:bodyPr>
          <a:lstStyle/>
          <a:p>
            <a:pPr algn="r"/>
            <a:r>
              <a:rPr lang="en-US" altLang="en-US" sz="4000" b="1" kern="1200" dirty="0">
                <a:solidFill>
                  <a:srgbClr val="FFFFFF"/>
                </a:solidFill>
                <a:latin typeface="+mj-lt"/>
                <a:ea typeface="+mj-ea"/>
                <a:cs typeface="+mj-cs"/>
              </a:rPr>
              <a:t>Common Inappropriate Meds</a:t>
            </a:r>
          </a:p>
        </p:txBody>
      </p:sp>
      <p:sp>
        <p:nvSpPr>
          <p:cNvPr id="31748" name="Rectangle 3"/>
          <p:cNvSpPr>
            <a:spLocks noGrp="1" noChangeArrowheads="1"/>
          </p:cNvSpPr>
          <p:nvPr>
            <p:ph type="body" sz="half" idx="4294967295"/>
          </p:nvPr>
        </p:nvSpPr>
        <p:spPr>
          <a:xfrm>
            <a:off x="4810259" y="649480"/>
            <a:ext cx="6555347" cy="5546047"/>
          </a:xfrm>
          <a:prstGeom prst="rect">
            <a:avLst/>
          </a:prstGeom>
        </p:spPr>
        <p:txBody>
          <a:bodyPr vert="horz" lIns="91440" tIns="45720" rIns="91440" bIns="45720" numCol="2" rtlCol="0" anchor="ctr">
            <a:normAutofit/>
          </a:bodyPr>
          <a:lstStyle/>
          <a:p>
            <a:r>
              <a:rPr lang="en-US" sz="2000" dirty="0"/>
              <a:t>Androgens/testosterone</a:t>
            </a:r>
          </a:p>
          <a:p>
            <a:r>
              <a:rPr lang="en-US" sz="2000" dirty="0"/>
              <a:t>Anti-infective agents</a:t>
            </a:r>
          </a:p>
          <a:p>
            <a:r>
              <a:rPr lang="en-US" sz="2000" dirty="0"/>
              <a:t>Anticholinergic agents</a:t>
            </a:r>
          </a:p>
          <a:p>
            <a:r>
              <a:rPr lang="en-US" sz="2000" dirty="0"/>
              <a:t>Urinary and GI antispasmodics</a:t>
            </a:r>
          </a:p>
          <a:p>
            <a:r>
              <a:rPr lang="en-US" sz="2000" dirty="0"/>
              <a:t>Antipsychotics</a:t>
            </a:r>
          </a:p>
          <a:p>
            <a:r>
              <a:rPr lang="en-US" sz="2000" dirty="0"/>
              <a:t>Benzodiazepines and nonbenzodiazepine hypnotics (eg, zolpidem, zaleplon, eszopiclone)</a:t>
            </a:r>
          </a:p>
          <a:p>
            <a:pPr marL="228600" lvl="1">
              <a:spcBef>
                <a:spcPts val="1000"/>
              </a:spcBef>
            </a:pPr>
            <a:r>
              <a:rPr lang="en-US" sz="2000" dirty="0"/>
              <a:t>Digoxin (not a first-line drug for atrial fibrillation or heart failure) Dipyridamole</a:t>
            </a:r>
          </a:p>
          <a:p>
            <a:pPr marL="228600" lvl="1">
              <a:spcBef>
                <a:spcPts val="1000"/>
              </a:spcBef>
            </a:pPr>
            <a:r>
              <a:rPr lang="en-US" sz="2000" dirty="0"/>
              <a:t>H2-receptor antagonists</a:t>
            </a:r>
          </a:p>
          <a:p>
            <a:pPr marL="228600" lvl="1">
              <a:spcBef>
                <a:spcPts val="1000"/>
              </a:spcBef>
            </a:pPr>
            <a:r>
              <a:rPr lang="en-US" sz="2000" dirty="0"/>
              <a:t>Fecal softeners</a:t>
            </a:r>
          </a:p>
          <a:p>
            <a:pPr marL="228600" lvl="1">
              <a:spcBef>
                <a:spcPts val="1000"/>
              </a:spcBef>
            </a:pPr>
            <a:r>
              <a:rPr lang="en-US" sz="2000" dirty="0"/>
              <a:t>Insulin, sliding scale</a:t>
            </a:r>
          </a:p>
          <a:p>
            <a:pPr marL="228600" lvl="1">
              <a:spcBef>
                <a:spcPts val="1000"/>
              </a:spcBef>
            </a:pPr>
            <a:r>
              <a:rPr lang="en-US" sz="2000" dirty="0"/>
              <a:t>NSAIDs</a:t>
            </a:r>
          </a:p>
          <a:p>
            <a:pPr marL="228600" lvl="1">
              <a:spcBef>
                <a:spcPts val="1000"/>
              </a:spcBef>
            </a:pPr>
            <a:r>
              <a:rPr lang="en-US" sz="2000" dirty="0"/>
              <a:t>Proton-pump inhibitors</a:t>
            </a:r>
          </a:p>
          <a:p>
            <a:pPr marL="228600" lvl="1">
              <a:spcBef>
                <a:spcPts val="1000"/>
              </a:spcBef>
            </a:pPr>
            <a:r>
              <a:rPr lang="en-US" sz="2000" dirty="0"/>
              <a:t>Sedating antihistamines (H1-receptor antagonists, </a:t>
            </a:r>
            <a:r>
              <a:rPr lang="en-US" sz="2000" dirty="0" err="1"/>
              <a:t>eg</a:t>
            </a:r>
            <a:r>
              <a:rPr lang="en-US" sz="2000" dirty="0"/>
              <a:t>, diphenhydramine)</a:t>
            </a:r>
          </a:p>
          <a:p>
            <a:pPr marL="228600" lvl="1">
              <a:spcBef>
                <a:spcPts val="1000"/>
              </a:spcBef>
            </a:pPr>
            <a:r>
              <a:rPr lang="en-US" sz="2000" dirty="0"/>
              <a:t>Skeletal muscle relaxants</a:t>
            </a:r>
          </a:p>
          <a:p>
            <a:pPr marL="228600" lvl="1">
              <a:spcBef>
                <a:spcPts val="1000"/>
              </a:spcBef>
            </a:pPr>
            <a:r>
              <a:rPr lang="en-US" sz="2000" dirty="0"/>
              <a:t>Tricyclic antidepressants</a:t>
            </a:r>
          </a:p>
          <a:p>
            <a:pPr marL="228600" lvl="1">
              <a:spcBef>
                <a:spcPts val="1000"/>
              </a:spcBef>
            </a:pPr>
            <a:r>
              <a:rPr lang="en-US" sz="2000" dirty="0"/>
              <a:t>Vitamins and minerals</a:t>
            </a:r>
          </a:p>
          <a:p>
            <a:pPr marL="228600" lvl="1">
              <a:spcBef>
                <a:spcPts val="1000"/>
              </a:spcBef>
            </a:pPr>
            <a:endParaRPr lang="en-US" sz="2000" dirty="0"/>
          </a:p>
          <a:p>
            <a:endParaRPr lang="en-US" sz="2000" dirty="0"/>
          </a:p>
          <a:p>
            <a:pPr lvl="1"/>
            <a:endParaRPr lang="en-US" altLang="en-US" sz="2000" dirty="0"/>
          </a:p>
        </p:txBody>
      </p:sp>
    </p:spTree>
    <p:extLst>
      <p:ext uri="{BB962C8B-B14F-4D97-AF65-F5344CB8AC3E}">
        <p14:creationId xmlns:p14="http://schemas.microsoft.com/office/powerpoint/2010/main" val="192182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74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74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74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74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74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74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748">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748">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48">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8">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8">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748">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748">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637BC8E0746C498F693BE3D8482F64" ma:contentTypeVersion="2" ma:contentTypeDescription="Create a new document." ma:contentTypeScope="" ma:versionID="a81a8fea3cba4a5e1dd1938b39dc23b0">
  <xsd:schema xmlns:xsd="http://www.w3.org/2001/XMLSchema" xmlns:xs="http://www.w3.org/2001/XMLSchema" xmlns:p="http://schemas.microsoft.com/office/2006/metadata/properties" xmlns:ns3="ad1b2a8c-42e2-4967-8e9a-a4e34bc137f6" targetNamespace="http://schemas.microsoft.com/office/2006/metadata/properties" ma:root="true" ma:fieldsID="d513965398a1e62fe43bfe19121dda3b" ns3:_="">
    <xsd:import namespace="ad1b2a8c-42e2-4967-8e9a-a4e34bc137f6"/>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1b2a8c-42e2-4967-8e9a-a4e34bc137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99495A0-5C1F-4EA3-87A9-ABB6026CF2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1b2a8c-42e2-4967-8e9a-a4e34bc137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664EF5-AEEC-4C53-806E-47EAC9B88D63}">
  <ds:schemaRefs>
    <ds:schemaRef ds:uri="http://schemas.microsoft.com/sharepoint/v3/contenttype/forms"/>
  </ds:schemaRefs>
</ds:datastoreItem>
</file>

<file path=customXml/itemProps3.xml><?xml version="1.0" encoding="utf-8"?>
<ds:datastoreItem xmlns:ds="http://schemas.openxmlformats.org/officeDocument/2006/customXml" ds:itemID="{41C79681-723C-4666-821C-B1B1C2A8E43A}">
  <ds:schemaRefs>
    <ds:schemaRef ds:uri="http://schemas.microsoft.com/office/infopath/2007/PartnerControls"/>
    <ds:schemaRef ds:uri="http://purl.org/dc/elements/1.1/"/>
    <ds:schemaRef ds:uri="http://schemas.microsoft.com/office/2006/metadata/properties"/>
    <ds:schemaRef ds:uri="ad1b2a8c-42e2-4967-8e9a-a4e34bc137f6"/>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3012</TotalTime>
  <Words>943</Words>
  <Application>Microsoft Office PowerPoint</Application>
  <PresentationFormat>Widescreen</PresentationFormat>
  <Paragraphs>138</Paragraphs>
  <Slides>18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Geriatric - Trauma Consultation Service (aka Trauma Service)</vt:lpstr>
      <vt:lpstr>Welcome Fellows!!!</vt:lpstr>
      <vt:lpstr>Overview of the Geri/Trauma Service</vt:lpstr>
      <vt:lpstr>UCSD Level 1 Trauma Center</vt:lpstr>
      <vt:lpstr>Trauma Centers </vt:lpstr>
      <vt:lpstr>San Diego’s Trauma System</vt:lpstr>
      <vt:lpstr>For more information/ history on Trauma:</vt:lpstr>
      <vt:lpstr>Trauma Frontline Staff</vt:lpstr>
      <vt:lpstr>Geriatric Consults</vt:lpstr>
      <vt:lpstr>Goals of Rotation</vt:lpstr>
      <vt:lpstr>PowerPoint Presentation</vt:lpstr>
      <vt:lpstr>Trauma at Hillcrest… Some challenges </vt:lpstr>
      <vt:lpstr>Why do they need protecting?</vt:lpstr>
      <vt:lpstr>Examples of patient</vt:lpstr>
      <vt:lpstr>Falls</vt:lpstr>
      <vt:lpstr>Falls</vt:lpstr>
      <vt:lpstr>Sample medication list (90M)</vt:lpstr>
      <vt:lpstr>Common Inappropriate Meds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Geriatric Consultation at Trauma Service</dc:title>
  <dc:creator>James Templeman</dc:creator>
  <cp:lastModifiedBy>Templeman, James</cp:lastModifiedBy>
  <cp:revision>18</cp:revision>
  <dcterms:created xsi:type="dcterms:W3CDTF">2020-07-06T16:57:53Z</dcterms:created>
  <dcterms:modified xsi:type="dcterms:W3CDTF">2022-07-07T17:20:55Z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0x010100A6637BC8E0746C498F693BE3D8482F64</vt:lpwstr>
  </property>
</Properties>
</file>