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29"/>
  </p:notesMasterIdLst>
  <p:sldIdLst>
    <p:sldId id="256" r:id="rId2"/>
    <p:sldId id="265" r:id="rId3"/>
    <p:sldId id="278" r:id="rId4"/>
    <p:sldId id="269" r:id="rId5"/>
    <p:sldId id="270" r:id="rId6"/>
    <p:sldId id="280" r:id="rId7"/>
    <p:sldId id="281" r:id="rId8"/>
    <p:sldId id="276" r:id="rId9"/>
    <p:sldId id="279" r:id="rId10"/>
    <p:sldId id="275" r:id="rId11"/>
    <p:sldId id="277" r:id="rId12"/>
    <p:sldId id="282" r:id="rId13"/>
    <p:sldId id="283" r:id="rId14"/>
    <p:sldId id="271" r:id="rId15"/>
    <p:sldId id="273" r:id="rId16"/>
    <p:sldId id="272" r:id="rId17"/>
    <p:sldId id="274" r:id="rId18"/>
    <p:sldId id="263" r:id="rId19"/>
    <p:sldId id="257" r:id="rId20"/>
    <p:sldId id="258" r:id="rId21"/>
    <p:sldId id="259" r:id="rId22"/>
    <p:sldId id="260" r:id="rId23"/>
    <p:sldId id="261" r:id="rId24"/>
    <p:sldId id="262" r:id="rId25"/>
    <p:sldId id="266" r:id="rId26"/>
    <p:sldId id="267" r:id="rId27"/>
    <p:sldId id="268" r:id="rId28"/>
  </p:sldIdLst>
  <p:sldSz cx="9144000" cy="5143500" type="screen16x9"/>
  <p:notesSz cx="6858000" cy="9144000"/>
  <p:embeddedFontLst>
    <p:embeddedFont>
      <p:font typeface="Calibri Light" panose="020F0302020204030204" pitchFamily="34" charset="0"/>
      <p:regular r:id="rId30"/>
      <p:italic r:id="rId31"/>
    </p:embeddedFont>
    <p:embeddedFont>
      <p:font typeface="Economica" panose="02010600030101010101" charset="0"/>
      <p:regular r:id="rId32"/>
      <p:bold r:id="rId33"/>
      <p:italic r:id="rId34"/>
      <p:boldItalic r:id="rId35"/>
    </p:embeddedFont>
    <p:embeddedFont>
      <p:font typeface="Open Sans" panose="020B0606030504020204" pitchFamily="34" charset="0"/>
      <p:regular r:id="rId36"/>
      <p:bold r:id="rId37"/>
      <p:italic r:id="rId38"/>
      <p:boldItalic r:id="rId3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5" d="100"/>
          <a:sy n="95" d="100"/>
        </p:scale>
        <p:origin x="444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10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5.fntdata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4.fntdata"/><Relationship Id="rId38" Type="http://schemas.openxmlformats.org/officeDocument/2006/relationships/font" Target="fonts/font9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3.fntdata"/><Relationship Id="rId37" Type="http://schemas.openxmlformats.org/officeDocument/2006/relationships/font" Target="fonts/font8.fntdata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7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1.fntdata"/><Relationship Id="rId35" Type="http://schemas.openxmlformats.org/officeDocument/2006/relationships/font" Target="fonts/font6.fntdata"/><Relationship Id="rId4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18a94d6b2c_0_3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18a94d6b2c_0_3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839321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0595295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6813370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18a94d6b2c_0_3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18a94d6b2c_0_3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969134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1880024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18a94d6b2c_0_3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18a94d6b2c_0_3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4291924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3911172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18a94d6b2c_0_3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18a94d6b2c_0_3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4568801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9836656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18a94d6b2c_0_3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18a94d6b2c_0_3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0729982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6662603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18a94d6b2c_0_3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18a94d6b2c_0_3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608122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2853164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18a94d6b2c_0_3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18a94d6b2c_0_3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5811942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7955455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18a94d6b2c_0_3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18a94d6b2c_0_3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7950300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6857376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18a94d6b2c_0_3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18a94d6b2c_0_3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18a94d6b2c_0_3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18a94d6b2c_0_3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18aa435b92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g18aa435b92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4394975ec1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4394975ec1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4394975ec1_0_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" name="Google Shape;124;g4394975ec1_0_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g4394975ec1_0_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0" name="Google Shape;140;g4394975ec1_0_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7166006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18a94d6b2c_0_3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18a94d6b2c_0_3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7754985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18a94d6b2c_0_3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18a94d6b2c_0_3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092414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2744013" y="756700"/>
            <a:ext cx="1081625" cy="1124950"/>
          </a:xfrm>
          <a:custGeom>
            <a:avLst/>
            <a:gdLst/>
            <a:ahLst/>
            <a:cxnLst/>
            <a:rect l="l" t="t" r="r" b="b"/>
            <a:pathLst>
              <a:path w="43265" h="44998" extrusionOk="0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 cap="flat" cmpd="sng">
            <a:solidFill>
              <a:schemeClr val="lt2"/>
            </a:solidFill>
            <a:prstDash val="solid"/>
            <a:miter lim="8000"/>
            <a:headEnd type="none" w="sm" len="sm"/>
            <a:tailEnd type="none" w="sm" len="sm"/>
          </a:ln>
        </p:spPr>
      </p:sp>
      <p:sp>
        <p:nvSpPr>
          <p:cNvPr id="11" name="Google Shape;11;p2"/>
          <p:cNvSpPr/>
          <p:nvPr/>
        </p:nvSpPr>
        <p:spPr>
          <a:xfrm rot="10800000">
            <a:off x="5318350" y="3266725"/>
            <a:ext cx="1081625" cy="1124950"/>
          </a:xfrm>
          <a:custGeom>
            <a:avLst/>
            <a:gdLst/>
            <a:ahLst/>
            <a:cxnLst/>
            <a:rect l="l" t="t" r="r" b="b"/>
            <a:pathLst>
              <a:path w="43265" h="44998" extrusionOk="0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 cap="flat" cmpd="sng">
            <a:solidFill>
              <a:schemeClr val="lt2"/>
            </a:solidFill>
            <a:prstDash val="solid"/>
            <a:miter lim="8000"/>
            <a:headEnd type="none" w="sm" len="sm"/>
            <a:tailEnd type="none" w="sm" len="sm"/>
          </a:ln>
        </p:spPr>
      </p:sp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3044700" y="1444255"/>
            <a:ext cx="3054600" cy="15372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3044700" y="3116580"/>
            <a:ext cx="3054600" cy="701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/>
          <p:nvPr/>
        </p:nvSpPr>
        <p:spPr>
          <a:xfrm flipH="1">
            <a:off x="7595938" y="460225"/>
            <a:ext cx="1081625" cy="1124950"/>
          </a:xfrm>
          <a:custGeom>
            <a:avLst/>
            <a:gdLst/>
            <a:ahLst/>
            <a:cxnLst/>
            <a:rect l="l" t="t" r="r" b="b"/>
            <a:pathLst>
              <a:path w="43265" h="44998" extrusionOk="0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 cap="flat" cmpd="sng">
            <a:solidFill>
              <a:schemeClr val="lt2"/>
            </a:solidFill>
            <a:prstDash val="solid"/>
            <a:miter lim="8000"/>
            <a:headEnd type="none" w="sm" len="sm"/>
            <a:tailEnd type="none" w="sm" len="sm"/>
          </a:ln>
        </p:spPr>
      </p:sp>
      <p:sp>
        <p:nvSpPr>
          <p:cNvPr id="17" name="Google Shape;17;p3"/>
          <p:cNvSpPr/>
          <p:nvPr/>
        </p:nvSpPr>
        <p:spPr>
          <a:xfrm rot="10800000" flipH="1">
            <a:off x="466425" y="3558325"/>
            <a:ext cx="1081625" cy="1124950"/>
          </a:xfrm>
          <a:custGeom>
            <a:avLst/>
            <a:gdLst/>
            <a:ahLst/>
            <a:cxnLst/>
            <a:rect l="l" t="t" r="r" b="b"/>
            <a:pathLst>
              <a:path w="43265" h="44998" extrusionOk="0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 cap="flat" cmpd="sng">
            <a:solidFill>
              <a:schemeClr val="lt2"/>
            </a:solidFill>
            <a:prstDash val="solid"/>
            <a:miter lim="8000"/>
            <a:headEnd type="none" w="sm" len="sm"/>
            <a:tailEnd type="none" w="sm" len="sm"/>
          </a:ln>
        </p:spPr>
      </p:sp>
      <p:sp>
        <p:nvSpPr>
          <p:cNvPr id="18" name="Google Shape;18;p3"/>
          <p:cNvSpPr txBox="1">
            <a:spLocks noGrp="1"/>
          </p:cNvSpPr>
          <p:nvPr>
            <p:ph type="title"/>
          </p:nvPr>
        </p:nvSpPr>
        <p:spPr>
          <a:xfrm>
            <a:off x="773700" y="1806450"/>
            <a:ext cx="7596600" cy="15306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4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body" idx="1"/>
          </p:nvPr>
        </p:nvSpPr>
        <p:spPr>
          <a:xfrm>
            <a:off x="311700" y="1225225"/>
            <a:ext cx="8520600" cy="33540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5"/>
          <p:cNvSpPr txBox="1">
            <a:spLocks noGrp="1"/>
          </p:cNvSpPr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5"/>
          <p:cNvSpPr txBox="1">
            <a:spLocks noGrp="1"/>
          </p:cNvSpPr>
          <p:nvPr>
            <p:ph type="body" idx="1"/>
          </p:nvPr>
        </p:nvSpPr>
        <p:spPr>
          <a:xfrm>
            <a:off x="311700" y="1225225"/>
            <a:ext cx="3999900" cy="33540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8" name="Google Shape;28;p5"/>
          <p:cNvSpPr txBox="1">
            <a:spLocks noGrp="1"/>
          </p:cNvSpPr>
          <p:nvPr>
            <p:ph type="body" idx="2"/>
          </p:nvPr>
        </p:nvSpPr>
        <p:spPr>
          <a:xfrm>
            <a:off x="4832400" y="1225225"/>
            <a:ext cx="3999900" cy="33540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6"/>
          <p:cNvSpPr txBox="1">
            <a:spLocks noGrp="1"/>
          </p:cNvSpPr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35" name="Google Shape;35;p7"/>
          <p:cNvSpPr txBox="1">
            <a:spLocks noGrp="1"/>
          </p:cNvSpPr>
          <p:nvPr>
            <p:ph type="body" idx="1"/>
          </p:nvPr>
        </p:nvSpPr>
        <p:spPr>
          <a:xfrm>
            <a:off x="311700" y="1399400"/>
            <a:ext cx="2808000" cy="27849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6" name="Google Shape;36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8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" name="Google Shape;39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5878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40" name="Google Shape;40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9"/>
          <p:cNvSpPr/>
          <p:nvPr/>
        </p:nvSpPr>
        <p:spPr>
          <a:xfrm>
            <a:off x="4572000" y="-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43" name="Google Shape;43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4" name="Google Shape;44;p9"/>
          <p:cNvSpPr txBox="1">
            <a:spLocks noGrp="1"/>
          </p:cNvSpPr>
          <p:nvPr>
            <p:ph type="title"/>
          </p:nvPr>
        </p:nvSpPr>
        <p:spPr>
          <a:xfrm>
            <a:off x="265500" y="929275"/>
            <a:ext cx="4045200" cy="17862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45" name="Google Shape;45;p9"/>
          <p:cNvSpPr txBox="1">
            <a:spLocks noGrp="1"/>
          </p:cNvSpPr>
          <p:nvPr>
            <p:ph type="subTitle" idx="1"/>
          </p:nvPr>
        </p:nvSpPr>
        <p:spPr>
          <a:xfrm>
            <a:off x="265500" y="2769001"/>
            <a:ext cx="4045200" cy="15741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9pPr>
          </a:lstStyle>
          <a:p>
            <a:endParaRPr/>
          </a:p>
        </p:txBody>
      </p:sp>
      <p:sp>
        <p:nvSpPr>
          <p:cNvPr id="46" name="Google Shape;46;p9"/>
          <p:cNvSpPr txBox="1">
            <a:spLocks noGrp="1"/>
          </p:cNvSpPr>
          <p:nvPr>
            <p:ph type="body" idx="2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47" name="Google Shape;47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0"/>
          <p:cNvSpPr txBox="1">
            <a:spLocks noGrp="1"/>
          </p:cNvSpPr>
          <p:nvPr>
            <p:ph type="body" idx="1"/>
          </p:nvPr>
        </p:nvSpPr>
        <p:spPr>
          <a:xfrm>
            <a:off x="319500" y="4218925"/>
            <a:ext cx="5998800" cy="59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1pPr>
          </a:lstStyle>
          <a:p>
            <a:endParaRPr/>
          </a:p>
        </p:txBody>
      </p:sp>
      <p:sp>
        <p:nvSpPr>
          <p:cNvPr id="50" name="Google Shape;50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luxe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225225"/>
            <a:ext cx="8520600" cy="3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Open Sans"/>
              <a:buChar char="●"/>
              <a:defRPr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○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■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●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○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■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●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○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Open Sans"/>
              <a:buChar char="■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1pPr>
            <a:lvl2pPr lvl="1" algn="r"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2pPr>
            <a:lvl3pPr lvl="2" algn="r"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3pPr>
            <a:lvl4pPr lvl="3" algn="r"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4pPr>
            <a:lvl5pPr lvl="4" algn="r"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5pPr>
            <a:lvl6pPr lvl="5" algn="r"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6pPr>
            <a:lvl7pPr lvl="6" algn="r"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7pPr>
            <a:lvl8pPr lvl="7" algn="r"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8pPr>
            <a:lvl9pPr lvl="8" algn="r"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8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4" Type="http://schemas.openxmlformats.org/officeDocument/2006/relationships/hyperlink" Target="https://blink.ucsd.edu/HR/benefits/time-off/holidays.html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mailto:oasis@ucsd.edu" TargetMode="Externa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8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0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8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Google Shape;62;p13"/>
          <p:cNvPicPr preferRelativeResize="0"/>
          <p:nvPr/>
        </p:nvPicPr>
        <p:blipFill>
          <a:blip r:embed="rId3">
            <a:alphaModFix amt="10000"/>
          </a:blip>
          <a:stretch>
            <a:fillRect/>
          </a:stretch>
        </p:blipFill>
        <p:spPr>
          <a:xfrm>
            <a:off x="1860450" y="1444250"/>
            <a:ext cx="3382800" cy="3382800"/>
          </a:xfrm>
          <a:prstGeom prst="rect">
            <a:avLst/>
          </a:prstGeom>
          <a:noFill/>
          <a:ln>
            <a:noFill/>
          </a:ln>
        </p:spPr>
      </p:pic>
      <p:sp>
        <p:nvSpPr>
          <p:cNvPr id="63" name="Google Shape;63;p13"/>
          <p:cNvSpPr txBox="1">
            <a:spLocks noGrp="1"/>
          </p:cNvSpPr>
          <p:nvPr>
            <p:ph type="ctrTitle"/>
          </p:nvPr>
        </p:nvSpPr>
        <p:spPr>
          <a:xfrm>
            <a:off x="3044700" y="1444255"/>
            <a:ext cx="3054600" cy="153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W</a:t>
            </a:r>
            <a:r>
              <a:rPr lang="en-US" altLang="zh-CN" dirty="0"/>
              <a:t>eek 2</a:t>
            </a:r>
            <a:endParaRPr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4"/>
          <p:cNvSpPr txBox="1">
            <a:spLocks noGrp="1"/>
          </p:cNvSpPr>
          <p:nvPr>
            <p:ph type="title"/>
          </p:nvPr>
        </p:nvSpPr>
        <p:spPr>
          <a:xfrm>
            <a:off x="346925" y="164600"/>
            <a:ext cx="1982400" cy="850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Today</a:t>
            </a:r>
            <a:endParaRPr dirty="0"/>
          </a:p>
        </p:txBody>
      </p:sp>
      <p:sp>
        <p:nvSpPr>
          <p:cNvPr id="69" name="Google Shape;69;p14"/>
          <p:cNvSpPr txBox="1">
            <a:spLocks noGrp="1"/>
          </p:cNvSpPr>
          <p:nvPr>
            <p:ph type="subTitle" idx="1"/>
          </p:nvPr>
        </p:nvSpPr>
        <p:spPr>
          <a:xfrm>
            <a:off x="346925" y="1014800"/>
            <a:ext cx="4045200" cy="355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dirty="0"/>
              <a:t>-A</a:t>
            </a:r>
            <a:r>
              <a:rPr lang="en-US" sz="2000" dirty="0"/>
              <a:t>t</a:t>
            </a:r>
            <a:r>
              <a:rPr lang="en" sz="2000" dirty="0"/>
              <a:t>tend</a:t>
            </a:r>
            <a:r>
              <a:rPr lang="en-US" sz="2000" dirty="0"/>
              <a:t>e</a:t>
            </a:r>
            <a:r>
              <a:rPr lang="en" sz="2000" dirty="0"/>
              <a:t>nce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dirty="0"/>
              <a:t>-Name dropbox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dirty="0"/>
              <a:t>-OH change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dirty="0"/>
              <a:t>-Syllabus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dirty="0"/>
              <a:t>-Readings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dirty="0"/>
              <a:t>-Survey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dirty="0"/>
              <a:t>-Deadlines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dirty="0"/>
              <a:t>-Change major/minor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dirty="0"/>
              <a:t>-VAC,</a:t>
            </a:r>
            <a:r>
              <a:rPr lang="en-US" sz="2000" dirty="0"/>
              <a:t> CAPS</a:t>
            </a:r>
            <a:endParaRPr lang="en" sz="20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dirty="0"/>
              <a:t>-</a:t>
            </a:r>
            <a:r>
              <a:rPr lang="en-US" sz="2000" dirty="0"/>
              <a:t>Questions from last class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/>
              <a:t>-Resources</a:t>
            </a:r>
            <a:endParaRPr lang="en" sz="20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dirty="0"/>
              <a:t>	</a:t>
            </a:r>
            <a:endParaRPr sz="20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dirty="0"/>
              <a:t>	</a:t>
            </a:r>
            <a:endParaRPr sz="2000" dirty="0"/>
          </a:p>
        </p:txBody>
      </p:sp>
      <p:grpSp>
        <p:nvGrpSpPr>
          <p:cNvPr id="72" name="Google Shape;72;p14"/>
          <p:cNvGrpSpPr/>
          <p:nvPr/>
        </p:nvGrpSpPr>
        <p:grpSpPr>
          <a:xfrm>
            <a:off x="8478000" y="164600"/>
            <a:ext cx="243000" cy="1614600"/>
            <a:chOff x="8478000" y="164600"/>
            <a:chExt cx="243000" cy="1614600"/>
          </a:xfrm>
        </p:grpSpPr>
        <p:sp>
          <p:nvSpPr>
            <p:cNvPr id="73" name="Google Shape;73;p14"/>
            <p:cNvSpPr/>
            <p:nvPr/>
          </p:nvSpPr>
          <p:spPr>
            <a:xfrm>
              <a:off x="8478000" y="164600"/>
              <a:ext cx="243000" cy="243000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4" name="Google Shape;74;p14"/>
            <p:cNvSpPr/>
            <p:nvPr/>
          </p:nvSpPr>
          <p:spPr>
            <a:xfrm>
              <a:off x="8478000" y="621800"/>
              <a:ext cx="243000" cy="243000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5" name="Google Shape;75;p14"/>
            <p:cNvSpPr/>
            <p:nvPr/>
          </p:nvSpPr>
          <p:spPr>
            <a:xfrm>
              <a:off x="8478000" y="1079000"/>
              <a:ext cx="243000" cy="243000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6" name="Google Shape;76;p14"/>
            <p:cNvSpPr/>
            <p:nvPr/>
          </p:nvSpPr>
          <p:spPr>
            <a:xfrm>
              <a:off x="8478000" y="1536200"/>
              <a:ext cx="243000" cy="243000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grpSp>
        <p:nvGrpSpPr>
          <p:cNvPr id="77" name="Google Shape;77;p14"/>
          <p:cNvGrpSpPr/>
          <p:nvPr/>
        </p:nvGrpSpPr>
        <p:grpSpPr>
          <a:xfrm>
            <a:off x="4931400" y="3508113"/>
            <a:ext cx="243000" cy="700200"/>
            <a:chOff x="8478000" y="1079000"/>
            <a:chExt cx="243000" cy="700200"/>
          </a:xfrm>
        </p:grpSpPr>
        <p:sp>
          <p:nvSpPr>
            <p:cNvPr id="78" name="Google Shape;78;p14"/>
            <p:cNvSpPr/>
            <p:nvPr/>
          </p:nvSpPr>
          <p:spPr>
            <a:xfrm>
              <a:off x="8478000" y="1079000"/>
              <a:ext cx="243000" cy="243000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9" name="Google Shape;79;p14"/>
            <p:cNvSpPr/>
            <p:nvPr/>
          </p:nvSpPr>
          <p:spPr>
            <a:xfrm>
              <a:off x="8478000" y="1536200"/>
              <a:ext cx="243000" cy="243000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593863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Google Shape;62;p13"/>
          <p:cNvPicPr preferRelativeResize="0"/>
          <p:nvPr/>
        </p:nvPicPr>
        <p:blipFill>
          <a:blip r:embed="rId3">
            <a:alphaModFix amt="10000"/>
          </a:blip>
          <a:stretch>
            <a:fillRect/>
          </a:stretch>
        </p:blipFill>
        <p:spPr>
          <a:xfrm>
            <a:off x="1860450" y="1444250"/>
            <a:ext cx="3382800" cy="3382800"/>
          </a:xfrm>
          <a:prstGeom prst="rect">
            <a:avLst/>
          </a:prstGeom>
          <a:noFill/>
          <a:ln>
            <a:noFill/>
          </a:ln>
        </p:spPr>
      </p:pic>
      <p:sp>
        <p:nvSpPr>
          <p:cNvPr id="63" name="Google Shape;63;p13"/>
          <p:cNvSpPr txBox="1">
            <a:spLocks noGrp="1"/>
          </p:cNvSpPr>
          <p:nvPr>
            <p:ph type="ctrTitle"/>
          </p:nvPr>
        </p:nvSpPr>
        <p:spPr>
          <a:xfrm>
            <a:off x="3044700" y="1444255"/>
            <a:ext cx="3054600" cy="153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Survey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9363057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Google Shape;62;p13"/>
          <p:cNvPicPr preferRelativeResize="0"/>
          <p:nvPr/>
        </p:nvPicPr>
        <p:blipFill>
          <a:blip r:embed="rId3">
            <a:alphaModFix amt="10000"/>
          </a:blip>
          <a:stretch>
            <a:fillRect/>
          </a:stretch>
        </p:blipFill>
        <p:spPr>
          <a:xfrm>
            <a:off x="1860450" y="1444250"/>
            <a:ext cx="3382800" cy="3382800"/>
          </a:xfrm>
          <a:prstGeom prst="rect">
            <a:avLst/>
          </a:prstGeom>
          <a:noFill/>
          <a:ln>
            <a:noFill/>
          </a:ln>
        </p:spPr>
      </p:pic>
      <p:sp>
        <p:nvSpPr>
          <p:cNvPr id="63" name="Google Shape;63;p13"/>
          <p:cNvSpPr txBox="1">
            <a:spLocks noGrp="1"/>
          </p:cNvSpPr>
          <p:nvPr>
            <p:ph type="ctrTitle"/>
          </p:nvPr>
        </p:nvSpPr>
        <p:spPr>
          <a:xfrm>
            <a:off x="3044700" y="1444255"/>
            <a:ext cx="3054600" cy="153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Deadlines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941504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4"/>
          <p:cNvSpPr txBox="1">
            <a:spLocks noGrp="1"/>
          </p:cNvSpPr>
          <p:nvPr>
            <p:ph type="title"/>
          </p:nvPr>
        </p:nvSpPr>
        <p:spPr>
          <a:xfrm>
            <a:off x="346923" y="164600"/>
            <a:ext cx="3203101" cy="850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algn="l"/>
            <a:r>
              <a:rPr lang="en-US" dirty="0"/>
              <a:t>Important Dates</a:t>
            </a:r>
          </a:p>
        </p:txBody>
      </p:sp>
      <p:sp>
        <p:nvSpPr>
          <p:cNvPr id="69" name="Google Shape;69;p14"/>
          <p:cNvSpPr txBox="1">
            <a:spLocks noGrp="1"/>
          </p:cNvSpPr>
          <p:nvPr>
            <p:ph type="subTitle" idx="1"/>
          </p:nvPr>
        </p:nvSpPr>
        <p:spPr>
          <a:xfrm>
            <a:off x="346925" y="1014800"/>
            <a:ext cx="6932416" cy="328825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l"/>
            <a:r>
              <a:rPr lang="en-US" dirty="0"/>
              <a:t> Automatic waitlists officially end: Thursday, October 11th </a:t>
            </a:r>
          </a:p>
          <a:p>
            <a:pPr algn="l"/>
            <a:r>
              <a:rPr lang="en-US" dirty="0"/>
              <a:t> Add Deadline: Friday, October 12th </a:t>
            </a:r>
          </a:p>
          <a:p>
            <a:pPr algn="l"/>
            <a:r>
              <a:rPr lang="en-US" dirty="0"/>
              <a:t> Deadline to change grading option, change units and drop classes without “W” grade on transcript: Friday, October 26th </a:t>
            </a:r>
          </a:p>
          <a:p>
            <a:pPr algn="l"/>
            <a:r>
              <a:rPr lang="en-US" dirty="0"/>
              <a:t> Veterans Day Holiday: Monday, November 12th </a:t>
            </a:r>
          </a:p>
          <a:p>
            <a:pPr algn="l"/>
            <a:r>
              <a:rPr lang="en-US" dirty="0"/>
              <a:t> Thanksgiving Holiday: Thursday-Friday, November 22nd-23rd </a:t>
            </a:r>
          </a:p>
          <a:p>
            <a:pPr algn="l"/>
            <a:r>
              <a:rPr lang="en-US" dirty="0"/>
              <a:t> Instruction Ends: Friday, December 7th </a:t>
            </a:r>
            <a:endParaRPr sz="20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dirty="0"/>
              <a:t>	</a:t>
            </a:r>
            <a:endParaRPr sz="2000" dirty="0"/>
          </a:p>
        </p:txBody>
      </p:sp>
      <p:grpSp>
        <p:nvGrpSpPr>
          <p:cNvPr id="72" name="Google Shape;72;p14"/>
          <p:cNvGrpSpPr/>
          <p:nvPr/>
        </p:nvGrpSpPr>
        <p:grpSpPr>
          <a:xfrm>
            <a:off x="8478000" y="164600"/>
            <a:ext cx="243000" cy="1614600"/>
            <a:chOff x="8478000" y="164600"/>
            <a:chExt cx="243000" cy="1614600"/>
          </a:xfrm>
        </p:grpSpPr>
        <p:sp>
          <p:nvSpPr>
            <p:cNvPr id="73" name="Google Shape;73;p14"/>
            <p:cNvSpPr/>
            <p:nvPr/>
          </p:nvSpPr>
          <p:spPr>
            <a:xfrm>
              <a:off x="8478000" y="164600"/>
              <a:ext cx="243000" cy="243000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4" name="Google Shape;74;p14"/>
            <p:cNvSpPr/>
            <p:nvPr/>
          </p:nvSpPr>
          <p:spPr>
            <a:xfrm>
              <a:off x="8478000" y="621800"/>
              <a:ext cx="243000" cy="243000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5" name="Google Shape;75;p14"/>
            <p:cNvSpPr/>
            <p:nvPr/>
          </p:nvSpPr>
          <p:spPr>
            <a:xfrm>
              <a:off x="8478000" y="1079000"/>
              <a:ext cx="243000" cy="243000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6" name="Google Shape;76;p14"/>
            <p:cNvSpPr/>
            <p:nvPr/>
          </p:nvSpPr>
          <p:spPr>
            <a:xfrm>
              <a:off x="8478000" y="1536200"/>
              <a:ext cx="243000" cy="243000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grpSp>
        <p:nvGrpSpPr>
          <p:cNvPr id="77" name="Google Shape;77;p14"/>
          <p:cNvGrpSpPr/>
          <p:nvPr/>
        </p:nvGrpSpPr>
        <p:grpSpPr>
          <a:xfrm>
            <a:off x="4931400" y="3508113"/>
            <a:ext cx="243000" cy="700200"/>
            <a:chOff x="8478000" y="1079000"/>
            <a:chExt cx="243000" cy="700200"/>
          </a:xfrm>
        </p:grpSpPr>
        <p:sp>
          <p:nvSpPr>
            <p:cNvPr id="78" name="Google Shape;78;p14"/>
            <p:cNvSpPr/>
            <p:nvPr/>
          </p:nvSpPr>
          <p:spPr>
            <a:xfrm>
              <a:off x="8478000" y="1079000"/>
              <a:ext cx="243000" cy="243000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9" name="Google Shape;79;p14"/>
            <p:cNvSpPr/>
            <p:nvPr/>
          </p:nvSpPr>
          <p:spPr>
            <a:xfrm>
              <a:off x="8478000" y="1536200"/>
              <a:ext cx="243000" cy="243000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001525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Google Shape;62;p13"/>
          <p:cNvPicPr preferRelativeResize="0"/>
          <p:nvPr/>
        </p:nvPicPr>
        <p:blipFill>
          <a:blip r:embed="rId3">
            <a:alphaModFix amt="10000"/>
          </a:blip>
          <a:stretch>
            <a:fillRect/>
          </a:stretch>
        </p:blipFill>
        <p:spPr>
          <a:xfrm>
            <a:off x="1860450" y="1444250"/>
            <a:ext cx="3382800" cy="3382800"/>
          </a:xfrm>
          <a:prstGeom prst="rect">
            <a:avLst/>
          </a:prstGeom>
          <a:noFill/>
          <a:ln>
            <a:noFill/>
          </a:ln>
        </p:spPr>
      </p:pic>
      <p:sp>
        <p:nvSpPr>
          <p:cNvPr id="63" name="Google Shape;63;p13"/>
          <p:cNvSpPr txBox="1">
            <a:spLocks noGrp="1"/>
          </p:cNvSpPr>
          <p:nvPr>
            <p:ph type="ctrTitle"/>
          </p:nvPr>
        </p:nvSpPr>
        <p:spPr>
          <a:xfrm>
            <a:off x="2130251" y="1444255"/>
            <a:ext cx="4441371" cy="153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High school vs. College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0940188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4"/>
          <p:cNvSpPr txBox="1">
            <a:spLocks noGrp="1"/>
          </p:cNvSpPr>
          <p:nvPr>
            <p:ph type="title"/>
          </p:nvPr>
        </p:nvSpPr>
        <p:spPr>
          <a:xfrm>
            <a:off x="346925" y="164600"/>
            <a:ext cx="1982400" cy="850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People</a:t>
            </a:r>
            <a:endParaRPr dirty="0"/>
          </a:p>
        </p:txBody>
      </p:sp>
      <p:sp>
        <p:nvSpPr>
          <p:cNvPr id="69" name="Google Shape;69;p14"/>
          <p:cNvSpPr txBox="1">
            <a:spLocks noGrp="1"/>
          </p:cNvSpPr>
          <p:nvPr>
            <p:ph type="subTitle" idx="1"/>
          </p:nvPr>
        </p:nvSpPr>
        <p:spPr>
          <a:xfrm>
            <a:off x="346925" y="1014800"/>
            <a:ext cx="4045200" cy="133651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342900" lvl="0" algn="l" rtl="0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en" sz="2000" dirty="0"/>
              <a:t>Professors</a:t>
            </a:r>
          </a:p>
          <a:p>
            <a:pPr marL="800100" lvl="1" algn="l">
              <a:buFontTx/>
              <a:buChar char="-"/>
            </a:pPr>
            <a:r>
              <a:rPr lang="en" sz="2000" dirty="0"/>
              <a:t>Rate My Profes</a:t>
            </a:r>
            <a:r>
              <a:rPr lang="en-US" sz="2000" dirty="0" err="1"/>
              <a:t>sor</a:t>
            </a:r>
            <a:endParaRPr lang="en-US" sz="2000" dirty="0"/>
          </a:p>
          <a:p>
            <a:pPr marL="800100" lvl="1" algn="l">
              <a:buFontTx/>
              <a:buChar char="-"/>
            </a:pPr>
            <a:r>
              <a:rPr lang="en-US" sz="2000" dirty="0"/>
              <a:t>Ratemyprofessor.com</a:t>
            </a:r>
          </a:p>
          <a:p>
            <a:pPr marL="800100" lvl="1" algn="l">
              <a:buFontTx/>
              <a:buChar char="-"/>
            </a:pPr>
            <a:r>
              <a:rPr lang="en-US" sz="2000" dirty="0"/>
              <a:t>CAPE: evaluations on </a:t>
            </a:r>
            <a:r>
              <a:rPr lang="en-US" sz="2000" dirty="0" err="1"/>
              <a:t>webreg</a:t>
            </a:r>
            <a:endParaRPr lang="en-US" sz="2000" dirty="0"/>
          </a:p>
          <a:p>
            <a:pPr marL="800100" lvl="1" algn="l">
              <a:buFontTx/>
              <a:buChar char="-"/>
            </a:pPr>
            <a:endParaRPr lang="en" sz="2000" dirty="0"/>
          </a:p>
          <a:p>
            <a:pPr marL="342900" lvl="0" algn="l" rtl="0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en-US" sz="2000" dirty="0"/>
              <a:t>Friends</a:t>
            </a:r>
          </a:p>
          <a:p>
            <a:pPr marL="342900" lvl="0" algn="l">
              <a:buFontTx/>
              <a:buChar char="-"/>
            </a:pPr>
            <a:r>
              <a:rPr lang="en-US" sz="2000" dirty="0"/>
              <a:t>TAs</a:t>
            </a:r>
          </a:p>
          <a:p>
            <a:pPr marL="800100" lvl="1" algn="l">
              <a:buFontTx/>
              <a:buChar char="-"/>
            </a:pPr>
            <a:r>
              <a:rPr lang="en-US" sz="2000" dirty="0"/>
              <a:t>They are the one who grade</a:t>
            </a:r>
          </a:p>
          <a:p>
            <a:pPr marL="800100" lvl="1" algn="l">
              <a:buFontTx/>
              <a:buChar char="-"/>
            </a:pPr>
            <a:r>
              <a:rPr lang="en-US" sz="2000" dirty="0"/>
              <a:t>Make sure your TA knows you</a:t>
            </a:r>
          </a:p>
          <a:p>
            <a:pPr marL="800100" lvl="1" algn="l">
              <a:buFontTx/>
              <a:buChar char="-"/>
            </a:pPr>
            <a:r>
              <a:rPr lang="en-US" sz="2000" dirty="0"/>
              <a:t>CAT Writing Studio</a:t>
            </a:r>
            <a:endParaRPr sz="20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dirty="0"/>
              <a:t>	</a:t>
            </a:r>
            <a:endParaRPr sz="20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dirty="0"/>
              <a:t>	</a:t>
            </a:r>
            <a:endParaRPr sz="2000" dirty="0"/>
          </a:p>
        </p:txBody>
      </p:sp>
      <p:grpSp>
        <p:nvGrpSpPr>
          <p:cNvPr id="72" name="Google Shape;72;p14"/>
          <p:cNvGrpSpPr/>
          <p:nvPr/>
        </p:nvGrpSpPr>
        <p:grpSpPr>
          <a:xfrm>
            <a:off x="8478000" y="164600"/>
            <a:ext cx="243000" cy="1614600"/>
            <a:chOff x="8478000" y="164600"/>
            <a:chExt cx="243000" cy="1614600"/>
          </a:xfrm>
        </p:grpSpPr>
        <p:sp>
          <p:nvSpPr>
            <p:cNvPr id="73" name="Google Shape;73;p14"/>
            <p:cNvSpPr/>
            <p:nvPr/>
          </p:nvSpPr>
          <p:spPr>
            <a:xfrm>
              <a:off x="8478000" y="164600"/>
              <a:ext cx="243000" cy="243000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4" name="Google Shape;74;p14"/>
            <p:cNvSpPr/>
            <p:nvPr/>
          </p:nvSpPr>
          <p:spPr>
            <a:xfrm>
              <a:off x="8478000" y="621800"/>
              <a:ext cx="243000" cy="243000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5" name="Google Shape;75;p14"/>
            <p:cNvSpPr/>
            <p:nvPr/>
          </p:nvSpPr>
          <p:spPr>
            <a:xfrm>
              <a:off x="8478000" y="1079000"/>
              <a:ext cx="243000" cy="243000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6" name="Google Shape;76;p14"/>
            <p:cNvSpPr/>
            <p:nvPr/>
          </p:nvSpPr>
          <p:spPr>
            <a:xfrm>
              <a:off x="8478000" y="1536200"/>
              <a:ext cx="243000" cy="243000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grpSp>
        <p:nvGrpSpPr>
          <p:cNvPr id="77" name="Google Shape;77;p14"/>
          <p:cNvGrpSpPr/>
          <p:nvPr/>
        </p:nvGrpSpPr>
        <p:grpSpPr>
          <a:xfrm>
            <a:off x="4931400" y="3508113"/>
            <a:ext cx="243000" cy="700200"/>
            <a:chOff x="8478000" y="1079000"/>
            <a:chExt cx="243000" cy="700200"/>
          </a:xfrm>
        </p:grpSpPr>
        <p:sp>
          <p:nvSpPr>
            <p:cNvPr id="78" name="Google Shape;78;p14"/>
            <p:cNvSpPr/>
            <p:nvPr/>
          </p:nvSpPr>
          <p:spPr>
            <a:xfrm>
              <a:off x="8478000" y="1079000"/>
              <a:ext cx="243000" cy="243000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9" name="Google Shape;79;p14"/>
            <p:cNvSpPr/>
            <p:nvPr/>
          </p:nvSpPr>
          <p:spPr>
            <a:xfrm>
              <a:off x="8478000" y="1536200"/>
              <a:ext cx="243000" cy="243000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524406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Google Shape;62;p13"/>
          <p:cNvPicPr preferRelativeResize="0"/>
          <p:nvPr/>
        </p:nvPicPr>
        <p:blipFill>
          <a:blip r:embed="rId3">
            <a:alphaModFix amt="10000"/>
          </a:blip>
          <a:stretch>
            <a:fillRect/>
          </a:stretch>
        </p:blipFill>
        <p:spPr>
          <a:xfrm>
            <a:off x="1860450" y="1444250"/>
            <a:ext cx="3382800" cy="3382800"/>
          </a:xfrm>
          <a:prstGeom prst="rect">
            <a:avLst/>
          </a:prstGeom>
          <a:noFill/>
          <a:ln>
            <a:noFill/>
          </a:ln>
        </p:spPr>
      </p:pic>
      <p:sp>
        <p:nvSpPr>
          <p:cNvPr id="63" name="Google Shape;63;p13"/>
          <p:cNvSpPr txBox="1">
            <a:spLocks noGrp="1"/>
          </p:cNvSpPr>
          <p:nvPr>
            <p:ph type="ctrTitle"/>
          </p:nvPr>
        </p:nvSpPr>
        <p:spPr>
          <a:xfrm>
            <a:off x="2130251" y="1444255"/>
            <a:ext cx="4441371" cy="153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Tips for efficient studies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317773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4"/>
          <p:cNvSpPr txBox="1">
            <a:spLocks noGrp="1"/>
          </p:cNvSpPr>
          <p:nvPr>
            <p:ph type="title"/>
          </p:nvPr>
        </p:nvSpPr>
        <p:spPr>
          <a:xfrm>
            <a:off x="346925" y="164600"/>
            <a:ext cx="1982400" cy="850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Tips</a:t>
            </a:r>
            <a:endParaRPr dirty="0"/>
          </a:p>
        </p:txBody>
      </p:sp>
      <p:sp>
        <p:nvSpPr>
          <p:cNvPr id="69" name="Google Shape;69;p14"/>
          <p:cNvSpPr txBox="1">
            <a:spLocks noGrp="1"/>
          </p:cNvSpPr>
          <p:nvPr>
            <p:ph type="subTitle" idx="1"/>
          </p:nvPr>
        </p:nvSpPr>
        <p:spPr>
          <a:xfrm>
            <a:off x="346925" y="1014800"/>
            <a:ext cx="4045200" cy="355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342900" lvl="0" algn="l" rtl="0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en" sz="2000" dirty="0"/>
              <a:t>Time Management Activities</a:t>
            </a:r>
          </a:p>
          <a:p>
            <a:pPr marL="342900" lvl="0" algn="l">
              <a:buFontTx/>
              <a:buChar char="-"/>
            </a:pPr>
            <a:r>
              <a:rPr lang="en-US" sz="2000" dirty="0"/>
              <a:t>Highlighting</a:t>
            </a:r>
          </a:p>
          <a:p>
            <a:pPr marL="342900" lvl="0" algn="l">
              <a:buFontTx/>
              <a:buChar char="-"/>
            </a:pPr>
            <a:r>
              <a:rPr lang="en-US" sz="2000" dirty="0"/>
              <a:t>Mastering one topic before moving on to the next</a:t>
            </a:r>
          </a:p>
          <a:p>
            <a:pPr marL="342900" lvl="0" algn="l">
              <a:buFontTx/>
              <a:buChar char="-"/>
            </a:pPr>
            <a:r>
              <a:rPr lang="en-US" sz="2000" dirty="0"/>
              <a:t>Choosing a single, consistent place to study</a:t>
            </a:r>
          </a:p>
          <a:p>
            <a:pPr marL="342900" lvl="0" algn="l" rtl="0">
              <a:spcBef>
                <a:spcPts val="0"/>
              </a:spcBef>
              <a:spcAft>
                <a:spcPts val="0"/>
              </a:spcAft>
              <a:buFontTx/>
              <a:buChar char="-"/>
            </a:pPr>
            <a:endParaRPr sz="20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dirty="0"/>
              <a:t>	</a:t>
            </a:r>
            <a:endParaRPr sz="20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dirty="0"/>
              <a:t>	</a:t>
            </a:r>
            <a:endParaRPr sz="2000" dirty="0"/>
          </a:p>
        </p:txBody>
      </p:sp>
      <p:grpSp>
        <p:nvGrpSpPr>
          <p:cNvPr id="72" name="Google Shape;72;p14"/>
          <p:cNvGrpSpPr/>
          <p:nvPr/>
        </p:nvGrpSpPr>
        <p:grpSpPr>
          <a:xfrm>
            <a:off x="8478000" y="164600"/>
            <a:ext cx="243000" cy="1614600"/>
            <a:chOff x="8478000" y="164600"/>
            <a:chExt cx="243000" cy="1614600"/>
          </a:xfrm>
        </p:grpSpPr>
        <p:sp>
          <p:nvSpPr>
            <p:cNvPr id="73" name="Google Shape;73;p14"/>
            <p:cNvSpPr/>
            <p:nvPr/>
          </p:nvSpPr>
          <p:spPr>
            <a:xfrm>
              <a:off x="8478000" y="164600"/>
              <a:ext cx="243000" cy="243000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4" name="Google Shape;74;p14"/>
            <p:cNvSpPr/>
            <p:nvPr/>
          </p:nvSpPr>
          <p:spPr>
            <a:xfrm>
              <a:off x="8478000" y="621800"/>
              <a:ext cx="243000" cy="243000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5" name="Google Shape;75;p14"/>
            <p:cNvSpPr/>
            <p:nvPr/>
          </p:nvSpPr>
          <p:spPr>
            <a:xfrm>
              <a:off x="8478000" y="1079000"/>
              <a:ext cx="243000" cy="243000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6" name="Google Shape;76;p14"/>
            <p:cNvSpPr/>
            <p:nvPr/>
          </p:nvSpPr>
          <p:spPr>
            <a:xfrm>
              <a:off x="8478000" y="1536200"/>
              <a:ext cx="243000" cy="243000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grpSp>
        <p:nvGrpSpPr>
          <p:cNvPr id="77" name="Google Shape;77;p14"/>
          <p:cNvGrpSpPr/>
          <p:nvPr/>
        </p:nvGrpSpPr>
        <p:grpSpPr>
          <a:xfrm>
            <a:off x="4931400" y="3508113"/>
            <a:ext cx="243000" cy="700200"/>
            <a:chOff x="8478000" y="1079000"/>
            <a:chExt cx="243000" cy="700200"/>
          </a:xfrm>
        </p:grpSpPr>
        <p:sp>
          <p:nvSpPr>
            <p:cNvPr id="78" name="Google Shape;78;p14"/>
            <p:cNvSpPr/>
            <p:nvPr/>
          </p:nvSpPr>
          <p:spPr>
            <a:xfrm>
              <a:off x="8478000" y="1079000"/>
              <a:ext cx="243000" cy="243000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9" name="Google Shape;79;p14"/>
            <p:cNvSpPr/>
            <p:nvPr/>
          </p:nvSpPr>
          <p:spPr>
            <a:xfrm>
              <a:off x="8478000" y="1536200"/>
              <a:ext cx="243000" cy="243000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801324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Google Shape;62;p13"/>
          <p:cNvPicPr preferRelativeResize="0"/>
          <p:nvPr/>
        </p:nvPicPr>
        <p:blipFill>
          <a:blip r:embed="rId3">
            <a:alphaModFix amt="10000"/>
          </a:blip>
          <a:stretch>
            <a:fillRect/>
          </a:stretch>
        </p:blipFill>
        <p:spPr>
          <a:xfrm>
            <a:off x="1860450" y="1444250"/>
            <a:ext cx="3382800" cy="3382800"/>
          </a:xfrm>
          <a:prstGeom prst="rect">
            <a:avLst/>
          </a:prstGeom>
          <a:noFill/>
          <a:ln>
            <a:noFill/>
          </a:ln>
        </p:spPr>
      </p:pic>
      <p:sp>
        <p:nvSpPr>
          <p:cNvPr id="63" name="Google Shape;63;p13"/>
          <p:cNvSpPr txBox="1">
            <a:spLocks noGrp="1"/>
          </p:cNvSpPr>
          <p:nvPr>
            <p:ph type="ctrTitle"/>
          </p:nvPr>
        </p:nvSpPr>
        <p:spPr>
          <a:xfrm>
            <a:off x="1939333" y="1444255"/>
            <a:ext cx="5114610" cy="153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lvl="0"/>
            <a:r>
              <a:rPr lang="en-US" dirty="0"/>
              <a:t>Time Management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23909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5"/>
          <p:cNvSpPr txBox="1">
            <a:spLocks noGrp="1"/>
          </p:cNvSpPr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Excel Sheet</a:t>
            </a:r>
            <a:endParaRPr dirty="0"/>
          </a:p>
        </p:txBody>
      </p:sp>
      <p:pic>
        <p:nvPicPr>
          <p:cNvPr id="3" name="Picture 2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id="{3BA4F373-5C79-4A95-A6CA-DC46E41011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19350" y="1423987"/>
            <a:ext cx="4305300" cy="2295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76661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Google Shape;62;p13"/>
          <p:cNvPicPr preferRelativeResize="0"/>
          <p:nvPr/>
        </p:nvPicPr>
        <p:blipFill>
          <a:blip r:embed="rId3">
            <a:alphaModFix amt="10000"/>
          </a:blip>
          <a:stretch>
            <a:fillRect/>
          </a:stretch>
        </p:blipFill>
        <p:spPr>
          <a:xfrm>
            <a:off x="1860450" y="1444250"/>
            <a:ext cx="3382800" cy="3382800"/>
          </a:xfrm>
          <a:prstGeom prst="rect">
            <a:avLst/>
          </a:prstGeom>
          <a:noFill/>
          <a:ln>
            <a:noFill/>
          </a:ln>
        </p:spPr>
      </p:pic>
      <p:sp>
        <p:nvSpPr>
          <p:cNvPr id="63" name="Google Shape;63;p13"/>
          <p:cNvSpPr txBox="1">
            <a:spLocks noGrp="1"/>
          </p:cNvSpPr>
          <p:nvPr>
            <p:ph type="ctrTitle"/>
          </p:nvPr>
        </p:nvSpPr>
        <p:spPr>
          <a:xfrm>
            <a:off x="1939333" y="1444255"/>
            <a:ext cx="5114610" cy="153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lvl="0"/>
            <a:r>
              <a:rPr lang="en-US" dirty="0"/>
              <a:t>SPACES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77489078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5"/>
          <p:cNvSpPr txBox="1">
            <a:spLocks noGrp="1"/>
          </p:cNvSpPr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SPACES</a:t>
            </a:r>
            <a:endParaRPr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1BB13D6-4406-4FF6-9A64-9048CF538114}"/>
              </a:ext>
            </a:extLst>
          </p:cNvPr>
          <p:cNvSpPr/>
          <p:nvPr/>
        </p:nvSpPr>
        <p:spPr>
          <a:xfrm>
            <a:off x="2687321" y="488950"/>
            <a:ext cx="545605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dirty="0">
                <a:solidFill>
                  <a:srgbClr val="626262"/>
                </a:solidFill>
                <a:latin typeface="Open Sans" panose="020B0606030504020204" pitchFamily="34" charset="0"/>
              </a:rPr>
              <a:t>Student Promoted Access Center for Education and Service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07EA100-EE7E-4973-9423-3F5DC8A2FDD1}"/>
              </a:ext>
            </a:extLst>
          </p:cNvPr>
          <p:cNvSpPr/>
          <p:nvPr/>
        </p:nvSpPr>
        <p:spPr>
          <a:xfrm>
            <a:off x="450170" y="4365909"/>
            <a:ext cx="450636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222222"/>
                </a:solidFill>
                <a:latin typeface="Calibri Light" panose="020F0302020204030204" pitchFamily="34" charset="0"/>
              </a:rPr>
              <a:t>1,000 planners and giving them to students in early October</a:t>
            </a:r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7BD57D5-EAAB-4780-9867-32A3909481EF}"/>
              </a:ext>
            </a:extLst>
          </p:cNvPr>
          <p:cNvSpPr/>
          <p:nvPr/>
        </p:nvSpPr>
        <p:spPr>
          <a:xfrm>
            <a:off x="418110" y="4673686"/>
            <a:ext cx="453842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222222"/>
                </a:solidFill>
                <a:latin typeface="Calibri Light" panose="020F0302020204030204" pitchFamily="34" charset="0"/>
              </a:rPr>
              <a:t> drop by SPACES during their operating hours to pick one up </a:t>
            </a:r>
            <a:endParaRPr lang="en-US" dirty="0"/>
          </a:p>
        </p:txBody>
      </p:sp>
      <p:pic>
        <p:nvPicPr>
          <p:cNvPr id="7" name="Picture 6" descr="A close up of a map&#10;&#10;Description generated with very high confidence">
            <a:extLst>
              <a:ext uri="{FF2B5EF4-FFF2-40B4-BE49-F238E27FC236}">
                <a16:creationId xmlns:a16="http://schemas.microsoft.com/office/drawing/2014/main" id="{AC4A20A3-8814-4EEF-B1B7-5BA480B2D1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1700" y="1123610"/>
            <a:ext cx="6260117" cy="320399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496A7FDE-ADC3-4F0C-906F-05DA5AF97971}"/>
              </a:ext>
            </a:extLst>
          </p:cNvPr>
          <p:cNvSpPr/>
          <p:nvPr/>
        </p:nvSpPr>
        <p:spPr>
          <a:xfrm>
            <a:off x="6656832" y="1463379"/>
            <a:ext cx="2175468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  <a:latin typeface="inherit"/>
              </a:rPr>
              <a:t>Mondays &amp; Wednesdays: 9:00 AM – 4:00 PM</a:t>
            </a:r>
          </a:p>
          <a:p>
            <a:pPr fontAlgn="base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  <a:latin typeface="inherit"/>
              </a:rPr>
              <a:t>Tuesdays, Thursdays, &amp; Fridays: 9:00 AM – 3:00 PM</a:t>
            </a:r>
          </a:p>
          <a:p>
            <a:pPr fontAlgn="base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  <a:latin typeface="inherit"/>
              </a:rPr>
              <a:t>We are closed on Saturdays and Sundays and during </a:t>
            </a:r>
            <a:r>
              <a:rPr lang="en-US" dirty="0">
                <a:solidFill>
                  <a:schemeClr val="tx1"/>
                </a:solidFill>
                <a:latin typeface="inherit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campus holiday closures</a:t>
            </a:r>
            <a:endParaRPr lang="en-US" dirty="0">
              <a:solidFill>
                <a:schemeClr val="tx1"/>
              </a:solidFill>
              <a:latin typeface="inherit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FDCE2D6-D71E-4C18-9CE2-9071ABEB9C4E}"/>
              </a:ext>
            </a:extLst>
          </p:cNvPr>
          <p:cNvSpPr/>
          <p:nvPr/>
        </p:nvSpPr>
        <p:spPr>
          <a:xfrm>
            <a:off x="2687321" y="777531"/>
            <a:ext cx="290015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http://spaces.ucsd.edu/contact-us/</a:t>
            </a:r>
          </a:p>
        </p:txBody>
      </p:sp>
    </p:spTree>
    <p:extLst>
      <p:ext uri="{BB962C8B-B14F-4D97-AF65-F5344CB8AC3E}">
        <p14:creationId xmlns:p14="http://schemas.microsoft.com/office/powerpoint/2010/main" val="307576416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Google Shape;62;p13"/>
          <p:cNvPicPr preferRelativeResize="0"/>
          <p:nvPr/>
        </p:nvPicPr>
        <p:blipFill>
          <a:blip r:embed="rId3">
            <a:alphaModFix amt="10000"/>
          </a:blip>
          <a:stretch>
            <a:fillRect/>
          </a:stretch>
        </p:blipFill>
        <p:spPr>
          <a:xfrm>
            <a:off x="1860450" y="1444250"/>
            <a:ext cx="3382800" cy="3382800"/>
          </a:xfrm>
          <a:prstGeom prst="rect">
            <a:avLst/>
          </a:prstGeom>
          <a:noFill/>
          <a:ln>
            <a:noFill/>
          </a:ln>
        </p:spPr>
      </p:pic>
      <p:sp>
        <p:nvSpPr>
          <p:cNvPr id="63" name="Google Shape;63;p13"/>
          <p:cNvSpPr txBox="1">
            <a:spLocks noGrp="1"/>
          </p:cNvSpPr>
          <p:nvPr>
            <p:ph type="ctrTitle"/>
          </p:nvPr>
        </p:nvSpPr>
        <p:spPr>
          <a:xfrm>
            <a:off x="3044700" y="1444255"/>
            <a:ext cx="3054600" cy="153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Major/Minor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23990334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5"/>
          <p:cNvSpPr txBox="1">
            <a:spLocks noGrp="1"/>
          </p:cNvSpPr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Change/Add Major/Minor</a:t>
            </a:r>
            <a:endParaRPr dirty="0"/>
          </a:p>
        </p:txBody>
      </p:sp>
      <p:pic>
        <p:nvPicPr>
          <p:cNvPr id="5" name="Picture 4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id="{B164DAD3-5250-4060-A6E8-01C81C91BB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61278" y="1146104"/>
            <a:ext cx="2657475" cy="3105150"/>
          </a:xfrm>
          <a:prstGeom prst="rect">
            <a:avLst/>
          </a:prstGeom>
        </p:spPr>
      </p:pic>
      <p:pic>
        <p:nvPicPr>
          <p:cNvPr id="7" name="Picture 6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id="{38E26BF3-B013-45ED-BEE5-1F44C39AE8E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3391" y="1147225"/>
            <a:ext cx="2771429" cy="3266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838060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Google Shape;62;p13"/>
          <p:cNvPicPr preferRelativeResize="0"/>
          <p:nvPr/>
        </p:nvPicPr>
        <p:blipFill>
          <a:blip r:embed="rId3">
            <a:alphaModFix amt="10000"/>
          </a:blip>
          <a:stretch>
            <a:fillRect/>
          </a:stretch>
        </p:blipFill>
        <p:spPr>
          <a:xfrm>
            <a:off x="1860450" y="1444250"/>
            <a:ext cx="3382800" cy="3382800"/>
          </a:xfrm>
          <a:prstGeom prst="rect">
            <a:avLst/>
          </a:prstGeom>
          <a:noFill/>
          <a:ln>
            <a:noFill/>
          </a:ln>
        </p:spPr>
      </p:pic>
      <p:sp>
        <p:nvSpPr>
          <p:cNvPr id="63" name="Google Shape;63;p13"/>
          <p:cNvSpPr txBox="1">
            <a:spLocks noGrp="1"/>
          </p:cNvSpPr>
          <p:nvPr>
            <p:ph type="ctrTitle"/>
          </p:nvPr>
        </p:nvSpPr>
        <p:spPr>
          <a:xfrm>
            <a:off x="3044700" y="1444255"/>
            <a:ext cx="3054600" cy="153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VAC/CAPS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28557385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5"/>
          <p:cNvSpPr txBox="1">
            <a:spLocks noGrp="1"/>
          </p:cNvSpPr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VAC/CAPS</a:t>
            </a:r>
            <a:endParaRPr dirty="0"/>
          </a:p>
        </p:txBody>
      </p:sp>
      <p:pic>
        <p:nvPicPr>
          <p:cNvPr id="3" name="Picture 2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id="{C08BA6AD-A98C-428A-946E-9A62940FD9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1700" y="1316690"/>
            <a:ext cx="1809750" cy="3114675"/>
          </a:xfrm>
          <a:prstGeom prst="rect">
            <a:avLst/>
          </a:prstGeom>
        </p:spPr>
      </p:pic>
      <p:pic>
        <p:nvPicPr>
          <p:cNvPr id="5" name="Picture 4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id="{47D5B129-C2CA-4AE2-9BAA-688C6A25A1B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62187" y="1316690"/>
            <a:ext cx="4619625" cy="2105025"/>
          </a:xfrm>
          <a:prstGeom prst="rect">
            <a:avLst/>
          </a:prstGeom>
        </p:spPr>
      </p:pic>
      <p:pic>
        <p:nvPicPr>
          <p:cNvPr id="7" name="Picture 6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id="{9C95420F-6390-4CE5-ABA4-0E747D0F65C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02580" y="1335882"/>
            <a:ext cx="2641420" cy="2538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916333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Google Shape;62;p13"/>
          <p:cNvPicPr preferRelativeResize="0"/>
          <p:nvPr/>
        </p:nvPicPr>
        <p:blipFill>
          <a:blip r:embed="rId3">
            <a:alphaModFix amt="10000"/>
          </a:blip>
          <a:stretch>
            <a:fillRect/>
          </a:stretch>
        </p:blipFill>
        <p:spPr>
          <a:xfrm>
            <a:off x="1860450" y="1444250"/>
            <a:ext cx="3382800" cy="3382800"/>
          </a:xfrm>
          <a:prstGeom prst="rect">
            <a:avLst/>
          </a:prstGeom>
          <a:noFill/>
          <a:ln>
            <a:noFill/>
          </a:ln>
        </p:spPr>
      </p:pic>
      <p:sp>
        <p:nvSpPr>
          <p:cNvPr id="63" name="Google Shape;63;p13"/>
          <p:cNvSpPr txBox="1">
            <a:spLocks noGrp="1"/>
          </p:cNvSpPr>
          <p:nvPr>
            <p:ph type="ctrTitle"/>
          </p:nvPr>
        </p:nvSpPr>
        <p:spPr>
          <a:xfrm>
            <a:off x="3044700" y="1444255"/>
            <a:ext cx="3054600" cy="153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Resources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98062388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4"/>
          <p:cNvSpPr txBox="1">
            <a:spLocks noGrp="1"/>
          </p:cNvSpPr>
          <p:nvPr>
            <p:ph type="title"/>
          </p:nvPr>
        </p:nvSpPr>
        <p:spPr>
          <a:xfrm>
            <a:off x="346925" y="164600"/>
            <a:ext cx="1982400" cy="850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Library</a:t>
            </a:r>
            <a:endParaRPr/>
          </a:p>
        </p:txBody>
      </p:sp>
      <p:sp>
        <p:nvSpPr>
          <p:cNvPr id="69" name="Google Shape;69;p14"/>
          <p:cNvSpPr txBox="1">
            <a:spLocks noGrp="1"/>
          </p:cNvSpPr>
          <p:nvPr>
            <p:ph type="subTitle" idx="1"/>
          </p:nvPr>
        </p:nvSpPr>
        <p:spPr>
          <a:xfrm>
            <a:off x="346925" y="1014800"/>
            <a:ext cx="4045200" cy="388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dirty="0"/>
              <a:t>-Hours (Geisel)</a:t>
            </a:r>
            <a:endParaRPr sz="20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dirty="0"/>
              <a:t>	-Sunday: 10:00AM-midnight</a:t>
            </a:r>
            <a:endParaRPr sz="20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dirty="0"/>
              <a:t>	-Mon-Thurs: 7:30AM-midnight</a:t>
            </a:r>
            <a:endParaRPr sz="20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dirty="0"/>
              <a:t>	-Friday: 7:30AM-6:00PM</a:t>
            </a:r>
            <a:endParaRPr sz="20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dirty="0"/>
              <a:t>	-Saturday: 10:00AM-6:00PM</a:t>
            </a:r>
            <a:endParaRPr sz="20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dirty="0"/>
              <a:t>-Hours (Biomedical)</a:t>
            </a:r>
            <a:endParaRPr sz="2000" dirty="0"/>
          </a:p>
          <a:p>
            <a:pPr marL="0" lvl="0" indent="457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 dirty="0"/>
              <a:t>-Sunday: noon-midnight</a:t>
            </a:r>
            <a:endParaRPr sz="20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 dirty="0"/>
              <a:t>	-Mon-Thurs: 8:00AM-midnight</a:t>
            </a:r>
            <a:endParaRPr sz="20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 dirty="0"/>
              <a:t>	-Friday: 8:00AM-6:00PM</a:t>
            </a:r>
            <a:endParaRPr sz="20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 dirty="0"/>
              <a:t>	-Saturday: 10:00AM-6:00PM</a:t>
            </a:r>
            <a:endParaRPr sz="20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dirty="0"/>
              <a:t>	</a:t>
            </a:r>
            <a:endParaRPr sz="20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dirty="0"/>
              <a:t>	</a:t>
            </a:r>
            <a:endParaRPr sz="2000" dirty="0"/>
          </a:p>
        </p:txBody>
      </p:sp>
      <p:pic>
        <p:nvPicPr>
          <p:cNvPr id="70" name="Google Shape;70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06000" y="164600"/>
            <a:ext cx="3371025" cy="2247350"/>
          </a:xfrm>
          <a:prstGeom prst="rect">
            <a:avLst/>
          </a:prstGeom>
          <a:noFill/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71" name="Google Shape;71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440725" y="2591997"/>
            <a:ext cx="3472125" cy="1618025"/>
          </a:xfrm>
          <a:prstGeom prst="rect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grpSp>
        <p:nvGrpSpPr>
          <p:cNvPr id="72" name="Google Shape;72;p14"/>
          <p:cNvGrpSpPr/>
          <p:nvPr/>
        </p:nvGrpSpPr>
        <p:grpSpPr>
          <a:xfrm>
            <a:off x="8478000" y="164600"/>
            <a:ext cx="243000" cy="1614600"/>
            <a:chOff x="8478000" y="164600"/>
            <a:chExt cx="243000" cy="1614600"/>
          </a:xfrm>
        </p:grpSpPr>
        <p:sp>
          <p:nvSpPr>
            <p:cNvPr id="73" name="Google Shape;73;p14"/>
            <p:cNvSpPr/>
            <p:nvPr/>
          </p:nvSpPr>
          <p:spPr>
            <a:xfrm>
              <a:off x="8478000" y="164600"/>
              <a:ext cx="243000" cy="243000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74;p14"/>
            <p:cNvSpPr/>
            <p:nvPr/>
          </p:nvSpPr>
          <p:spPr>
            <a:xfrm>
              <a:off x="8478000" y="621800"/>
              <a:ext cx="243000" cy="243000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75;p14"/>
            <p:cNvSpPr/>
            <p:nvPr/>
          </p:nvSpPr>
          <p:spPr>
            <a:xfrm>
              <a:off x="8478000" y="1079000"/>
              <a:ext cx="243000" cy="243000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76;p14"/>
            <p:cNvSpPr/>
            <p:nvPr/>
          </p:nvSpPr>
          <p:spPr>
            <a:xfrm>
              <a:off x="8478000" y="1536200"/>
              <a:ext cx="243000" cy="243000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7" name="Google Shape;77;p14"/>
          <p:cNvGrpSpPr/>
          <p:nvPr/>
        </p:nvGrpSpPr>
        <p:grpSpPr>
          <a:xfrm>
            <a:off x="4931400" y="3508113"/>
            <a:ext cx="243000" cy="700200"/>
            <a:chOff x="8478000" y="1079000"/>
            <a:chExt cx="243000" cy="700200"/>
          </a:xfrm>
        </p:grpSpPr>
        <p:sp>
          <p:nvSpPr>
            <p:cNvPr id="78" name="Google Shape;78;p14"/>
            <p:cNvSpPr/>
            <p:nvPr/>
          </p:nvSpPr>
          <p:spPr>
            <a:xfrm>
              <a:off x="8478000" y="1079000"/>
              <a:ext cx="243000" cy="243000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79;p14"/>
            <p:cNvSpPr/>
            <p:nvPr/>
          </p:nvSpPr>
          <p:spPr>
            <a:xfrm>
              <a:off x="8478000" y="1536200"/>
              <a:ext cx="243000" cy="243000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5"/>
          <p:cNvSpPr txBox="1">
            <a:spLocks noGrp="1"/>
          </p:cNvSpPr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Library - Research Tools</a:t>
            </a:r>
            <a:endParaRPr/>
          </a:p>
        </p:txBody>
      </p:sp>
      <p:pic>
        <p:nvPicPr>
          <p:cNvPr id="85" name="Google Shape;85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1825" y="1123372"/>
            <a:ext cx="7875975" cy="1261000"/>
          </a:xfrm>
          <a:prstGeom prst="rect">
            <a:avLst/>
          </a:prstGeom>
          <a:noFill/>
          <a:ln w="19050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86" name="Google Shape;86;p15"/>
          <p:cNvSpPr/>
          <p:nvPr/>
        </p:nvSpPr>
        <p:spPr>
          <a:xfrm>
            <a:off x="1774801" y="1667628"/>
            <a:ext cx="884100" cy="245400"/>
          </a:xfrm>
          <a:prstGeom prst="ellipse">
            <a:avLst/>
          </a:prstGeom>
          <a:noFill/>
          <a:ln w="1905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87;p15"/>
          <p:cNvSpPr txBox="1"/>
          <p:nvPr/>
        </p:nvSpPr>
        <p:spPr>
          <a:xfrm>
            <a:off x="2518225" y="1799575"/>
            <a:ext cx="2009100" cy="38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rgbClr val="FF0000"/>
                </a:solidFill>
                <a:latin typeface="Economica"/>
                <a:ea typeface="Economica"/>
                <a:cs typeface="Economica"/>
                <a:sym typeface="Economica"/>
              </a:rPr>
              <a:t>select “Find Articles”</a:t>
            </a:r>
            <a:endParaRPr b="1">
              <a:solidFill>
                <a:srgbClr val="FF0000"/>
              </a:solidFill>
              <a:latin typeface="Economica"/>
              <a:ea typeface="Economica"/>
              <a:cs typeface="Economica"/>
              <a:sym typeface="Economica"/>
            </a:endParaRPr>
          </a:p>
        </p:txBody>
      </p:sp>
      <p:pic>
        <p:nvPicPr>
          <p:cNvPr id="88" name="Google Shape;88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080974" y="2183275"/>
            <a:ext cx="3609749" cy="2148976"/>
          </a:xfrm>
          <a:prstGeom prst="rect">
            <a:avLst/>
          </a:prstGeom>
          <a:noFill/>
          <a:ln w="19050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</p:pic>
      <p:cxnSp>
        <p:nvCxnSpPr>
          <p:cNvPr id="89" name="Google Shape;89;p15"/>
          <p:cNvCxnSpPr>
            <a:stCxn id="87" idx="1"/>
            <a:endCxn id="88" idx="1"/>
          </p:cNvCxnSpPr>
          <p:nvPr/>
        </p:nvCxnSpPr>
        <p:spPr>
          <a:xfrm>
            <a:off x="2518225" y="1991425"/>
            <a:ext cx="562800" cy="1266300"/>
          </a:xfrm>
          <a:prstGeom prst="curvedConnector3">
            <a:avLst>
              <a:gd name="adj1" fmla="val -42311"/>
            </a:avLst>
          </a:prstGeom>
          <a:noFill/>
          <a:ln w="19050" cap="flat" cmpd="sng">
            <a:solidFill>
              <a:srgbClr val="FF0000"/>
            </a:solidFill>
            <a:prstDash val="solid"/>
            <a:round/>
            <a:headEnd type="none" w="med" len="med"/>
            <a:tailEnd type="stealth" w="med" len="med"/>
          </a:ln>
        </p:spPr>
      </p:cxn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6"/>
          <p:cNvSpPr txBox="1">
            <a:spLocks noGrp="1"/>
          </p:cNvSpPr>
          <p:nvPr>
            <p:ph type="title"/>
          </p:nvPr>
        </p:nvSpPr>
        <p:spPr>
          <a:xfrm>
            <a:off x="346925" y="164600"/>
            <a:ext cx="3605400" cy="850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CAT Writing Studio</a:t>
            </a:r>
            <a:endParaRPr/>
          </a:p>
        </p:txBody>
      </p:sp>
      <p:sp>
        <p:nvSpPr>
          <p:cNvPr id="95" name="Google Shape;95;p16"/>
          <p:cNvSpPr txBox="1">
            <a:spLocks noGrp="1"/>
          </p:cNvSpPr>
          <p:nvPr>
            <p:ph type="subTitle" idx="1"/>
          </p:nvPr>
        </p:nvSpPr>
        <p:spPr>
          <a:xfrm>
            <a:off x="346925" y="1014800"/>
            <a:ext cx="4045200" cy="388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-Location: PCH 257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-Hours: Mon-Fri 8:00AM-4:30PM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	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	</a:t>
            </a:r>
            <a:endParaRPr/>
          </a:p>
        </p:txBody>
      </p:sp>
      <p:grpSp>
        <p:nvGrpSpPr>
          <p:cNvPr id="96" name="Google Shape;96;p16"/>
          <p:cNvGrpSpPr/>
          <p:nvPr/>
        </p:nvGrpSpPr>
        <p:grpSpPr>
          <a:xfrm>
            <a:off x="8478000" y="164600"/>
            <a:ext cx="243000" cy="1614600"/>
            <a:chOff x="8478000" y="164600"/>
            <a:chExt cx="243000" cy="1614600"/>
          </a:xfrm>
        </p:grpSpPr>
        <p:sp>
          <p:nvSpPr>
            <p:cNvPr id="97" name="Google Shape;97;p16"/>
            <p:cNvSpPr/>
            <p:nvPr/>
          </p:nvSpPr>
          <p:spPr>
            <a:xfrm>
              <a:off x="8478000" y="164600"/>
              <a:ext cx="243000" cy="243000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98;p16"/>
            <p:cNvSpPr/>
            <p:nvPr/>
          </p:nvSpPr>
          <p:spPr>
            <a:xfrm>
              <a:off x="8478000" y="621800"/>
              <a:ext cx="243000" cy="243000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99;p16"/>
            <p:cNvSpPr/>
            <p:nvPr/>
          </p:nvSpPr>
          <p:spPr>
            <a:xfrm>
              <a:off x="8478000" y="1079000"/>
              <a:ext cx="243000" cy="243000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100;p16"/>
            <p:cNvSpPr/>
            <p:nvPr/>
          </p:nvSpPr>
          <p:spPr>
            <a:xfrm>
              <a:off x="8478000" y="1536200"/>
              <a:ext cx="243000" cy="243000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1" name="Google Shape;101;p16"/>
          <p:cNvGrpSpPr/>
          <p:nvPr/>
        </p:nvGrpSpPr>
        <p:grpSpPr>
          <a:xfrm>
            <a:off x="4931400" y="3508113"/>
            <a:ext cx="243000" cy="700200"/>
            <a:chOff x="8478000" y="1079000"/>
            <a:chExt cx="243000" cy="700200"/>
          </a:xfrm>
        </p:grpSpPr>
        <p:sp>
          <p:nvSpPr>
            <p:cNvPr id="102" name="Google Shape;102;p16"/>
            <p:cNvSpPr/>
            <p:nvPr/>
          </p:nvSpPr>
          <p:spPr>
            <a:xfrm>
              <a:off x="8478000" y="1079000"/>
              <a:ext cx="243000" cy="243000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103;p16"/>
            <p:cNvSpPr/>
            <p:nvPr/>
          </p:nvSpPr>
          <p:spPr>
            <a:xfrm>
              <a:off x="8478000" y="1536200"/>
              <a:ext cx="243000" cy="243000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104" name="Google Shape;104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31400" y="247300"/>
            <a:ext cx="3351825" cy="1980625"/>
          </a:xfrm>
          <a:prstGeom prst="rect">
            <a:avLst/>
          </a:prstGeom>
          <a:noFill/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105" name="Google Shape;105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322275" y="2853875"/>
            <a:ext cx="3453825" cy="1354450"/>
          </a:xfrm>
          <a:prstGeom prst="rect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7"/>
          <p:cNvSpPr txBox="1">
            <a:spLocks noGrp="1"/>
          </p:cNvSpPr>
          <p:nvPr>
            <p:ph type="title"/>
          </p:nvPr>
        </p:nvSpPr>
        <p:spPr>
          <a:xfrm>
            <a:off x="346925" y="164600"/>
            <a:ext cx="3605400" cy="850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OASIS</a:t>
            </a:r>
            <a:endParaRPr/>
          </a:p>
        </p:txBody>
      </p:sp>
      <p:sp>
        <p:nvSpPr>
          <p:cNvPr id="111" name="Google Shape;111;p17"/>
          <p:cNvSpPr txBox="1">
            <a:spLocks noGrp="1"/>
          </p:cNvSpPr>
          <p:nvPr>
            <p:ph type="subTitle" idx="1"/>
          </p:nvPr>
        </p:nvSpPr>
        <p:spPr>
          <a:xfrm>
            <a:off x="317647" y="854668"/>
            <a:ext cx="4254353" cy="428883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-Location: Center Hall, 3rd Floor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-Phone: (858)534-3760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-Email: </a:t>
            </a:r>
            <a:r>
              <a:rPr lang="en" u="sng" dirty="0">
                <a:solidFill>
                  <a:schemeClr val="hlink"/>
                </a:solidFill>
                <a:hlinkClick r:id="rId3"/>
              </a:rPr>
              <a:t>oasis@ucsd.edu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-Offer: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	-Math/Science tutorial 	program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	-Language Arts tutorial 	program</a:t>
            </a:r>
          </a:p>
          <a:p>
            <a:pPr marL="0" lvl="0" indent="0" algn="l"/>
            <a:r>
              <a:rPr lang="en-US" dirty="0"/>
              <a:t>               -2Connect: provide support into your 2nd year at UCSD 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	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	</a:t>
            </a:r>
            <a:endParaRPr dirty="0"/>
          </a:p>
        </p:txBody>
      </p:sp>
      <p:grpSp>
        <p:nvGrpSpPr>
          <p:cNvPr id="112" name="Google Shape;112;p17"/>
          <p:cNvGrpSpPr/>
          <p:nvPr/>
        </p:nvGrpSpPr>
        <p:grpSpPr>
          <a:xfrm>
            <a:off x="8478000" y="164600"/>
            <a:ext cx="243000" cy="1614600"/>
            <a:chOff x="8478000" y="164600"/>
            <a:chExt cx="243000" cy="1614600"/>
          </a:xfrm>
        </p:grpSpPr>
        <p:sp>
          <p:nvSpPr>
            <p:cNvPr id="113" name="Google Shape;113;p17"/>
            <p:cNvSpPr/>
            <p:nvPr/>
          </p:nvSpPr>
          <p:spPr>
            <a:xfrm>
              <a:off x="8478000" y="164600"/>
              <a:ext cx="243000" cy="243000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114;p17"/>
            <p:cNvSpPr/>
            <p:nvPr/>
          </p:nvSpPr>
          <p:spPr>
            <a:xfrm>
              <a:off x="8478000" y="621800"/>
              <a:ext cx="243000" cy="243000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" name="Google Shape;115;p17"/>
            <p:cNvSpPr/>
            <p:nvPr/>
          </p:nvSpPr>
          <p:spPr>
            <a:xfrm>
              <a:off x="8478000" y="1079000"/>
              <a:ext cx="243000" cy="243000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116;p17"/>
            <p:cNvSpPr/>
            <p:nvPr/>
          </p:nvSpPr>
          <p:spPr>
            <a:xfrm>
              <a:off x="8478000" y="1536200"/>
              <a:ext cx="243000" cy="243000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7" name="Google Shape;117;p17"/>
          <p:cNvGrpSpPr/>
          <p:nvPr/>
        </p:nvGrpSpPr>
        <p:grpSpPr>
          <a:xfrm>
            <a:off x="4931400" y="3508113"/>
            <a:ext cx="243000" cy="700200"/>
            <a:chOff x="8478000" y="1079000"/>
            <a:chExt cx="243000" cy="700200"/>
          </a:xfrm>
        </p:grpSpPr>
        <p:sp>
          <p:nvSpPr>
            <p:cNvPr id="118" name="Google Shape;118;p17"/>
            <p:cNvSpPr/>
            <p:nvPr/>
          </p:nvSpPr>
          <p:spPr>
            <a:xfrm>
              <a:off x="8478000" y="1079000"/>
              <a:ext cx="243000" cy="243000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" name="Google Shape;119;p17"/>
            <p:cNvSpPr/>
            <p:nvPr/>
          </p:nvSpPr>
          <p:spPr>
            <a:xfrm>
              <a:off x="8478000" y="1536200"/>
              <a:ext cx="243000" cy="243000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120" name="Google Shape;120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59200" y="225396"/>
            <a:ext cx="3481125" cy="2614250"/>
          </a:xfrm>
          <a:prstGeom prst="rect">
            <a:avLst/>
          </a:prstGeom>
          <a:noFill/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121" name="Google Shape;121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611846" y="3404588"/>
            <a:ext cx="3109147" cy="803725"/>
          </a:xfrm>
          <a:prstGeom prst="rect">
            <a:avLst/>
          </a:prstGeom>
          <a:noFill/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18"/>
          <p:cNvSpPr txBox="1">
            <a:spLocks noGrp="1"/>
          </p:cNvSpPr>
          <p:nvPr>
            <p:ph type="title"/>
          </p:nvPr>
        </p:nvSpPr>
        <p:spPr>
          <a:xfrm>
            <a:off x="346925" y="164600"/>
            <a:ext cx="3605400" cy="850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Calc Lab</a:t>
            </a:r>
            <a:endParaRPr/>
          </a:p>
        </p:txBody>
      </p:sp>
      <p:sp>
        <p:nvSpPr>
          <p:cNvPr id="127" name="Google Shape;127;p18"/>
          <p:cNvSpPr txBox="1">
            <a:spLocks noGrp="1"/>
          </p:cNvSpPr>
          <p:nvPr>
            <p:ph type="subTitle" idx="1"/>
          </p:nvPr>
        </p:nvSpPr>
        <p:spPr>
          <a:xfrm>
            <a:off x="346925" y="1014800"/>
            <a:ext cx="4045200" cy="388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-Location: The Teaching + Learning Commons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-Hours depend on math level, but most common are: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	-Mon-Fri 12PM-7PM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https://math.ucsd.edu/undergraduate/undergraduate-resources/tutoring/index.html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	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	</a:t>
            </a:r>
            <a:endParaRPr dirty="0"/>
          </a:p>
        </p:txBody>
      </p:sp>
      <p:grpSp>
        <p:nvGrpSpPr>
          <p:cNvPr id="128" name="Google Shape;128;p18"/>
          <p:cNvGrpSpPr/>
          <p:nvPr/>
        </p:nvGrpSpPr>
        <p:grpSpPr>
          <a:xfrm>
            <a:off x="8478000" y="164600"/>
            <a:ext cx="243000" cy="1614600"/>
            <a:chOff x="8478000" y="164600"/>
            <a:chExt cx="243000" cy="1614600"/>
          </a:xfrm>
        </p:grpSpPr>
        <p:sp>
          <p:nvSpPr>
            <p:cNvPr id="129" name="Google Shape;129;p18"/>
            <p:cNvSpPr/>
            <p:nvPr/>
          </p:nvSpPr>
          <p:spPr>
            <a:xfrm>
              <a:off x="8478000" y="164600"/>
              <a:ext cx="243000" cy="243000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" name="Google Shape;130;p18"/>
            <p:cNvSpPr/>
            <p:nvPr/>
          </p:nvSpPr>
          <p:spPr>
            <a:xfrm>
              <a:off x="8478000" y="621800"/>
              <a:ext cx="243000" cy="243000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" name="Google Shape;131;p18"/>
            <p:cNvSpPr/>
            <p:nvPr/>
          </p:nvSpPr>
          <p:spPr>
            <a:xfrm>
              <a:off x="8478000" y="1079000"/>
              <a:ext cx="243000" cy="243000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" name="Google Shape;132;p18"/>
            <p:cNvSpPr/>
            <p:nvPr/>
          </p:nvSpPr>
          <p:spPr>
            <a:xfrm>
              <a:off x="8478000" y="1536200"/>
              <a:ext cx="243000" cy="243000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3" name="Google Shape;133;p18"/>
          <p:cNvGrpSpPr/>
          <p:nvPr/>
        </p:nvGrpSpPr>
        <p:grpSpPr>
          <a:xfrm>
            <a:off x="4931400" y="3508113"/>
            <a:ext cx="243000" cy="700200"/>
            <a:chOff x="8478000" y="1079000"/>
            <a:chExt cx="243000" cy="700200"/>
          </a:xfrm>
        </p:grpSpPr>
        <p:sp>
          <p:nvSpPr>
            <p:cNvPr id="134" name="Google Shape;134;p18"/>
            <p:cNvSpPr/>
            <p:nvPr/>
          </p:nvSpPr>
          <p:spPr>
            <a:xfrm>
              <a:off x="8478000" y="1079000"/>
              <a:ext cx="243000" cy="243000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" name="Google Shape;135;p18"/>
            <p:cNvSpPr/>
            <p:nvPr/>
          </p:nvSpPr>
          <p:spPr>
            <a:xfrm>
              <a:off x="8478000" y="1536200"/>
              <a:ext cx="243000" cy="243000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136" name="Google Shape;136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31400" y="275050"/>
            <a:ext cx="3430650" cy="2175103"/>
          </a:xfrm>
          <a:prstGeom prst="rect">
            <a:avLst/>
          </a:prstGeom>
          <a:noFill/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137" name="Google Shape;137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111775" y="2642728"/>
            <a:ext cx="2143125" cy="2143125"/>
          </a:xfrm>
          <a:prstGeom prst="rect">
            <a:avLst/>
          </a:prstGeom>
          <a:noFill/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19"/>
          <p:cNvSpPr txBox="1">
            <a:spLocks noGrp="1"/>
          </p:cNvSpPr>
          <p:nvPr>
            <p:ph type="title"/>
          </p:nvPr>
        </p:nvSpPr>
        <p:spPr>
          <a:xfrm>
            <a:off x="346925" y="164600"/>
            <a:ext cx="4045200" cy="850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Physics Tutorial Center</a:t>
            </a:r>
            <a:endParaRPr/>
          </a:p>
        </p:txBody>
      </p:sp>
      <p:sp>
        <p:nvSpPr>
          <p:cNvPr id="143" name="Google Shape;143;p19"/>
          <p:cNvSpPr txBox="1">
            <a:spLocks noGrp="1"/>
          </p:cNvSpPr>
          <p:nvPr>
            <p:ph type="subTitle" idx="1"/>
          </p:nvPr>
        </p:nvSpPr>
        <p:spPr>
          <a:xfrm>
            <a:off x="346925" y="1014800"/>
            <a:ext cx="4045200" cy="388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-Location: Mayer Hall 2218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-Fall 2018 Hours: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	-Sunday 1:00PM-7:00PM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	-Mon-Fri 11:00AM-7:00PM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	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	</a:t>
            </a:r>
            <a:endParaRPr/>
          </a:p>
        </p:txBody>
      </p:sp>
      <p:grpSp>
        <p:nvGrpSpPr>
          <p:cNvPr id="144" name="Google Shape;144;p19"/>
          <p:cNvGrpSpPr/>
          <p:nvPr/>
        </p:nvGrpSpPr>
        <p:grpSpPr>
          <a:xfrm>
            <a:off x="8478000" y="164600"/>
            <a:ext cx="243000" cy="1614600"/>
            <a:chOff x="8478000" y="164600"/>
            <a:chExt cx="243000" cy="1614600"/>
          </a:xfrm>
        </p:grpSpPr>
        <p:sp>
          <p:nvSpPr>
            <p:cNvPr id="145" name="Google Shape;145;p19"/>
            <p:cNvSpPr/>
            <p:nvPr/>
          </p:nvSpPr>
          <p:spPr>
            <a:xfrm>
              <a:off x="8478000" y="164600"/>
              <a:ext cx="243000" cy="243000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146;p19"/>
            <p:cNvSpPr/>
            <p:nvPr/>
          </p:nvSpPr>
          <p:spPr>
            <a:xfrm>
              <a:off x="8478000" y="621800"/>
              <a:ext cx="243000" cy="243000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" name="Google Shape;147;p19"/>
            <p:cNvSpPr/>
            <p:nvPr/>
          </p:nvSpPr>
          <p:spPr>
            <a:xfrm>
              <a:off x="8478000" y="1079000"/>
              <a:ext cx="243000" cy="243000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" name="Google Shape;148;p19"/>
            <p:cNvSpPr/>
            <p:nvPr/>
          </p:nvSpPr>
          <p:spPr>
            <a:xfrm>
              <a:off x="8478000" y="1536200"/>
              <a:ext cx="243000" cy="243000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49" name="Google Shape;149;p19"/>
          <p:cNvGrpSpPr/>
          <p:nvPr/>
        </p:nvGrpSpPr>
        <p:grpSpPr>
          <a:xfrm>
            <a:off x="4931400" y="3508113"/>
            <a:ext cx="243000" cy="700200"/>
            <a:chOff x="8478000" y="1079000"/>
            <a:chExt cx="243000" cy="700200"/>
          </a:xfrm>
        </p:grpSpPr>
        <p:sp>
          <p:nvSpPr>
            <p:cNvPr id="150" name="Google Shape;150;p19"/>
            <p:cNvSpPr/>
            <p:nvPr/>
          </p:nvSpPr>
          <p:spPr>
            <a:xfrm>
              <a:off x="8478000" y="1079000"/>
              <a:ext cx="243000" cy="243000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" name="Google Shape;151;p19"/>
            <p:cNvSpPr/>
            <p:nvPr/>
          </p:nvSpPr>
          <p:spPr>
            <a:xfrm>
              <a:off x="8478000" y="1536200"/>
              <a:ext cx="243000" cy="243000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152" name="Google Shape;152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62851" y="3401806"/>
            <a:ext cx="3080499" cy="912831"/>
          </a:xfrm>
          <a:prstGeom prst="rect">
            <a:avLst/>
          </a:prstGeom>
          <a:noFill/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153" name="Google Shape;153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931400" y="164599"/>
            <a:ext cx="3236399" cy="2437274"/>
          </a:xfrm>
          <a:prstGeom prst="rect">
            <a:avLst/>
          </a:prstGeom>
          <a:noFill/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Google Shape;62;p13"/>
          <p:cNvPicPr preferRelativeResize="0"/>
          <p:nvPr/>
        </p:nvPicPr>
        <p:blipFill>
          <a:blip r:embed="rId3">
            <a:alphaModFix amt="10000"/>
          </a:blip>
          <a:stretch>
            <a:fillRect/>
          </a:stretch>
        </p:blipFill>
        <p:spPr>
          <a:xfrm>
            <a:off x="1860450" y="1444250"/>
            <a:ext cx="3382800" cy="3382800"/>
          </a:xfrm>
          <a:prstGeom prst="rect">
            <a:avLst/>
          </a:prstGeom>
          <a:noFill/>
          <a:ln>
            <a:noFill/>
          </a:ln>
        </p:spPr>
      </p:pic>
      <p:sp>
        <p:nvSpPr>
          <p:cNvPr id="63" name="Google Shape;63;p13"/>
          <p:cNvSpPr txBox="1">
            <a:spLocks noGrp="1"/>
          </p:cNvSpPr>
          <p:nvPr>
            <p:ph type="ctrTitle"/>
          </p:nvPr>
        </p:nvSpPr>
        <p:spPr>
          <a:xfrm>
            <a:off x="3044700" y="1444255"/>
            <a:ext cx="3054600" cy="153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Questions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3986680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4"/>
          <p:cNvSpPr txBox="1">
            <a:spLocks noGrp="1"/>
          </p:cNvSpPr>
          <p:nvPr>
            <p:ph type="title"/>
          </p:nvPr>
        </p:nvSpPr>
        <p:spPr>
          <a:xfrm>
            <a:off x="346925" y="164600"/>
            <a:ext cx="1982400" cy="850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Q&amp;A</a:t>
            </a:r>
            <a:endParaRPr dirty="0"/>
          </a:p>
        </p:txBody>
      </p:sp>
      <p:sp>
        <p:nvSpPr>
          <p:cNvPr id="69" name="Google Shape;69;p14"/>
          <p:cNvSpPr txBox="1">
            <a:spLocks noGrp="1"/>
          </p:cNvSpPr>
          <p:nvPr>
            <p:ph type="subTitle" idx="1"/>
          </p:nvPr>
        </p:nvSpPr>
        <p:spPr>
          <a:xfrm>
            <a:off x="346925" y="935187"/>
            <a:ext cx="8374075" cy="355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/>
            <a:r>
              <a:rPr lang="en-US" sz="2000" dirty="0"/>
              <a:t>advice about buying textbooks, better places to buy textbooks than the bookstore?</a:t>
            </a:r>
          </a:p>
          <a:p>
            <a:pPr marL="0" lvl="0" indent="0" algn="l"/>
            <a:r>
              <a:rPr lang="en-US" sz="2000" dirty="0"/>
              <a:t>advice on keeping track of all community events</a:t>
            </a:r>
          </a:p>
          <a:p>
            <a:pPr marL="0" lvl="0" indent="0" algn="l"/>
            <a:r>
              <a:rPr lang="en-US" sz="2000" dirty="0"/>
              <a:t>advice on managing a minor/when to declare a minor/how to add a minor</a:t>
            </a:r>
          </a:p>
          <a:p>
            <a:pPr marL="0" lvl="0" indent="0" algn="l"/>
            <a:r>
              <a:rPr lang="en-US" sz="2000" dirty="0"/>
              <a:t>are professor reviews posted online an accurate reflection of the professor</a:t>
            </a:r>
          </a:p>
          <a:p>
            <a:pPr marL="0" lvl="0" indent="0" algn="l"/>
            <a:r>
              <a:rPr lang="en-US" sz="2000" dirty="0"/>
              <a:t>balancing study and fun</a:t>
            </a:r>
          </a:p>
          <a:p>
            <a:pPr marL="0" lvl="0" indent="0" algn="l"/>
            <a:r>
              <a:rPr lang="en-US" sz="2000" dirty="0"/>
              <a:t>how active we should be in extracurriculars</a:t>
            </a:r>
          </a:p>
          <a:p>
            <a:pPr marL="0" lvl="0" indent="0" algn="l"/>
            <a:r>
              <a:rPr lang="en-US" sz="2000" dirty="0"/>
              <a:t>how can I avoid procrastination</a:t>
            </a:r>
          </a:p>
          <a:p>
            <a:pPr marL="0" lvl="0" indent="0" algn="l"/>
            <a:r>
              <a:rPr lang="en-US" sz="2000" dirty="0"/>
              <a:t>how can I make the transition to college easier on me, as well as my family</a:t>
            </a:r>
          </a:p>
          <a:p>
            <a:pPr marL="0" lvl="0" indent="0" algn="l"/>
            <a:r>
              <a:rPr lang="en-US" sz="2000" dirty="0"/>
              <a:t>how to adjust to college</a:t>
            </a:r>
          </a:p>
          <a:p>
            <a:pPr marL="0" lvl="0" indent="0" algn="l"/>
            <a:r>
              <a:rPr lang="en-US" sz="2000" dirty="0"/>
              <a:t>how to buy cheap textbooks (other books)</a:t>
            </a:r>
          </a:p>
          <a:p>
            <a:pPr marL="0" lvl="0" indent="0" algn="l"/>
            <a:r>
              <a:rPr lang="en-US" sz="2000" dirty="0"/>
              <a:t>how to manage class well -- what do you think is the best schedule to have</a:t>
            </a:r>
          </a:p>
          <a:p>
            <a:pPr marL="0" lvl="0" indent="0" algn="l"/>
            <a:r>
              <a:rPr lang="en-US" sz="2000" dirty="0"/>
              <a:t>how to manage finances in college, </a:t>
            </a:r>
            <a:r>
              <a:rPr lang="en-US" sz="2000" dirty="0" err="1"/>
              <a:t>esp</a:t>
            </a:r>
            <a:r>
              <a:rPr lang="en-US" sz="2000" dirty="0"/>
              <a:t> cheap textbooks</a:t>
            </a:r>
          </a:p>
          <a:p>
            <a:pPr marL="0" lvl="0" indent="0" algn="l"/>
            <a:r>
              <a:rPr lang="en-US" sz="2000" dirty="0"/>
              <a:t>how to obtain the right courses</a:t>
            </a:r>
            <a:endParaRPr sz="2000" dirty="0"/>
          </a:p>
        </p:txBody>
      </p:sp>
      <p:grpSp>
        <p:nvGrpSpPr>
          <p:cNvPr id="72" name="Google Shape;72;p14"/>
          <p:cNvGrpSpPr/>
          <p:nvPr/>
        </p:nvGrpSpPr>
        <p:grpSpPr>
          <a:xfrm>
            <a:off x="8478000" y="164600"/>
            <a:ext cx="243000" cy="1614600"/>
            <a:chOff x="8478000" y="164600"/>
            <a:chExt cx="243000" cy="1614600"/>
          </a:xfrm>
        </p:grpSpPr>
        <p:sp>
          <p:nvSpPr>
            <p:cNvPr id="73" name="Google Shape;73;p14"/>
            <p:cNvSpPr/>
            <p:nvPr/>
          </p:nvSpPr>
          <p:spPr>
            <a:xfrm>
              <a:off x="8478000" y="164600"/>
              <a:ext cx="243000" cy="243000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4" name="Google Shape;74;p14"/>
            <p:cNvSpPr/>
            <p:nvPr/>
          </p:nvSpPr>
          <p:spPr>
            <a:xfrm>
              <a:off x="8478000" y="621800"/>
              <a:ext cx="243000" cy="243000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5" name="Google Shape;75;p14"/>
            <p:cNvSpPr/>
            <p:nvPr/>
          </p:nvSpPr>
          <p:spPr>
            <a:xfrm>
              <a:off x="8478000" y="1079000"/>
              <a:ext cx="243000" cy="243000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6" name="Google Shape;76;p14"/>
            <p:cNvSpPr/>
            <p:nvPr/>
          </p:nvSpPr>
          <p:spPr>
            <a:xfrm>
              <a:off x="8478000" y="1536200"/>
              <a:ext cx="243000" cy="243000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grpSp>
        <p:nvGrpSpPr>
          <p:cNvPr id="77" name="Google Shape;77;p14"/>
          <p:cNvGrpSpPr/>
          <p:nvPr/>
        </p:nvGrpSpPr>
        <p:grpSpPr>
          <a:xfrm>
            <a:off x="4931400" y="3508113"/>
            <a:ext cx="243000" cy="700200"/>
            <a:chOff x="8478000" y="1079000"/>
            <a:chExt cx="243000" cy="700200"/>
          </a:xfrm>
        </p:grpSpPr>
        <p:sp>
          <p:nvSpPr>
            <p:cNvPr id="78" name="Google Shape;78;p14"/>
            <p:cNvSpPr/>
            <p:nvPr/>
          </p:nvSpPr>
          <p:spPr>
            <a:xfrm>
              <a:off x="8478000" y="1079000"/>
              <a:ext cx="243000" cy="243000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9" name="Google Shape;79;p14"/>
            <p:cNvSpPr/>
            <p:nvPr/>
          </p:nvSpPr>
          <p:spPr>
            <a:xfrm>
              <a:off x="8478000" y="1536200"/>
              <a:ext cx="243000" cy="243000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9928099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4"/>
          <p:cNvSpPr txBox="1">
            <a:spLocks noGrp="1"/>
          </p:cNvSpPr>
          <p:nvPr>
            <p:ph type="title"/>
          </p:nvPr>
        </p:nvSpPr>
        <p:spPr>
          <a:xfrm>
            <a:off x="346925" y="164600"/>
            <a:ext cx="1982400" cy="850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Q&amp;A</a:t>
            </a:r>
            <a:endParaRPr dirty="0"/>
          </a:p>
        </p:txBody>
      </p:sp>
      <p:sp>
        <p:nvSpPr>
          <p:cNvPr id="69" name="Google Shape;69;p14"/>
          <p:cNvSpPr txBox="1">
            <a:spLocks noGrp="1"/>
          </p:cNvSpPr>
          <p:nvPr>
            <p:ph type="subTitle" idx="1"/>
          </p:nvPr>
        </p:nvSpPr>
        <p:spPr>
          <a:xfrm>
            <a:off x="346925" y="911150"/>
            <a:ext cx="8374075" cy="355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/>
            <a:r>
              <a:rPr lang="en-US" sz="2000" dirty="0"/>
              <a:t>how to use what we learn in this class in the real world</a:t>
            </a:r>
          </a:p>
          <a:p>
            <a:pPr marL="0" lvl="0" indent="0" algn="l"/>
            <a:r>
              <a:rPr lang="en-US" sz="2000" dirty="0"/>
              <a:t>if you could go back to your freshman year, what would you do differently</a:t>
            </a:r>
          </a:p>
          <a:p>
            <a:pPr marL="0" lvl="0" indent="0" algn="l"/>
            <a:r>
              <a:rPr lang="en-US" sz="2000" dirty="0"/>
              <a:t>is there any advice you have for someone in the math department considering an art minor</a:t>
            </a:r>
          </a:p>
          <a:p>
            <a:pPr marL="0" lvl="0" indent="0" algn="l"/>
            <a:r>
              <a:rPr lang="en-US" sz="2000" dirty="0"/>
              <a:t>printing papers and making photocopies</a:t>
            </a:r>
          </a:p>
          <a:p>
            <a:pPr marL="0" lvl="0" indent="0" algn="l"/>
            <a:r>
              <a:rPr lang="en-US" sz="2000" dirty="0"/>
              <a:t>should we "teacher shop"/ should we choose our courses based on others' impression of the instructor</a:t>
            </a:r>
          </a:p>
          <a:p>
            <a:pPr marL="0" lvl="0" indent="0" algn="l"/>
            <a:r>
              <a:rPr lang="en-US" sz="2000" dirty="0"/>
              <a:t>what are some good study habits that lead to success in college</a:t>
            </a:r>
          </a:p>
          <a:p>
            <a:pPr marL="0" lvl="0" indent="0" algn="l"/>
            <a:r>
              <a:rPr lang="en-US" sz="2000" dirty="0"/>
              <a:t>what are some things that made your first year easier that you didn't expect</a:t>
            </a:r>
          </a:p>
          <a:p>
            <a:pPr marL="0" lvl="0" indent="0" algn="l"/>
            <a:r>
              <a:rPr lang="en-US" sz="2000" dirty="0"/>
              <a:t>what are your most significant regrets in college</a:t>
            </a:r>
          </a:p>
          <a:p>
            <a:pPr marL="0" lvl="0" indent="0" algn="l"/>
            <a:r>
              <a:rPr lang="en-US" sz="2000" dirty="0"/>
              <a:t>what is a good way to study effectively</a:t>
            </a:r>
          </a:p>
          <a:p>
            <a:pPr marL="0" lvl="0" indent="0" algn="l"/>
            <a:r>
              <a:rPr lang="en-US" sz="2000" dirty="0"/>
              <a:t>what would be the advice you wish you knew were a first year student</a:t>
            </a:r>
          </a:p>
          <a:p>
            <a:pPr marL="0" lvl="0" indent="0" algn="l"/>
            <a:r>
              <a:rPr lang="en-US" sz="2000" dirty="0"/>
              <a:t>when is the easiest time to change my major</a:t>
            </a:r>
          </a:p>
          <a:p>
            <a:pPr marL="0" lvl="0" indent="0" algn="l"/>
            <a:r>
              <a:rPr lang="en-US" sz="2000" dirty="0"/>
              <a:t>where is the best place to study</a:t>
            </a:r>
          </a:p>
          <a:p>
            <a:pPr marL="0" lvl="0" indent="0" algn="l"/>
            <a:r>
              <a:rPr lang="en-US" sz="2000" dirty="0"/>
              <a:t> https://students.ucsd.edu/campus-services/technology/campus-study-locations.html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dirty="0"/>
              <a:t>	</a:t>
            </a:r>
            <a:endParaRPr sz="2000" dirty="0"/>
          </a:p>
        </p:txBody>
      </p:sp>
      <p:grpSp>
        <p:nvGrpSpPr>
          <p:cNvPr id="72" name="Google Shape;72;p14"/>
          <p:cNvGrpSpPr/>
          <p:nvPr/>
        </p:nvGrpSpPr>
        <p:grpSpPr>
          <a:xfrm>
            <a:off x="8478000" y="164600"/>
            <a:ext cx="243000" cy="1614600"/>
            <a:chOff x="8478000" y="164600"/>
            <a:chExt cx="243000" cy="1614600"/>
          </a:xfrm>
        </p:grpSpPr>
        <p:sp>
          <p:nvSpPr>
            <p:cNvPr id="73" name="Google Shape;73;p14"/>
            <p:cNvSpPr/>
            <p:nvPr/>
          </p:nvSpPr>
          <p:spPr>
            <a:xfrm>
              <a:off x="8478000" y="164600"/>
              <a:ext cx="243000" cy="243000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4" name="Google Shape;74;p14"/>
            <p:cNvSpPr/>
            <p:nvPr/>
          </p:nvSpPr>
          <p:spPr>
            <a:xfrm>
              <a:off x="8478000" y="621800"/>
              <a:ext cx="243000" cy="243000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5" name="Google Shape;75;p14"/>
            <p:cNvSpPr/>
            <p:nvPr/>
          </p:nvSpPr>
          <p:spPr>
            <a:xfrm>
              <a:off x="8478000" y="1079000"/>
              <a:ext cx="243000" cy="243000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6" name="Google Shape;76;p14"/>
            <p:cNvSpPr/>
            <p:nvPr/>
          </p:nvSpPr>
          <p:spPr>
            <a:xfrm>
              <a:off x="8478000" y="1536200"/>
              <a:ext cx="243000" cy="243000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grpSp>
        <p:nvGrpSpPr>
          <p:cNvPr id="77" name="Google Shape;77;p14"/>
          <p:cNvGrpSpPr/>
          <p:nvPr/>
        </p:nvGrpSpPr>
        <p:grpSpPr>
          <a:xfrm>
            <a:off x="4931400" y="3508113"/>
            <a:ext cx="243000" cy="700200"/>
            <a:chOff x="8478000" y="1079000"/>
            <a:chExt cx="243000" cy="700200"/>
          </a:xfrm>
        </p:grpSpPr>
        <p:sp>
          <p:nvSpPr>
            <p:cNvPr id="78" name="Google Shape;78;p14"/>
            <p:cNvSpPr/>
            <p:nvPr/>
          </p:nvSpPr>
          <p:spPr>
            <a:xfrm>
              <a:off x="8478000" y="1079000"/>
              <a:ext cx="243000" cy="243000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9" name="Google Shape;79;p14"/>
            <p:cNvSpPr/>
            <p:nvPr/>
          </p:nvSpPr>
          <p:spPr>
            <a:xfrm>
              <a:off x="8478000" y="1536200"/>
              <a:ext cx="243000" cy="243000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7516104"/>
      </p:ext>
    </p:extLst>
  </p:cSld>
  <p:clrMapOvr>
    <a:masterClrMapping/>
  </p:clrMapOvr>
</p:sld>
</file>

<file path=ppt/theme/theme1.xml><?xml version="1.0" encoding="utf-8"?>
<a:theme xmlns:a="http://schemas.openxmlformats.org/drawingml/2006/main" name="Luxe">
  <a:themeElements>
    <a:clrScheme name="Luxe">
      <a:dk1>
        <a:srgbClr val="000000"/>
      </a:dk1>
      <a:lt1>
        <a:srgbClr val="FFFFFF"/>
      </a:lt1>
      <a:dk2>
        <a:srgbClr val="B7B7B7"/>
      </a:dk2>
      <a:lt2>
        <a:srgbClr val="CCA677"/>
      </a:lt2>
      <a:accent1>
        <a:srgbClr val="5D4037"/>
      </a:accent1>
      <a:accent2>
        <a:srgbClr val="455A64"/>
      </a:accent2>
      <a:accent3>
        <a:srgbClr val="607D8B"/>
      </a:accent3>
      <a:accent4>
        <a:srgbClr val="78909C"/>
      </a:accent4>
      <a:accent5>
        <a:srgbClr val="57BB8A"/>
      </a:accent5>
      <a:accent6>
        <a:srgbClr val="DCE755"/>
      </a:accent6>
      <a:hlink>
        <a:srgbClr val="57BB8A"/>
      </a:hlink>
      <a:folHlink>
        <a:srgbClr val="57BB8A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150</TotalTime>
  <Words>633</Words>
  <Application>Microsoft Office PowerPoint</Application>
  <PresentationFormat>On-screen Show (16:9)</PresentationFormat>
  <Paragraphs>175</Paragraphs>
  <Slides>27</Slides>
  <Notes>27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3" baseType="lpstr">
      <vt:lpstr>Open Sans</vt:lpstr>
      <vt:lpstr>Arial</vt:lpstr>
      <vt:lpstr>inherit</vt:lpstr>
      <vt:lpstr>Economica</vt:lpstr>
      <vt:lpstr>Calibri Light</vt:lpstr>
      <vt:lpstr>Luxe</vt:lpstr>
      <vt:lpstr>Week 2</vt:lpstr>
      <vt:lpstr>Today</vt:lpstr>
      <vt:lpstr>Survey</vt:lpstr>
      <vt:lpstr>Deadlines</vt:lpstr>
      <vt:lpstr>Important Dates</vt:lpstr>
      <vt:lpstr>High school vs. College</vt:lpstr>
      <vt:lpstr>People</vt:lpstr>
      <vt:lpstr>Tips for efficient studies</vt:lpstr>
      <vt:lpstr>Tips</vt:lpstr>
      <vt:lpstr>Time Management</vt:lpstr>
      <vt:lpstr>Excel Sheet</vt:lpstr>
      <vt:lpstr>SPACES</vt:lpstr>
      <vt:lpstr>SPACES</vt:lpstr>
      <vt:lpstr>Major/Minor</vt:lpstr>
      <vt:lpstr>Change/Add Major/Minor</vt:lpstr>
      <vt:lpstr>VAC/CAPS</vt:lpstr>
      <vt:lpstr>VAC/CAPS</vt:lpstr>
      <vt:lpstr>Resources</vt:lpstr>
      <vt:lpstr>Library</vt:lpstr>
      <vt:lpstr>Library - Research Tools</vt:lpstr>
      <vt:lpstr>CAT Writing Studio</vt:lpstr>
      <vt:lpstr>OASIS</vt:lpstr>
      <vt:lpstr>Calc Lab</vt:lpstr>
      <vt:lpstr>Physics Tutorial Center</vt:lpstr>
      <vt:lpstr>Questions</vt:lpstr>
      <vt:lpstr>Q&amp;A</vt:lpstr>
      <vt:lpstr>Q&amp;A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Resources</dc:title>
  <cp:lastModifiedBy>Linhui Fu</cp:lastModifiedBy>
  <cp:revision>13</cp:revision>
  <dcterms:modified xsi:type="dcterms:W3CDTF">2018-10-11T16:18:41Z</dcterms:modified>
</cp:coreProperties>
</file>