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65" r:id="rId3"/>
    <p:sldId id="278" r:id="rId4"/>
    <p:sldId id="269" r:id="rId5"/>
    <p:sldId id="270" r:id="rId6"/>
    <p:sldId id="284" r:id="rId7"/>
    <p:sldId id="285" r:id="rId8"/>
    <p:sldId id="287" r:id="rId9"/>
    <p:sldId id="286" r:id="rId10"/>
    <p:sldId id="280" r:id="rId11"/>
    <p:sldId id="281" r:id="rId12"/>
    <p:sldId id="288" r:id="rId13"/>
    <p:sldId id="291" r:id="rId14"/>
    <p:sldId id="289" r:id="rId15"/>
    <p:sldId id="290" r:id="rId16"/>
    <p:sldId id="263" r:id="rId17"/>
    <p:sldId id="257" r:id="rId18"/>
    <p:sldId id="292" r:id="rId19"/>
  </p:sldIdLst>
  <p:sldSz cx="9144000" cy="5143500" type="screen16x9"/>
  <p:notesSz cx="6858000" cy="9144000"/>
  <p:embeddedFontLst>
    <p:embeddedFont>
      <p:font typeface="Economica" panose="02010600030101010101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952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91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695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485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6545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3972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8800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919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729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790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918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5092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85737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836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org.ucsd.ed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ady.ucsd.edu/programs/undergraduate-programs/organizations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jacobsschool.ucsd.edu/idea/studentlife/undergradorgs.s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lobalhealth.ucsd.edu/resources/Pages/student-organizations.asp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students.ucsd.edu/student-life/involvement/index.html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xth.ucsd.edu/student-life/involvement-opportunities/index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abroad.ucsd.ed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.ucsd.edu/sponsor/new-students/index.html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ty.ucsd.ed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</a:t>
            </a:r>
            <a:r>
              <a:rPr lang="en-US" altLang="zh-CN" dirty="0"/>
              <a:t>eek 3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Today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Tx/>
              <a:buChar char="-"/>
            </a:pPr>
            <a:r>
              <a:rPr lang="en-US" dirty="0"/>
              <a:t>Q</a:t>
            </a:r>
            <a:r>
              <a:rPr lang="en-US" altLang="zh-CN" dirty="0"/>
              <a:t>uick Write</a:t>
            </a:r>
            <a:endParaRPr lang="en-US" dirty="0"/>
          </a:p>
          <a:p>
            <a:pPr marL="342900" algn="l">
              <a:buFontTx/>
              <a:buChar char="-"/>
            </a:pPr>
            <a:r>
              <a:rPr lang="en-US" dirty="0"/>
              <a:t>Organizational Involvement</a:t>
            </a:r>
          </a:p>
          <a:p>
            <a:pPr marL="0" indent="0" algn="l"/>
            <a:r>
              <a:rPr lang="en-US" dirty="0"/>
              <a:t>	- Student Organizations</a:t>
            </a:r>
          </a:p>
          <a:p>
            <a:pPr marL="0" indent="0" algn="l"/>
            <a:r>
              <a:rPr lang="en-US" dirty="0"/>
              <a:t>	- Student Government</a:t>
            </a:r>
          </a:p>
          <a:p>
            <a:pPr marL="0" indent="0" algn="l"/>
            <a:r>
              <a:rPr lang="en-US" dirty="0"/>
              <a:t>	- CSI</a:t>
            </a:r>
          </a:p>
          <a:p>
            <a:pPr marL="342900" lvl="0" algn="l">
              <a:buFontTx/>
              <a:buChar char="-"/>
            </a:pPr>
            <a:r>
              <a:rPr lang="en-US" dirty="0"/>
              <a:t>Study Abroad</a:t>
            </a:r>
          </a:p>
          <a:p>
            <a:pPr marL="342900" algn="l">
              <a:buFontTx/>
              <a:buChar char="-"/>
            </a:pPr>
            <a:r>
              <a:rPr lang="en-US" dirty="0"/>
              <a:t>Internships</a:t>
            </a:r>
          </a:p>
          <a:p>
            <a:pPr marL="342900" lvl="0" algn="l">
              <a:buFontTx/>
              <a:buChar char="-"/>
            </a:pPr>
            <a:r>
              <a:rPr lang="en-US" dirty="0"/>
              <a:t>Volunteer work</a:t>
            </a:r>
          </a:p>
          <a:p>
            <a:pPr marL="342900" lvl="0" algn="l">
              <a:buFontTx/>
              <a:buChar char="-"/>
            </a:pPr>
            <a:r>
              <a:rPr lang="en-US" dirty="0"/>
              <a:t>Websites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Quick Write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630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Organizations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3203101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dirty="0"/>
              <a:t>Student Orgs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6932416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000" dirty="0"/>
              <a:t>General Student orgs:</a:t>
            </a:r>
          </a:p>
          <a:p>
            <a:pPr algn="l"/>
            <a:r>
              <a:rPr lang="en-US" sz="2000" dirty="0">
                <a:hlinkClick r:id="rId3"/>
              </a:rPr>
              <a:t>https://studentorg.ucsd.edu/</a:t>
            </a:r>
            <a:endParaRPr lang="en-US" sz="2000" dirty="0"/>
          </a:p>
          <a:p>
            <a:pPr algn="l"/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45BA0C2-0D03-40D0-B272-63C9F8A53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19" y="1779200"/>
            <a:ext cx="1694913" cy="3288259"/>
          </a:xfrm>
          <a:prstGeom prst="rect">
            <a:avLst/>
          </a:prstGeom>
        </p:spPr>
      </p:pic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91B7DF5-479E-4997-9690-452AE5B03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1400" y="262772"/>
            <a:ext cx="3332986" cy="23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5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3" y="164600"/>
            <a:ext cx="4827477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dirty="0"/>
              <a:t>Professional Student Orgs</a:t>
            </a: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334143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000" dirty="0"/>
              <a:t>Rady School of Management: </a:t>
            </a:r>
          </a:p>
          <a:p>
            <a:pPr algn="l"/>
            <a:r>
              <a:rPr lang="en-US" sz="2000" dirty="0">
                <a:hlinkClick r:id="rId3"/>
              </a:rPr>
              <a:t>https://rady.ucsd.edu/programs/undergraduate-programs/organizations</a:t>
            </a:r>
            <a:endParaRPr lang="en-US" sz="2000" dirty="0"/>
          </a:p>
          <a:p>
            <a:pPr algn="l"/>
            <a:endParaRPr lang="en-US" sz="2000" dirty="0"/>
          </a:p>
          <a:p>
            <a:pPr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4EB7785-2D9B-4F4E-BFD7-5FC7AC4C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93" y="1817579"/>
            <a:ext cx="4642338" cy="1749137"/>
          </a:xfrm>
          <a:prstGeom prst="rect">
            <a:avLst/>
          </a:prstGeom>
        </p:spPr>
      </p:pic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5BB69D8-5513-445E-992B-53AA24E51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942" y="3508113"/>
            <a:ext cx="4522108" cy="1559347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81162D5-E660-4E2F-8330-402A9CA6F8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56" y="1762035"/>
            <a:ext cx="4642338" cy="1889454"/>
          </a:xfrm>
          <a:prstGeom prst="rect">
            <a:avLst/>
          </a:prstGeom>
        </p:spPr>
      </p:pic>
      <p:pic>
        <p:nvPicPr>
          <p:cNvPr id="9" name="Picture 8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EB40B9F5-3C61-4536-92D3-A86128ACF4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5320"/>
            <a:ext cx="4572000" cy="154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56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225075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000" dirty="0"/>
              <a:t>Jacobs School of Engineering:</a:t>
            </a:r>
          </a:p>
          <a:p>
            <a:pPr algn="l"/>
            <a:r>
              <a:rPr lang="en-US" sz="2000" dirty="0">
                <a:hlinkClick r:id="rId3"/>
              </a:rPr>
              <a:t>http://jacobsschool.ucsd.edu/idea/studentlife/undergradorgs.shtml</a:t>
            </a:r>
            <a:endParaRPr lang="en-US" sz="2000" dirty="0"/>
          </a:p>
          <a:p>
            <a:pPr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68;p14">
            <a:extLst>
              <a:ext uri="{FF2B5EF4-FFF2-40B4-BE49-F238E27FC236}">
                <a16:creationId xmlns:a16="http://schemas.microsoft.com/office/drawing/2014/main" id="{6D132AEB-1C34-49E1-8A02-F329D389C138}"/>
              </a:ext>
            </a:extLst>
          </p:cNvPr>
          <p:cNvSpPr txBox="1">
            <a:spLocks/>
          </p:cNvSpPr>
          <p:nvPr/>
        </p:nvSpPr>
        <p:spPr>
          <a:xfrm>
            <a:off x="346923" y="164600"/>
            <a:ext cx="4827477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Professional Student Orgs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68389A9-9745-448F-931F-FA38ED4F4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12" y="2121992"/>
            <a:ext cx="4093592" cy="2772242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E0B2DAA6-A030-448E-AF0D-12040C2D4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621" y="1760366"/>
            <a:ext cx="4597379" cy="341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8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34156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000" dirty="0"/>
              <a:t>UCSD Global Health Institute:</a:t>
            </a:r>
          </a:p>
          <a:p>
            <a:pPr algn="l"/>
            <a:r>
              <a:rPr lang="en-US" sz="2000" dirty="0">
                <a:hlinkClick r:id="rId3"/>
              </a:rPr>
              <a:t>http://globalhealth.ucsd.edu/resources/Pages/student-organizations.aspx</a:t>
            </a:r>
            <a:endParaRPr lang="en-US" sz="2000" dirty="0"/>
          </a:p>
          <a:p>
            <a:pPr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68;p14">
            <a:extLst>
              <a:ext uri="{FF2B5EF4-FFF2-40B4-BE49-F238E27FC236}">
                <a16:creationId xmlns:a16="http://schemas.microsoft.com/office/drawing/2014/main" id="{6D132AEB-1C34-49E1-8A02-F329D389C138}"/>
              </a:ext>
            </a:extLst>
          </p:cNvPr>
          <p:cNvSpPr txBox="1">
            <a:spLocks/>
          </p:cNvSpPr>
          <p:nvPr/>
        </p:nvSpPr>
        <p:spPr>
          <a:xfrm>
            <a:off x="346923" y="164600"/>
            <a:ext cx="4827477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Professional Student Orgs</a:t>
            </a:r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C7AD21D-3C87-4549-9566-D39D9B85C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39" y="2001633"/>
            <a:ext cx="6701904" cy="301296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368D15D-6B26-4CBA-BDAB-1B6A415EAB53}"/>
              </a:ext>
            </a:extLst>
          </p:cNvPr>
          <p:cNvCxnSpPr>
            <a:cxnSpLocks/>
          </p:cNvCxnSpPr>
          <p:nvPr/>
        </p:nvCxnSpPr>
        <p:spPr>
          <a:xfrm>
            <a:off x="3234834" y="4702369"/>
            <a:ext cx="824330" cy="1507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977FFC-CC68-4E9D-917F-A55318EA6DA2}"/>
              </a:ext>
            </a:extLst>
          </p:cNvPr>
          <p:cNvCxnSpPr>
            <a:cxnSpLocks/>
          </p:cNvCxnSpPr>
          <p:nvPr/>
        </p:nvCxnSpPr>
        <p:spPr>
          <a:xfrm>
            <a:off x="6973556" y="2771805"/>
            <a:ext cx="76801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403CD49-B9BE-4ABC-9B1E-1763101D38A9}"/>
              </a:ext>
            </a:extLst>
          </p:cNvPr>
          <p:cNvSpPr txBox="1"/>
          <p:nvPr/>
        </p:nvSpPr>
        <p:spPr>
          <a:xfrm>
            <a:off x="7665420" y="2571750"/>
            <a:ext cx="1293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Brief Intro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FE7CA-4166-43C5-A9DD-35682697DC16}"/>
              </a:ext>
            </a:extLst>
          </p:cNvPr>
          <p:cNvSpPr txBox="1"/>
          <p:nvPr/>
        </p:nvSpPr>
        <p:spPr>
          <a:xfrm>
            <a:off x="4059164" y="4647059"/>
            <a:ext cx="1564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1377808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584475" cy="3288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2000" dirty="0">
                <a:hlinkClick r:id="rId3"/>
              </a:rPr>
              <a:t>https://students.ucsd.edu/student-life/involvement/index.html</a:t>
            </a:r>
            <a:endParaRPr lang="en-US" sz="2000" dirty="0"/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68;p14">
            <a:extLst>
              <a:ext uri="{FF2B5EF4-FFF2-40B4-BE49-F238E27FC236}">
                <a16:creationId xmlns:a16="http://schemas.microsoft.com/office/drawing/2014/main" id="{AF80D4FD-530B-43EC-AF56-752775153A6B}"/>
              </a:ext>
            </a:extLst>
          </p:cNvPr>
          <p:cNvSpPr txBox="1">
            <a:spLocks/>
          </p:cNvSpPr>
          <p:nvPr/>
        </p:nvSpPr>
        <p:spPr>
          <a:xfrm>
            <a:off x="346923" y="164600"/>
            <a:ext cx="6395521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CSI: Center for Student Involvement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3C3F56E-128C-4FF4-9781-B930DBEF0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45" y="1747450"/>
            <a:ext cx="2514600" cy="2381250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DB2AE8D-0FCA-4D11-BB65-0E40670EB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645" y="1657700"/>
            <a:ext cx="2343150" cy="2400300"/>
          </a:xfrm>
          <a:prstGeom prst="rect">
            <a:avLst/>
          </a:prstGeom>
        </p:spPr>
      </p:pic>
      <p:pic>
        <p:nvPicPr>
          <p:cNvPr id="9" name="Picture 8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A444E541-6907-476B-8A78-A6974766DE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923" y="3965313"/>
            <a:ext cx="7352594" cy="120702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B0894C-B3DF-4E2E-BBA1-9F1ACE6BF3A8}"/>
              </a:ext>
            </a:extLst>
          </p:cNvPr>
          <p:cNvCxnSpPr/>
          <p:nvPr/>
        </p:nvCxnSpPr>
        <p:spPr>
          <a:xfrm flipV="1">
            <a:off x="2140427" y="1779200"/>
            <a:ext cx="721096" cy="5620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AB58B69-1B78-4B61-9C69-245DE2B70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1523" y="3287221"/>
            <a:ext cx="1714500" cy="65722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425FFE7-6CE4-478D-B70D-A9D67476151A}"/>
              </a:ext>
            </a:extLst>
          </p:cNvPr>
          <p:cNvCxnSpPr>
            <a:cxnSpLocks/>
          </p:cNvCxnSpPr>
          <p:nvPr/>
        </p:nvCxnSpPr>
        <p:spPr>
          <a:xfrm flipV="1">
            <a:off x="1748413" y="3508113"/>
            <a:ext cx="1220500" cy="214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16ED40B-29A1-424C-8A05-CD92ABFC8A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5775" y="1657700"/>
            <a:ext cx="4174723" cy="270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0251" y="1444255"/>
            <a:ext cx="4441371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College Opportunities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4018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6787405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Sixth College Involvement Opportunities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183076" cy="41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2000" dirty="0">
                <a:hlinkClick r:id="rId3"/>
              </a:rPr>
              <a:t>http://www.sixth.ucsd.edu/student-life/involvement-opportunities/index.html</a:t>
            </a:r>
            <a:endParaRPr lang="en-US" sz="2000" dirty="0"/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116BC85-914D-4802-B3CB-E054C766B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836588"/>
            <a:ext cx="4191000" cy="1914525"/>
          </a:xfrm>
          <a:prstGeom prst="rect">
            <a:avLst/>
          </a:prstGeom>
        </p:spPr>
      </p:pic>
      <p:pic>
        <p:nvPicPr>
          <p:cNvPr id="5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11EDACDE-AD44-4805-992B-811D70AFAC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4076" y="947269"/>
            <a:ext cx="4589135" cy="419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40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Study Abroad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4556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Study Abroad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dirty="0">
                <a:hlinkClick r:id="rId3"/>
              </a:rPr>
              <a:t>https://studyabroad.ucsd.edu/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01F0872-129B-460F-B758-750B8F065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50" y="1657700"/>
            <a:ext cx="3943350" cy="2771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65931C-76B9-4F72-B2FE-857132308D38}"/>
              </a:ext>
            </a:extLst>
          </p:cNvPr>
          <p:cNvSpPr txBox="1"/>
          <p:nvPr/>
        </p:nvSpPr>
        <p:spPr>
          <a:xfrm>
            <a:off x="4751877" y="1939687"/>
            <a:ext cx="42867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Practice Second Language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Make friends from other countries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Gain global insights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2401347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Internship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6961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Internship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Tx/>
              <a:buChar char="-"/>
            </a:pPr>
            <a:r>
              <a:rPr lang="en-US" sz="2000" dirty="0"/>
              <a:t>When should I consider an internship?</a:t>
            </a:r>
          </a:p>
          <a:p>
            <a:pPr marL="342900" lvl="0" algn="l">
              <a:buFontTx/>
              <a:buChar char="-"/>
            </a:pPr>
            <a:r>
              <a:rPr lang="en-US" sz="2000" dirty="0"/>
              <a:t>Where can I find an internship?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Career Service Center: 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Academic Internship Program: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Handshake: 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Company Website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LinkedIn</a:t>
            </a:r>
          </a:p>
          <a:p>
            <a:pPr marL="800100" lvl="1" algn="l">
              <a:buFontTx/>
              <a:buChar char="-"/>
            </a:pPr>
            <a:r>
              <a:rPr lang="en-US" sz="2000" dirty="0"/>
              <a:t>Facebook Group: </a:t>
            </a:r>
          </a:p>
          <a:p>
            <a:pPr marL="1257300" lvl="2" algn="l">
              <a:buFontTx/>
              <a:buChar char="-"/>
            </a:pPr>
            <a:r>
              <a:rPr lang="en-US" sz="2000" dirty="0"/>
              <a:t>Jobs &amp; Internships: Open group within UCSD</a:t>
            </a:r>
          </a:p>
          <a:p>
            <a:pPr marL="0" lvl="0" indent="0" algn="l"/>
            <a:r>
              <a:rPr lang="en-US" sz="2000" dirty="0"/>
              <a:t>- I’m not sure about my career path, should I still consider for an internship?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3221CEA-998B-419C-BC78-C6E0E1D8729A}"/>
              </a:ext>
            </a:extLst>
          </p:cNvPr>
          <p:cNvSpPr/>
          <p:nvPr/>
        </p:nvSpPr>
        <p:spPr>
          <a:xfrm>
            <a:off x="4592096" y="1989574"/>
            <a:ext cx="30542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Economica" panose="02010600030101010101" charset="0"/>
              </a:rPr>
              <a:t>https://aip.ucsd.edu/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92BB98-44CD-4321-A919-EB97A44C14C5}"/>
              </a:ext>
            </a:extLst>
          </p:cNvPr>
          <p:cNvSpPr/>
          <p:nvPr/>
        </p:nvSpPr>
        <p:spPr>
          <a:xfrm>
            <a:off x="4582048" y="1682419"/>
            <a:ext cx="21435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Economica" panose="02010600030101010101" charset="0"/>
              </a:rPr>
              <a:t>https://career.ucsd.edu/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F9F05A-7406-4ADB-B2D6-B3CBC6DA4658}"/>
              </a:ext>
            </a:extLst>
          </p:cNvPr>
          <p:cNvSpPr/>
          <p:nvPr/>
        </p:nvSpPr>
        <p:spPr>
          <a:xfrm>
            <a:off x="4591598" y="2286681"/>
            <a:ext cx="2839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Economica" panose="02010600030101010101" charset="0"/>
              </a:rPr>
              <a:t>https://ucsd.joinhandshake.com/</a:t>
            </a:r>
          </a:p>
        </p:txBody>
      </p:sp>
    </p:spTree>
    <p:extLst>
      <p:ext uri="{BB962C8B-B14F-4D97-AF65-F5344CB8AC3E}">
        <p14:creationId xmlns:p14="http://schemas.microsoft.com/office/powerpoint/2010/main" val="2880919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Websites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062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Resources for New Undergraduate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2000" dirty="0">
                <a:hlinkClick r:id="rId3"/>
              </a:rPr>
              <a:t>https://students.ucsd.edu/sponsor/new-students/index.html</a:t>
            </a:r>
            <a:endParaRPr lang="en-US" sz="2000" dirty="0"/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555EE02-535D-4FEA-AD3A-178BEAF42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24" y="1779200"/>
            <a:ext cx="2388353" cy="3278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2BB7D2-875A-491A-B7D5-0BA5DF249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6596" y="1779200"/>
            <a:ext cx="2686050" cy="1962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5F9843-D3E3-4E92-AF13-57F1C5622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5748" y="3599469"/>
            <a:ext cx="2600325" cy="1590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8478CE-27A4-4A54-9684-A9A13BEB6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2646" y="1769437"/>
            <a:ext cx="2333625" cy="17716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Campus Community Centers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dirty="0">
                <a:hlinkClick r:id="rId3"/>
              </a:rPr>
              <a:t>http://community.ucsd.edu/</a:t>
            </a:r>
            <a:endParaRPr lang="en-US" dirty="0"/>
          </a:p>
          <a:p>
            <a:pPr marL="0" lvl="0" indent="0" algn="l"/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	</a:t>
            </a: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D0C964-8B55-4AE2-8998-AE88A96F4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23820"/>
              </p:ext>
            </p:extLst>
          </p:nvPr>
        </p:nvGraphicFramePr>
        <p:xfrm>
          <a:off x="552662" y="1624512"/>
          <a:ext cx="4199215" cy="3354388"/>
        </p:xfrm>
        <a:graphic>
          <a:graphicData uri="http://schemas.openxmlformats.org/drawingml/2006/table">
            <a:tbl>
              <a:tblPr/>
              <a:tblGrid>
                <a:gridCol w="4199215">
                  <a:extLst>
                    <a:ext uri="{9D8B030D-6E8A-4147-A177-3AD203B41FA5}">
                      <a16:colId xmlns:a16="http://schemas.microsoft.com/office/drawing/2014/main" val="84267725"/>
                    </a:ext>
                  </a:extLst>
                </a:gridCol>
              </a:tblGrid>
              <a:tr h="3354388"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Economica" panose="02010600030101010101" charset="0"/>
                        </a:rPr>
                        <a:t>Black Resource Center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Economica" panose="02010600030101010101" charset="0"/>
                        </a:rPr>
                        <a:t>Cross-Cultural Center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Economica" panose="02010600030101010101" charset="0"/>
                        </a:rPr>
                        <a:t>Lesbian Gay Bisexual Transgender Resource Center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Economica" panose="02010600030101010101" charset="0"/>
                        </a:rPr>
                        <a:t>Raza Resource Centro</a:t>
                      </a:r>
                    </a:p>
                    <a:p>
                      <a:pPr marL="342900" indent="-3429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Economica" panose="02010600030101010101" charset="0"/>
                        </a:rPr>
                        <a:t>Women’s Center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Economica" panose="02010600030101010101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Economica" panose="02010600030101010101" charset="0"/>
                        </a:rPr>
                        <a:t>are collectively known as the Campus Community Centers. Along with these partnerships, we build and sustain a socially just campus climate.</a:t>
                      </a:r>
                      <a:endParaRPr lang="en-US" sz="2000" dirty="0">
                        <a:effectLst/>
                        <a:latin typeface="Economica" panose="02010600030101010101" charset="0"/>
                      </a:endParaRPr>
                    </a:p>
                  </a:txBody>
                  <a:tcPr marL="64811" marR="64811" marT="40577" marB="4057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101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267361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316</Words>
  <Application>Microsoft Office PowerPoint</Application>
  <PresentationFormat>On-screen Show (16:9)</PresentationFormat>
  <Paragraphs>106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Open Sans</vt:lpstr>
      <vt:lpstr>Arial</vt:lpstr>
      <vt:lpstr>Economica</vt:lpstr>
      <vt:lpstr>Luxe</vt:lpstr>
      <vt:lpstr>Week 3</vt:lpstr>
      <vt:lpstr>Today</vt:lpstr>
      <vt:lpstr>Quick Write</vt:lpstr>
      <vt:lpstr>Organizations</vt:lpstr>
      <vt:lpstr>Student Orgs</vt:lpstr>
      <vt:lpstr>Professional Student Orgs</vt:lpstr>
      <vt:lpstr>PowerPoint Presentation</vt:lpstr>
      <vt:lpstr>PowerPoint Presentation</vt:lpstr>
      <vt:lpstr>PowerPoint Presentation</vt:lpstr>
      <vt:lpstr>College Opportunities</vt:lpstr>
      <vt:lpstr>Sixth College Involvement Opportunities</vt:lpstr>
      <vt:lpstr>Study Abroad</vt:lpstr>
      <vt:lpstr>Study Abroad</vt:lpstr>
      <vt:lpstr>Internship</vt:lpstr>
      <vt:lpstr>Internship</vt:lpstr>
      <vt:lpstr>Websites</vt:lpstr>
      <vt:lpstr>Resources for New Undergraduate</vt:lpstr>
      <vt:lpstr>Campus Community Centers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24</cp:revision>
  <dcterms:modified xsi:type="dcterms:W3CDTF">2018-10-18T03:57:43Z</dcterms:modified>
</cp:coreProperties>
</file>