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65" r:id="rId3"/>
    <p:sldId id="294" r:id="rId4"/>
    <p:sldId id="301" r:id="rId5"/>
    <p:sldId id="295" r:id="rId6"/>
    <p:sldId id="269" r:id="rId7"/>
    <p:sldId id="302" r:id="rId8"/>
    <p:sldId id="270" r:id="rId9"/>
    <p:sldId id="300" r:id="rId10"/>
    <p:sldId id="298" r:id="rId11"/>
    <p:sldId id="303" r:id="rId12"/>
    <p:sldId id="299" r:id="rId13"/>
    <p:sldId id="293" r:id="rId14"/>
    <p:sldId id="284" r:id="rId15"/>
    <p:sldId id="296" r:id="rId16"/>
    <p:sldId id="297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Economica" panose="02010600030101010101" charset="0"/>
      <p:regular r:id="rId25"/>
      <p:bold r:id="rId26"/>
      <p:italic r:id="rId27"/>
      <p:boldItalic r:id="rId28"/>
    </p:embeddedFont>
    <p:embeddedFont>
      <p:font typeface="Open Sans" panose="020B060603050402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4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3932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6182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710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4841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8133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5108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691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4530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8225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8518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51673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96880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6695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05346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4937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sd.edu/catalog/front/courses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hatcanidowiththismajor.com/major/" TargetMode="External"/><Relationship Id="rId5" Type="http://schemas.openxmlformats.org/officeDocument/2006/relationships/hyperlink" Target="file:///\\exeter\shared\TMC\Advising\Programs%20&amp;%20Events\First%20Year%20Experience\Choosing%20&amp;%20Committing%20to%20a%20Major%20Presentation\Plans.ucsd.edu" TargetMode="External"/><Relationship Id="rId4" Type="http://schemas.openxmlformats.org/officeDocument/2006/relationships/hyperlink" Target="https://career.ucsd.edu/plan/index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csd.firsthand.co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areer.ucsd.edu/undergrads/gain-experience/interviews.html#Informational-Interviewi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s.ucsd.edu/academics/advising/academic-success/dine-with-a-prof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tudyabroad.ucsd.edu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ucsd.joinhandshake.com/login" TargetMode="External"/><Relationship Id="rId5" Type="http://schemas.openxmlformats.org/officeDocument/2006/relationships/hyperlink" Target="http://aip.ucsd.edu/" TargetMode="External"/><Relationship Id="rId4" Type="http://schemas.openxmlformats.org/officeDocument/2006/relationships/hyperlink" Target="mailto:aipinfo@ucsd.edu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file:///\\exeter\shared\TMC\Advising\Programs%20&amp;%20Events\First%20Year%20Experience\Choosing%20&amp;%20Committing%20to%20a%20Major%20Presentation\vac.ucsd.edu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students.ucsd.edu/sponsor/college-contacts/index.html" TargetMode="External"/><Relationship Id="rId5" Type="http://schemas.openxmlformats.org/officeDocument/2006/relationships/hyperlink" Target="https://students.ucsd.edu/academics/advising/" TargetMode="External"/><Relationship Id="rId4" Type="http://schemas.openxmlformats.org/officeDocument/2006/relationships/hyperlink" Target="file:///\\exeter\shared\TMC\Advising\Programs%20&amp;%20Events\First%20Year%20Experience\Choosing%20&amp;%20Committing%20to%20a%20Major%20Presentation\career.ucsd.edu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oasis.ucsd.edu/services/math-science/success-in-ld-math.html" TargetMode="External"/><Relationship Id="rId7" Type="http://schemas.openxmlformats.org/officeDocument/2006/relationships/hyperlink" Target="http://www.usnews.com/education/blogs/medical-school-admissions-doctor/2016/01/19/nontraditional-students-can-be-attractive-medical-school-applicant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career.ucsd.edu/alumni/alumni-survey/index.html" TargetMode="External"/><Relationship Id="rId5" Type="http://schemas.openxmlformats.org/officeDocument/2006/relationships/hyperlink" Target="http://www.forbes.com/sites/sergeiklebnikov/2015/07/06/what-employers-are-looking-for-when-hiring-recent-college-grads/#77eff22c21e5" TargetMode="External"/><Relationship Id="rId4" Type="http://schemas.openxmlformats.org/officeDocument/2006/relationships/hyperlink" Target="http://www.aacu.org/leap/students/employers-top-t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818940" y="1444250"/>
            <a:ext cx="7506119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</a:t>
            </a:r>
            <a:r>
              <a:rPr lang="en-US" altLang="zh-CN" dirty="0"/>
              <a:t>eek 5:</a:t>
            </a:r>
            <a:r>
              <a:rPr lang="zh-CN" altLang="en-US" dirty="0"/>
              <a:t> </a:t>
            </a:r>
            <a:r>
              <a:rPr lang="en-US" altLang="zh-CN" dirty="0"/>
              <a:t>Choosing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Committing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a Major</a:t>
            </a:r>
            <a:r>
              <a:rPr lang="zh-CN" altLang="en-US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1982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Today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Tx/>
              <a:buChar char="-"/>
            </a:pPr>
            <a:r>
              <a:rPr lang="en-US" altLang="zh-CN" sz="2000" dirty="0"/>
              <a:t>Step 1. Gathering Information</a:t>
            </a:r>
          </a:p>
          <a:p>
            <a:pPr marL="342900" lvl="0" algn="l">
              <a:buFontTx/>
              <a:buChar char="-"/>
            </a:pPr>
            <a:r>
              <a:rPr lang="en-US" altLang="zh-CN" sz="2000" dirty="0"/>
              <a:t>Step 2. Making Connections</a:t>
            </a:r>
          </a:p>
          <a:p>
            <a:pPr marL="342900" lvl="0" algn="l">
              <a:buFontTx/>
              <a:buChar char="-"/>
            </a:pPr>
            <a:r>
              <a:rPr lang="en-US" altLang="zh-CN" sz="2000" dirty="0"/>
              <a:t>Step 3. Making a Decision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Academic &amp; Career Advising 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Additional Resources</a:t>
            </a: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4D61BE3-A208-4104-AF52-8DE66908A734}"/>
              </a:ext>
            </a:extLst>
          </p:cNvPr>
          <p:cNvSpPr txBox="1"/>
          <p:nvPr/>
        </p:nvSpPr>
        <p:spPr>
          <a:xfrm>
            <a:off x="4925424" y="1644238"/>
            <a:ext cx="35525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Side Note: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Social Media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</a:t>
            </a:r>
            <a:r>
              <a:rPr lang="en-US" altLang="zh-CN" sz="2000" dirty="0"/>
              <a:t>mails about opportunities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Week 6 paragraph: event</a:t>
            </a:r>
          </a:p>
        </p:txBody>
      </p:sp>
    </p:spTree>
    <p:extLst>
      <p:ext uri="{BB962C8B-B14F-4D97-AF65-F5344CB8AC3E}">
        <p14:creationId xmlns:p14="http://schemas.microsoft.com/office/powerpoint/2010/main" val="1559386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749919" y="1444255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535892" y="1444255"/>
            <a:ext cx="5858189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algn="l"/>
            <a:r>
              <a:rPr lang="en-US" altLang="zh-CN" sz="4400" dirty="0"/>
              <a:t>Step 1. Gathering Information</a:t>
            </a:r>
          </a:p>
        </p:txBody>
      </p:sp>
    </p:spTree>
    <p:extLst>
      <p:ext uri="{BB962C8B-B14F-4D97-AF65-F5344CB8AC3E}">
        <p14:creationId xmlns:p14="http://schemas.microsoft.com/office/powerpoint/2010/main" val="1142193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5692134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l"/>
            <a:r>
              <a:rPr lang="en-US" altLang="zh-CN" sz="4000" dirty="0">
                <a:solidFill>
                  <a:schemeClr val="tx2">
                    <a:lumMod val="75000"/>
                  </a:schemeClr>
                </a:solidFill>
              </a:rPr>
              <a:t>Step 1. Gathering Information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Tx/>
              <a:buChar char="-"/>
            </a:pPr>
            <a:r>
              <a:rPr lang="en-US" sz="2800" dirty="0"/>
              <a:t>Take Upper Classes</a:t>
            </a:r>
          </a:p>
          <a:p>
            <a:pPr marL="342900" lvl="0" algn="l">
              <a:buFontTx/>
              <a:buChar char="-"/>
            </a:pPr>
            <a:r>
              <a:rPr lang="en-US" sz="2800" dirty="0"/>
              <a:t>Explore different topics</a:t>
            </a:r>
          </a:p>
          <a:p>
            <a:pPr marL="800100" lvl="1" algn="l">
              <a:buFontTx/>
              <a:buChar char="-"/>
            </a:pPr>
            <a:r>
              <a:rPr lang="en-US" sz="2800" dirty="0"/>
              <a:t>Physics, Visual Arts, Math</a:t>
            </a:r>
          </a:p>
          <a:p>
            <a:pPr marL="342900" algn="l">
              <a:buFontTx/>
              <a:buChar char="-"/>
            </a:pPr>
            <a:r>
              <a:rPr lang="en-US" sz="2800" dirty="0"/>
              <a:t>Attend Workshops provided by department</a:t>
            </a:r>
          </a:p>
          <a:p>
            <a:pPr marL="800100" lvl="1" algn="l">
              <a:buFontTx/>
              <a:buChar char="-"/>
            </a:pPr>
            <a:r>
              <a:rPr lang="en-US" sz="2800" dirty="0"/>
              <a:t>Presented by Alumni</a:t>
            </a:r>
          </a:p>
          <a:p>
            <a:pPr marL="800100" lvl="1" algn="l">
              <a:buFontTx/>
              <a:buChar char="-"/>
            </a:pPr>
            <a:r>
              <a:rPr lang="en-US" sz="2800" dirty="0"/>
              <a:t>Career Path</a:t>
            </a:r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8945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75619" y="146400"/>
            <a:ext cx="613426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algn="l"/>
            <a:r>
              <a:rPr lang="en-US" altLang="zh-CN" sz="4400" dirty="0">
                <a:solidFill>
                  <a:schemeClr val="tx2">
                    <a:lumMod val="75000"/>
                  </a:schemeClr>
                </a:solidFill>
              </a:rPr>
              <a:t>Step 1. Gathering Information</a:t>
            </a: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4" y="1014800"/>
            <a:ext cx="7953013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sz="2000" b="1" dirty="0"/>
              <a:t>Undergraduate Majors at UC San Diego </a:t>
            </a:r>
            <a:br>
              <a:rPr lang="en-US" sz="2000" b="1" dirty="0"/>
            </a:br>
            <a:r>
              <a:rPr lang="en-US" sz="2000" dirty="0"/>
              <a:t>Visit: </a:t>
            </a:r>
            <a:r>
              <a:rPr lang="en-US" sz="2000" u="sng" dirty="0">
                <a:hlinkClick r:id="rId3"/>
              </a:rPr>
              <a:t>http://www.ucsd.edu/catalog/front/courses.html</a:t>
            </a:r>
            <a:r>
              <a:rPr lang="en-US" sz="2000" dirty="0"/>
              <a:t> </a:t>
            </a:r>
          </a:p>
          <a:p>
            <a:pPr algn="l"/>
            <a:r>
              <a:rPr lang="en-US" sz="2000" b="1" dirty="0"/>
              <a:t>Career Assessment &amp; Exploration Tools</a:t>
            </a:r>
            <a:br>
              <a:rPr lang="en-US" sz="2000" b="1" dirty="0"/>
            </a:br>
            <a:r>
              <a:rPr lang="en-US" sz="2000" dirty="0"/>
              <a:t>Visit: </a:t>
            </a:r>
            <a:r>
              <a:rPr lang="en-US" sz="2000" u="sng" dirty="0">
                <a:hlinkClick r:id="rId4"/>
              </a:rPr>
              <a:t>https://career.ucsd.edu/plan/index.html</a:t>
            </a:r>
            <a:endParaRPr lang="en-US" sz="2000" dirty="0"/>
          </a:p>
          <a:p>
            <a:pPr algn="l"/>
            <a:r>
              <a:rPr lang="en-US" sz="2000" b="1" dirty="0"/>
              <a:t>4 Year Plans</a:t>
            </a:r>
            <a:br>
              <a:rPr lang="en-US" sz="2000" b="1" dirty="0"/>
            </a:br>
            <a:r>
              <a:rPr lang="en-US" sz="2000" dirty="0"/>
              <a:t>Four-Year Plans are designed to assist students in long-term academic planning.  They provide an overview of the recommended course schedules to facilitate graduation from UC San Diego in four years for any major. </a:t>
            </a:r>
            <a:br>
              <a:rPr lang="en-US" sz="2000" b="1" dirty="0"/>
            </a:br>
            <a:r>
              <a:rPr lang="en-US" sz="2000" dirty="0"/>
              <a:t>Visit: </a:t>
            </a:r>
            <a:r>
              <a:rPr lang="en-US" sz="2000" u="sng" dirty="0">
                <a:hlinkClick r:id="rId5"/>
              </a:rPr>
              <a:t>Plans.ucsd.edu  </a:t>
            </a:r>
            <a:r>
              <a:rPr lang="en-US" sz="2000" b="1" u="sng" dirty="0">
                <a:hlinkClick r:id="rId5"/>
              </a:rPr>
              <a:t> </a:t>
            </a:r>
            <a:r>
              <a:rPr lang="en-US" sz="2000" b="1" dirty="0"/>
              <a:t> </a:t>
            </a:r>
            <a:endParaRPr lang="en-US" sz="2000" dirty="0"/>
          </a:p>
          <a:p>
            <a:pPr algn="l"/>
            <a:r>
              <a:rPr lang="en-US" sz="2000" b="1" dirty="0"/>
              <a:t>What can I do with this Major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Visit: </a:t>
            </a:r>
            <a:r>
              <a:rPr lang="en-US" sz="2000" u="sng" dirty="0">
                <a:hlinkClick r:id="rId6"/>
              </a:rPr>
              <a:t>http://whatcanidowiththismajor.com/major/</a:t>
            </a:r>
            <a:br>
              <a:rPr lang="en-US" sz="2000" dirty="0"/>
            </a:b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241C641-7ED3-411C-B700-A2E979549ADC}"/>
              </a:ext>
            </a:extLst>
          </p:cNvPr>
          <p:cNvSpPr/>
          <p:nvPr/>
        </p:nvSpPr>
        <p:spPr>
          <a:xfrm>
            <a:off x="5786847" y="128200"/>
            <a:ext cx="25130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Assessing interests &amp; Exploring options 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726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617784" y="1444250"/>
            <a:ext cx="5345723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algn="l"/>
            <a:r>
              <a:rPr lang="en-US" altLang="zh-CN" sz="4400" dirty="0"/>
              <a:t>Step 2. Making Connections</a:t>
            </a:r>
          </a:p>
        </p:txBody>
      </p:sp>
    </p:spTree>
    <p:extLst>
      <p:ext uri="{BB962C8B-B14F-4D97-AF65-F5344CB8AC3E}">
        <p14:creationId xmlns:p14="http://schemas.microsoft.com/office/powerpoint/2010/main" val="394150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algn="l">
              <a:buFontTx/>
              <a:buChar char="-"/>
            </a:pPr>
            <a:r>
              <a:rPr lang="en" sz="2800" dirty="0"/>
              <a:t>Talk to Ac</a:t>
            </a:r>
            <a:r>
              <a:rPr lang="en-US" sz="2800" dirty="0" err="1"/>
              <a:t>ademic</a:t>
            </a:r>
            <a:r>
              <a:rPr lang="en-US" sz="2800" dirty="0"/>
              <a:t> Advisor</a:t>
            </a:r>
          </a:p>
          <a:p>
            <a:pPr marL="800100" lvl="1" algn="l">
              <a:buFontTx/>
              <a:buChar char="-"/>
            </a:pPr>
            <a:r>
              <a:rPr lang="en-US" sz="2800" dirty="0"/>
              <a:t>Talk with different advisors</a:t>
            </a:r>
          </a:p>
          <a:p>
            <a:pPr marL="342900" algn="l">
              <a:buFontTx/>
              <a:buChar char="-"/>
            </a:pPr>
            <a:r>
              <a:rPr lang="en-US" sz="2800" dirty="0"/>
              <a:t>Communicate with Alumni on workshops or through LinkedIn</a:t>
            </a:r>
          </a:p>
          <a:p>
            <a:pPr marL="342900" algn="l">
              <a:buFontTx/>
              <a:buChar char="-"/>
            </a:pPr>
            <a:r>
              <a:rPr lang="en-US" sz="2800" dirty="0"/>
              <a:t>Dine/coffee with a prof</a:t>
            </a:r>
            <a:endParaRPr sz="28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68;p14">
            <a:extLst>
              <a:ext uri="{FF2B5EF4-FFF2-40B4-BE49-F238E27FC236}">
                <a16:creationId xmlns:a16="http://schemas.microsoft.com/office/drawing/2014/main" id="{B6100197-ABFB-4D44-A42E-5829FC32FF9D}"/>
              </a:ext>
            </a:extLst>
          </p:cNvPr>
          <p:cNvSpPr txBox="1">
            <a:spLocks/>
          </p:cNvSpPr>
          <p:nvPr/>
        </p:nvSpPr>
        <p:spPr>
          <a:xfrm>
            <a:off x="90435" y="212530"/>
            <a:ext cx="6293552" cy="8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342900" algn="l"/>
            <a:r>
              <a:rPr lang="en-US" altLang="zh-CN" sz="4400" dirty="0">
                <a:solidFill>
                  <a:schemeClr val="tx2">
                    <a:lumMod val="75000"/>
                  </a:schemeClr>
                </a:solidFill>
              </a:rPr>
              <a:t>Step 2. Making Connections</a:t>
            </a:r>
          </a:p>
        </p:txBody>
      </p:sp>
    </p:spTree>
    <p:extLst>
      <p:ext uri="{BB962C8B-B14F-4D97-AF65-F5344CB8AC3E}">
        <p14:creationId xmlns:p14="http://schemas.microsoft.com/office/powerpoint/2010/main" val="802447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90435" y="212530"/>
            <a:ext cx="629355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algn="l"/>
            <a:r>
              <a:rPr lang="en-US" altLang="zh-CN" sz="4400" dirty="0">
                <a:solidFill>
                  <a:schemeClr val="tx2">
                    <a:lumMod val="75000"/>
                  </a:schemeClr>
                </a:solidFill>
              </a:rPr>
              <a:t>Step 2. Making Connections</a:t>
            </a: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7862578" cy="32882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b="1" dirty="0"/>
              <a:t>UCSD Alumni Advisor Network</a:t>
            </a:r>
            <a:br>
              <a:rPr lang="en-US" b="1" dirty="0"/>
            </a:br>
            <a:r>
              <a:rPr lang="en-US" dirty="0"/>
              <a:t>Connect with UC San Diego Alumni for career conversations, resume critiques, and mock interview opportunities</a:t>
            </a:r>
            <a:br>
              <a:rPr lang="en-US" dirty="0"/>
            </a:br>
            <a:r>
              <a:rPr lang="en-US" dirty="0"/>
              <a:t>Web: </a:t>
            </a:r>
            <a:r>
              <a:rPr lang="en-US" u="sng" dirty="0">
                <a:hlinkClick r:id="rId3"/>
              </a:rPr>
              <a:t>https://ucsd.firsthand.co/</a:t>
            </a:r>
            <a:r>
              <a:rPr lang="en-US" dirty="0"/>
              <a:t> </a:t>
            </a:r>
          </a:p>
          <a:p>
            <a:pPr algn="l"/>
            <a:r>
              <a:rPr lang="en-US" b="1" dirty="0"/>
              <a:t>Informational Interviewing </a:t>
            </a:r>
            <a:br>
              <a:rPr lang="en-US" b="1" dirty="0"/>
            </a:br>
            <a:r>
              <a:rPr lang="en-US" dirty="0"/>
              <a:t>An informational interview is an interview you conduct with an individual in a job or profession of interest. Informational interviewing enables you to gain a better understanding of a particular field, job or employer. </a:t>
            </a:r>
            <a:br>
              <a:rPr lang="en-US" dirty="0"/>
            </a:br>
            <a:r>
              <a:rPr lang="en-US" dirty="0"/>
              <a:t>Visit: </a:t>
            </a:r>
            <a:r>
              <a:rPr lang="en-US" u="sng" dirty="0">
                <a:hlinkClick r:id="rId4"/>
              </a:rPr>
              <a:t>https://career.ucsd.edu/undergrads/gain-experience/interviews.html#Informational-Interviewing</a:t>
            </a:r>
            <a:r>
              <a:rPr lang="en-US" b="1" dirty="0"/>
              <a:t> </a:t>
            </a:r>
            <a:br>
              <a:rPr lang="en-US" b="1" dirty="0"/>
            </a:br>
            <a:endParaRPr sz="22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D89E7C5-8B3B-4380-AF57-BA64F83FF787}"/>
              </a:ext>
            </a:extLst>
          </p:cNvPr>
          <p:cNvSpPr/>
          <p:nvPr/>
        </p:nvSpPr>
        <p:spPr>
          <a:xfrm>
            <a:off x="5553070" y="202459"/>
            <a:ext cx="29249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Gathering advice from different courses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152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90435" y="212530"/>
            <a:ext cx="629355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algn="l"/>
            <a:r>
              <a:rPr lang="en-US" altLang="zh-CN" sz="4400" dirty="0">
                <a:solidFill>
                  <a:schemeClr val="tx2">
                    <a:lumMod val="75000"/>
                  </a:schemeClr>
                </a:solidFill>
              </a:rPr>
              <a:t>Step 2. Making Connections</a:t>
            </a: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22516" y="1090502"/>
            <a:ext cx="4177774" cy="32882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sz="2200" b="1" dirty="0"/>
              <a:t>Dine-With-a-Prof Or Coffee-With-a-Prof</a:t>
            </a:r>
          </a:p>
          <a:p>
            <a:pPr algn="l"/>
            <a:r>
              <a:rPr lang="en-US" sz="2200" b="1" dirty="0"/>
              <a:t>Program</a:t>
            </a:r>
            <a:r>
              <a:rPr lang="en-US" sz="2200" dirty="0"/>
              <a:t> </a:t>
            </a:r>
          </a:p>
          <a:p>
            <a:pPr algn="l"/>
            <a:r>
              <a:rPr lang="en-US" sz="2200" dirty="0"/>
              <a:t>The Dine-With-a-Prof and Coffee-With-a</a:t>
            </a:r>
          </a:p>
          <a:p>
            <a:pPr algn="l"/>
            <a:r>
              <a:rPr lang="en-US" sz="2200" dirty="0"/>
              <a:t>Prof program allows undergraduate students</a:t>
            </a:r>
          </a:p>
          <a:p>
            <a:pPr algn="l"/>
            <a:r>
              <a:rPr lang="en-US" sz="2200" dirty="0"/>
              <a:t>to dine with one of their esteemed faculty</a:t>
            </a:r>
          </a:p>
          <a:p>
            <a:pPr algn="l"/>
            <a:r>
              <a:rPr lang="en-US" sz="2200" dirty="0"/>
              <a:t>members for free!</a:t>
            </a:r>
          </a:p>
          <a:p>
            <a:pPr algn="l"/>
            <a:r>
              <a:rPr lang="en-US" sz="2200" u="sng" dirty="0">
                <a:hlinkClick r:id="rId3"/>
              </a:rPr>
              <a:t>https://students.ucsd.edu/academics/advis</a:t>
            </a:r>
          </a:p>
          <a:p>
            <a:pPr algn="l"/>
            <a:r>
              <a:rPr lang="en-US" sz="2200" u="sng" dirty="0">
                <a:hlinkClick r:id="rId3"/>
              </a:rPr>
              <a:t>ng/academic-success/dine-with-a</a:t>
            </a:r>
          </a:p>
          <a:p>
            <a:pPr algn="l"/>
            <a:r>
              <a:rPr lang="en-US" sz="2200" u="sng" dirty="0">
                <a:hlinkClick r:id="rId3"/>
              </a:rPr>
              <a:t>prof.html</a:t>
            </a:r>
            <a:r>
              <a:rPr lang="en-US" sz="2200" b="1" dirty="0"/>
              <a:t> </a:t>
            </a:r>
            <a:endParaRPr lang="en-US" sz="2200" dirty="0"/>
          </a:p>
          <a:p>
            <a:pPr algn="l"/>
            <a:endParaRPr lang="en-US"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/>
              <a:t>	</a:t>
            </a:r>
            <a:endParaRPr sz="22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4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96880E0F-E762-403C-AF9B-3EC2BCC4F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809" y="1224643"/>
            <a:ext cx="3622959" cy="16085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470415-1AF0-40C9-83C9-E0B1E8A542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0043" y="2940245"/>
            <a:ext cx="199072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051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944356" y="1444250"/>
            <a:ext cx="5411037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algn="l"/>
            <a:r>
              <a:rPr lang="en-US" altLang="zh-CN" sz="4400" dirty="0"/>
              <a:t>Step 3. Making a Decision</a:t>
            </a:r>
          </a:p>
        </p:txBody>
      </p:sp>
    </p:spTree>
    <p:extLst>
      <p:ext uri="{BB962C8B-B14F-4D97-AF65-F5344CB8AC3E}">
        <p14:creationId xmlns:p14="http://schemas.microsoft.com/office/powerpoint/2010/main" val="2864022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algn="l">
              <a:buFontTx/>
              <a:buChar char="-"/>
            </a:pPr>
            <a:r>
              <a:rPr lang="en-US" sz="2800" dirty="0"/>
              <a:t>Go with your passion &amp; talent</a:t>
            </a:r>
          </a:p>
          <a:p>
            <a:pPr marL="342900" algn="l">
              <a:buFontTx/>
              <a:buChar char="-"/>
            </a:pPr>
            <a:r>
              <a:rPr lang="en-US" sz="2800" dirty="0"/>
              <a:t>Under extremely rare circumstances…</a:t>
            </a:r>
          </a:p>
          <a:p>
            <a:pPr marL="800100" lvl="1" algn="l">
              <a:buFontTx/>
              <a:buChar char="-"/>
            </a:pPr>
            <a:r>
              <a:rPr lang="en-US" sz="2800" dirty="0"/>
              <a:t>Transfer to other schools</a:t>
            </a:r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68;p14">
            <a:extLst>
              <a:ext uri="{FF2B5EF4-FFF2-40B4-BE49-F238E27FC236}">
                <a16:creationId xmlns:a16="http://schemas.microsoft.com/office/drawing/2014/main" id="{B6100197-ABFB-4D44-A42E-5829FC32FF9D}"/>
              </a:ext>
            </a:extLst>
          </p:cNvPr>
          <p:cNvSpPr txBox="1">
            <a:spLocks/>
          </p:cNvSpPr>
          <p:nvPr/>
        </p:nvSpPr>
        <p:spPr>
          <a:xfrm>
            <a:off x="90435" y="212530"/>
            <a:ext cx="6293552" cy="8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342900" algn="l"/>
            <a:r>
              <a:rPr lang="en-US" altLang="zh-CN" sz="4400" dirty="0">
                <a:solidFill>
                  <a:schemeClr val="tx2">
                    <a:lumMod val="75000"/>
                  </a:schemeClr>
                </a:solidFill>
              </a:rPr>
              <a:t>Step 3. Making a Decision</a:t>
            </a:r>
          </a:p>
        </p:txBody>
      </p:sp>
    </p:spTree>
    <p:extLst>
      <p:ext uri="{BB962C8B-B14F-4D97-AF65-F5344CB8AC3E}">
        <p14:creationId xmlns:p14="http://schemas.microsoft.com/office/powerpoint/2010/main" val="3952113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-90436" y="158378"/>
            <a:ext cx="6596488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algn="l"/>
            <a:r>
              <a:rPr lang="en-US" altLang="zh-CN" sz="4400" dirty="0">
                <a:solidFill>
                  <a:schemeClr val="tx2">
                    <a:lumMod val="75000"/>
                  </a:schemeClr>
                </a:solidFill>
              </a:rPr>
              <a:t>Step 3. Making a Decision</a:t>
            </a: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277566" y="927620"/>
            <a:ext cx="7259678" cy="32882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en-US" sz="2000" b="1" dirty="0"/>
              <a:t>Study Abroad Office</a:t>
            </a:r>
            <a:br>
              <a:rPr lang="en-US" sz="2000" b="1" dirty="0"/>
            </a:br>
            <a:r>
              <a:rPr lang="en-US" sz="2000" dirty="0"/>
              <a:t>Advises on study abroad opportunities either by region or by major department (Global Seminars, EAP and OAP)</a:t>
            </a:r>
            <a:br>
              <a:rPr lang="en-US" sz="2000" dirty="0"/>
            </a:br>
            <a:r>
              <a:rPr lang="en-US" sz="2000" dirty="0"/>
              <a:t>Web: </a:t>
            </a:r>
            <a:r>
              <a:rPr lang="en-US" sz="2000" u="sng" dirty="0">
                <a:hlinkClick r:id="rId3"/>
              </a:rPr>
              <a:t>http://studyabroad.ucsd.edu/</a:t>
            </a:r>
            <a:r>
              <a:rPr lang="en-US" sz="2000" dirty="0"/>
              <a:t> </a:t>
            </a:r>
          </a:p>
          <a:p>
            <a:pPr marL="0" indent="0" algn="l"/>
            <a:r>
              <a:rPr lang="en-US" sz="2000" b="1" dirty="0"/>
              <a:t>Academic Internship Program (AIP)</a:t>
            </a:r>
          </a:p>
          <a:p>
            <a:pPr marL="0" indent="0" algn="l"/>
            <a:r>
              <a:rPr lang="en-US" sz="2000" dirty="0"/>
              <a:t>The AIP Program provides opportunities for eligible juniors and seniors to earn course</a:t>
            </a:r>
          </a:p>
          <a:p>
            <a:pPr marL="0" indent="0" algn="l"/>
            <a:r>
              <a:rPr lang="en-US" sz="2000" dirty="0"/>
              <a:t>credit for substantive internships related to their academic and career goals. </a:t>
            </a:r>
          </a:p>
          <a:p>
            <a:pPr marL="0" indent="0" algn="l"/>
            <a:r>
              <a:rPr lang="en-US" sz="2000" dirty="0"/>
              <a:t>Contact: </a:t>
            </a:r>
            <a:r>
              <a:rPr lang="en-US" sz="2000" u="sng" dirty="0">
                <a:hlinkClick r:id="rId4"/>
              </a:rPr>
              <a:t>aipinfo@ucsd.edu</a:t>
            </a:r>
            <a:r>
              <a:rPr lang="en-US" sz="2000" dirty="0"/>
              <a:t> </a:t>
            </a:r>
          </a:p>
          <a:p>
            <a:pPr marL="0" indent="0" algn="l"/>
            <a:r>
              <a:rPr lang="en-US" sz="2000" dirty="0"/>
              <a:t>Web: </a:t>
            </a:r>
            <a:r>
              <a:rPr lang="en-US" sz="2000" u="sng" dirty="0">
                <a:hlinkClick r:id="rId5"/>
              </a:rPr>
              <a:t>http://aip.ucsd.edu/</a:t>
            </a:r>
            <a:r>
              <a:rPr lang="en-US" sz="2000" dirty="0"/>
              <a:t> </a:t>
            </a:r>
          </a:p>
          <a:p>
            <a:pPr marL="0" indent="0" algn="l"/>
            <a:r>
              <a:rPr lang="en-US" sz="2000" b="1" dirty="0"/>
              <a:t>Handshake</a:t>
            </a:r>
            <a:br>
              <a:rPr lang="en-US" sz="2000" dirty="0"/>
            </a:br>
            <a:r>
              <a:rPr lang="en-US" sz="2000" dirty="0"/>
              <a:t>UCSD’s database of fulltime jobs, internships, volunteer opportunities and all on-campus jobs, including work study.</a:t>
            </a:r>
            <a:br>
              <a:rPr lang="en-US" sz="2000" dirty="0"/>
            </a:br>
            <a:r>
              <a:rPr lang="en-US" sz="2000" dirty="0"/>
              <a:t>Visit: </a:t>
            </a:r>
            <a:r>
              <a:rPr lang="en-US" sz="2000" u="sng" dirty="0">
                <a:hlinkClick r:id="rId6"/>
              </a:rPr>
              <a:t>https://ucsd.joinhandshake.com/login</a:t>
            </a:r>
            <a:endParaRPr lang="en-US" sz="2000" u="sng" dirty="0"/>
          </a:p>
          <a:p>
            <a:pPr marL="0" indent="0" algn="l"/>
            <a:br>
              <a:rPr lang="en-US" sz="2000" dirty="0"/>
            </a:b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5238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621305" y="1444250"/>
            <a:ext cx="5662245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algn="l"/>
            <a:r>
              <a:rPr lang="en-US" sz="4400" dirty="0"/>
              <a:t>Academic &amp; Career Advising </a:t>
            </a:r>
          </a:p>
        </p:txBody>
      </p:sp>
    </p:spTree>
    <p:extLst>
      <p:ext uri="{BB962C8B-B14F-4D97-AF65-F5344CB8AC3E}">
        <p14:creationId xmlns:p14="http://schemas.microsoft.com/office/powerpoint/2010/main" val="1185474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3" y="164600"/>
            <a:ext cx="4827477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l"/>
            <a:r>
              <a:rPr lang="en-US" sz="4000" dirty="0">
                <a:solidFill>
                  <a:schemeClr val="tx2">
                    <a:lumMod val="75000"/>
                  </a:schemeClr>
                </a:solidFill>
              </a:rPr>
              <a:t>Academic &amp; Career Advising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6305084" cy="32882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sz="2000" b="1" dirty="0"/>
              <a:t>Academic Department Contacts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Primary contact: </a:t>
            </a:r>
            <a:r>
              <a:rPr lang="en-US" sz="2000" u="sng" dirty="0">
                <a:hlinkClick r:id="rId3"/>
              </a:rPr>
              <a:t>vac.ucsd.edu</a:t>
            </a:r>
            <a:br>
              <a:rPr lang="en-US" sz="2000" dirty="0"/>
            </a:br>
            <a:r>
              <a:rPr lang="en-US" sz="2000" dirty="0"/>
              <a:t>http://blink.ucsd.edu/instructors/resources/advisor-lists/departments.html</a:t>
            </a:r>
          </a:p>
          <a:p>
            <a:pPr algn="l"/>
            <a:r>
              <a:rPr lang="en-US" sz="2000" b="1" dirty="0"/>
              <a:t>Career Services</a:t>
            </a:r>
            <a:br>
              <a:rPr lang="en-US" sz="2000" dirty="0"/>
            </a:br>
            <a:r>
              <a:rPr lang="en-US" sz="2000" dirty="0"/>
              <a:t>Location: west-side of Library Walk, southwest of the Price Center</a:t>
            </a:r>
            <a:br>
              <a:rPr lang="en-US" sz="2000" dirty="0"/>
            </a:br>
            <a:r>
              <a:rPr lang="en-US" sz="2000" dirty="0"/>
              <a:t>Reception &amp; General Info: (858) 534-3750</a:t>
            </a:r>
            <a:br>
              <a:rPr lang="en-US" sz="2000" dirty="0"/>
            </a:br>
            <a:r>
              <a:rPr lang="en-US" sz="2000" dirty="0"/>
              <a:t>Career, Internship &amp; Professional School Advising: (858) 534-3750</a:t>
            </a:r>
            <a:br>
              <a:rPr lang="en-US" sz="2000" dirty="0"/>
            </a:br>
            <a:r>
              <a:rPr lang="en-US" sz="2000" dirty="0"/>
              <a:t>Web: </a:t>
            </a:r>
            <a:r>
              <a:rPr lang="en-US" sz="2000" u="sng" dirty="0">
                <a:hlinkClick r:id="rId4"/>
              </a:rPr>
              <a:t>career.ucsd.edu </a:t>
            </a:r>
            <a:endParaRPr lang="en-US" sz="2000" u="sng" dirty="0"/>
          </a:p>
          <a:p>
            <a:pPr algn="l"/>
            <a:r>
              <a:rPr lang="en-US" sz="2000" b="1" dirty="0"/>
              <a:t>Academic Advising</a:t>
            </a:r>
          </a:p>
          <a:p>
            <a:pPr algn="l"/>
            <a:r>
              <a:rPr lang="en-US" sz="2000" dirty="0"/>
              <a:t>	</a:t>
            </a:r>
            <a:r>
              <a:rPr lang="en-US" sz="2000" dirty="0">
                <a:hlinkClick r:id="rId5"/>
              </a:rPr>
              <a:t>https://students.ucsd.edu/academics/advising/</a:t>
            </a:r>
            <a:endParaRPr lang="en-US" sz="2000" dirty="0"/>
          </a:p>
          <a:p>
            <a:pPr algn="l"/>
            <a:r>
              <a:rPr lang="en-US" sz="2000" b="1" dirty="0"/>
              <a:t>College Contact List</a:t>
            </a:r>
          </a:p>
          <a:p>
            <a:pPr algn="l"/>
            <a:r>
              <a:rPr lang="en-US" sz="2000" dirty="0"/>
              <a:t>	</a:t>
            </a:r>
            <a:r>
              <a:rPr lang="en-US" sz="2000" dirty="0">
                <a:hlinkClick r:id="rId6"/>
              </a:rPr>
              <a:t>https://students.ucsd.edu/sponsor/college-contacts/index.html</a:t>
            </a:r>
            <a:endParaRPr lang="en-US" sz="2000" dirty="0"/>
          </a:p>
          <a:p>
            <a:pPr algn="l"/>
            <a:endParaRPr lang="en-US" sz="2000" dirty="0"/>
          </a:p>
          <a:p>
            <a:pPr algn="l"/>
            <a:endParaRPr lang="en-US" sz="2000" dirty="0"/>
          </a:p>
          <a:p>
            <a:pPr algn="l"/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8856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860450" y="1444250"/>
            <a:ext cx="4883497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Additional Resources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0085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Additional Resources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4" y="885538"/>
            <a:ext cx="8214272" cy="3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en-US" sz="2000" b="1" dirty="0"/>
              <a:t>How to Be Successful in Lower Division Math at UCSD </a:t>
            </a:r>
          </a:p>
          <a:p>
            <a:pPr marL="0" indent="0" algn="l"/>
            <a:r>
              <a:rPr lang="en-US" sz="2000" dirty="0">
                <a:hlinkClick r:id="rId3"/>
              </a:rPr>
              <a:t>http://oasis.ucsd.edu/services/math-science/success-in-ld-math.html</a:t>
            </a:r>
            <a:endParaRPr lang="en-US" sz="2000" dirty="0"/>
          </a:p>
          <a:p>
            <a:pPr marL="0" indent="0" algn="l"/>
            <a:r>
              <a:rPr lang="en-US" sz="2000" b="1" dirty="0"/>
              <a:t>Top Ten Things Employers Look for in New College Graduates: Association of American Colleges &amp; Universities </a:t>
            </a:r>
          </a:p>
          <a:p>
            <a:pPr marL="0" indent="0" algn="l"/>
            <a:r>
              <a:rPr lang="en-US" sz="2000" u="sng" dirty="0">
                <a:hlinkClick r:id="rId4"/>
              </a:rPr>
              <a:t>http://www.aacu.org/leap/students/employers-top-ten</a:t>
            </a:r>
            <a:r>
              <a:rPr lang="en-US" sz="2000" dirty="0"/>
              <a:t> </a:t>
            </a:r>
          </a:p>
          <a:p>
            <a:pPr marL="0" indent="0" algn="l"/>
            <a:r>
              <a:rPr lang="en-US" sz="2000" b="1" dirty="0"/>
              <a:t>What Employers Are Looking For When Hiring Recent College Grads </a:t>
            </a:r>
            <a:r>
              <a:rPr lang="en-US" sz="2000" u="sng" dirty="0">
                <a:hlinkClick r:id="rId5"/>
              </a:rPr>
              <a:t>http://www.forbes.com/sites/sergeiklebnikov/2015/07/06/what-employers-are-looking-for-when-hiring-recent-college-grads/#77eff22c21e5</a:t>
            </a:r>
            <a:r>
              <a:rPr lang="en-US" sz="2000" dirty="0"/>
              <a:t> </a:t>
            </a:r>
          </a:p>
          <a:p>
            <a:pPr marL="0" indent="0" algn="l"/>
            <a:r>
              <a:rPr lang="en-US" sz="2000" b="1" dirty="0"/>
              <a:t>Survey of Recent grads</a:t>
            </a:r>
          </a:p>
          <a:p>
            <a:pPr marL="0" indent="0" algn="l"/>
            <a:r>
              <a:rPr lang="en-US" sz="2000" u="sng" dirty="0">
                <a:hlinkClick r:id="rId6"/>
              </a:rPr>
              <a:t>http://career.ucsd.edu/alumni/alumni-survey/index.html</a:t>
            </a:r>
            <a:r>
              <a:rPr lang="en-US" sz="2000" dirty="0"/>
              <a:t> </a:t>
            </a:r>
          </a:p>
          <a:p>
            <a:pPr marL="0" indent="0" algn="l"/>
            <a:r>
              <a:rPr lang="en-US" sz="2000" b="1" dirty="0"/>
              <a:t>Nontraditional Students can be Attractive Medical School Applicants</a:t>
            </a:r>
          </a:p>
          <a:p>
            <a:pPr marL="0" indent="0" algn="l"/>
            <a:r>
              <a:rPr lang="en-US" sz="2000" u="sng" dirty="0">
                <a:hlinkClick r:id="rId7"/>
              </a:rPr>
              <a:t>http://www.usnews.com/education/blogs/medical-school-admissions-doctor/2016/01/19/nontraditional-students-can-be-attractive-medical-school-applicants</a:t>
            </a:r>
            <a:r>
              <a:rPr lang="en-US" sz="2000" dirty="0"/>
              <a:t> </a:t>
            </a:r>
          </a:p>
          <a:p>
            <a:pPr marL="0" indent="0" algn="l"/>
            <a:endParaRPr lang="en-US" sz="2000" dirty="0"/>
          </a:p>
          <a:p>
            <a:pPr marL="0" lvl="0" indent="0" algn="l"/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39126522"/>
      </p:ext>
    </p:extLst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366</Words>
  <Application>Microsoft Office PowerPoint</Application>
  <PresentationFormat>On-screen Show (16:9)</PresentationFormat>
  <Paragraphs>89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Open Sans</vt:lpstr>
      <vt:lpstr>Calibri Light</vt:lpstr>
      <vt:lpstr>Calibri</vt:lpstr>
      <vt:lpstr>Economica</vt:lpstr>
      <vt:lpstr>Times New Roman</vt:lpstr>
      <vt:lpstr>Arial</vt:lpstr>
      <vt:lpstr>Luxe</vt:lpstr>
      <vt:lpstr>Week 5: Choosing &amp; Committing to a Major </vt:lpstr>
      <vt:lpstr>Today</vt:lpstr>
      <vt:lpstr>Step 1. Gathering Information</vt:lpstr>
      <vt:lpstr>Step 1. Gathering Information</vt:lpstr>
      <vt:lpstr>Step 1. Gathering Information</vt:lpstr>
      <vt:lpstr>Step 2. Making Connections</vt:lpstr>
      <vt:lpstr>PowerPoint Presentation</vt:lpstr>
      <vt:lpstr>Step 2. Making Connections</vt:lpstr>
      <vt:lpstr>Step 2. Making Connections</vt:lpstr>
      <vt:lpstr>Step 3. Making a Decision</vt:lpstr>
      <vt:lpstr>PowerPoint Presentation</vt:lpstr>
      <vt:lpstr>Step 3. Making a Decision</vt:lpstr>
      <vt:lpstr>Academic &amp; Career Advising </vt:lpstr>
      <vt:lpstr>Academic &amp; Career Advising </vt:lpstr>
      <vt:lpstr>Additional Resources</vt:lpstr>
      <vt:lpstr>Additional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Resources</dc:title>
  <cp:lastModifiedBy>Linhui Fu</cp:lastModifiedBy>
  <cp:revision>42</cp:revision>
  <dcterms:modified xsi:type="dcterms:W3CDTF">2018-11-01T01:21:53Z</dcterms:modified>
</cp:coreProperties>
</file>