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5" r:id="rId3"/>
    <p:sldId id="294" r:id="rId4"/>
    <p:sldId id="301" r:id="rId5"/>
    <p:sldId id="307" r:id="rId6"/>
    <p:sldId id="269" r:id="rId7"/>
    <p:sldId id="302" r:id="rId8"/>
    <p:sldId id="298" r:id="rId9"/>
    <p:sldId id="297" r:id="rId10"/>
    <p:sldId id="304" r:id="rId11"/>
    <p:sldId id="305" r:id="rId12"/>
    <p:sldId id="306" r:id="rId13"/>
    <p:sldId id="268" r:id="rId14"/>
  </p:sldIdLst>
  <p:sldSz cx="9144000" cy="5143500" type="screen16x9"/>
  <p:notesSz cx="6858000" cy="9144000"/>
  <p:embeddedFontLst>
    <p:embeddedFont>
      <p:font typeface="Economica" panose="02010600030101010101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90" autoAdjust="0"/>
  </p:normalViewPr>
  <p:slideViewPr>
    <p:cSldViewPr snapToGrid="0">
      <p:cViewPr varScale="1">
        <p:scale>
          <a:sx n="87" d="100"/>
          <a:sy n="87" d="100"/>
        </p:scale>
        <p:origin x="6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9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182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71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104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8133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Font typeface="Arial" panose="020B0604020202020204" pitchFamily="34" charset="0"/>
              <a:buNone/>
            </a:pPr>
            <a:br>
              <a:rPr lang="en-US" sz="1100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5108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225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93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791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5131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purpose of this section is for students to realize that various identities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experiences shape their personas therefore removing (or not acknowledging)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certain identities and experiences limit people with their self-expression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individuality.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9224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a94d6b2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a94d6b2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24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lt.ucsd.edu/ccr/ccrapprovedopportunities.html#Academic-Integrity-Offic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818940" y="1444250"/>
            <a:ext cx="7506119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W</a:t>
            </a:r>
            <a:r>
              <a:rPr lang="en-US" altLang="zh-CN" dirty="0"/>
              <a:t>eek 9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Today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045200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Week 8 paragraph </a:t>
            </a:r>
            <a:r>
              <a:rPr lang="en-US" altLang="zh-CN" sz="2200" dirty="0"/>
              <a:t>due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Video due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Final reflection essay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Co-curricular records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200" dirty="0"/>
              <a:t>Internships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 err="1"/>
              <a:t>Linkedin</a:t>
            </a:r>
            <a:endParaRPr lang="en-US" sz="2200" dirty="0"/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/>
              <a:t>Resume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/>
              <a:t>Cover letter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sz="2200" dirty="0"/>
              <a:t>Jobs</a:t>
            </a:r>
          </a:p>
          <a:p>
            <a:pPr marL="342900" algn="l">
              <a:buFont typeface="Arial" panose="020B0604020202020204" pitchFamily="34" charset="0"/>
              <a:buChar char="•"/>
            </a:pPr>
            <a:r>
              <a:rPr lang="en-US" sz="2200" dirty="0"/>
              <a:t>Q&amp;A from lecture index cards and Week0 quick writes.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749919" y="1444255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139546" y="1444255"/>
            <a:ext cx="4864908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/>
            <a:r>
              <a:rPr lang="en-US" altLang="zh-CN" sz="4400" dirty="0"/>
              <a:t>Final Reflection Essay</a:t>
            </a:r>
          </a:p>
        </p:txBody>
      </p:sp>
    </p:spTree>
    <p:extLst>
      <p:ext uri="{BB962C8B-B14F-4D97-AF65-F5344CB8AC3E}">
        <p14:creationId xmlns:p14="http://schemas.microsoft.com/office/powerpoint/2010/main" val="114219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5692134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Final Reflection Essay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29694" y="1073892"/>
            <a:ext cx="4342306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Due Friday of Week 10 @ 3:30pm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Also can turn it in Week 10 discussion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Printed, double spaced, 12 font, 1 inch margin, 2-3 pages, work cited page, no title page required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/>
              <a:t>Sixth Admin offices (Second floor Pepper Canyon Hall, through the main front doors)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CB8E7AAB-E105-4FA6-BEA5-298A806E1832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7BA66957-BF5B-4D95-BBC6-C071D6B4CC80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27426150-D0AB-4A52-8A9D-BBD3ED9A4FAB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94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5692134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Final Reflection Essay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229694" y="1073892"/>
            <a:ext cx="4342306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dirty="0"/>
              <a:t>Topics covered: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1: University Life: Opportunities, Challenges, and Expectations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2: How Learning Works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3: Campus and Community Involvement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4: Personal Well-being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5: Choosing and Committing to a Major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endParaRPr lang="en-US" sz="2200" dirty="0"/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endParaRPr lang="en-US" sz="2200" dirty="0"/>
          </a:p>
          <a:p>
            <a:pPr algn="l" fontAlgn="base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CB8E7AAB-E105-4FA6-BEA5-298A806E1832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7BA66957-BF5B-4D95-BBC6-C071D6B4CC80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27426150-D0AB-4A52-8A9D-BBD3ED9A4FAB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69;p14">
            <a:extLst>
              <a:ext uri="{FF2B5EF4-FFF2-40B4-BE49-F238E27FC236}">
                <a16:creationId xmlns:a16="http://schemas.microsoft.com/office/drawing/2014/main" id="{905C4806-72A4-4C10-A63A-F93BC32930C5}"/>
              </a:ext>
            </a:extLst>
          </p:cNvPr>
          <p:cNvSpPr txBox="1">
            <a:spLocks/>
          </p:cNvSpPr>
          <p:nvPr/>
        </p:nvSpPr>
        <p:spPr>
          <a:xfrm>
            <a:off x="4454769" y="244134"/>
            <a:ext cx="4342306" cy="36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conomica"/>
              <a:buNone/>
              <a:defRPr sz="2400" b="0" i="0" u="none" strike="noStrike" cap="none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dirty="0"/>
              <a:t>Topics covered: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6: Enhancing Your Communication Skills and How to Ask for Help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7: Academic Integrity and How We Make Failure Productive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8: Understanding Yourself and Others: Valuing a Multicultural Campus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9: Research Opportunities, Internships, and Beyond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r>
              <a:rPr lang="en-US" sz="2200" dirty="0"/>
              <a:t>Week 10: Lessons Learned and Planning Forward</a:t>
            </a:r>
          </a:p>
          <a:p>
            <a:pPr marL="939800" lvl="1" indent="-342900" algn="l" fontAlgn="base">
              <a:buFont typeface="Courier New" panose="02070309020205020404" pitchFamily="49" charset="0"/>
              <a:buChar char="o"/>
            </a:pPr>
            <a:endParaRPr lang="en-US" sz="2200" dirty="0"/>
          </a:p>
          <a:p>
            <a:pPr algn="l" fontAlgn="base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8959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469121" y="1444250"/>
            <a:ext cx="4205758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Co-curricular records</a:t>
            </a:r>
          </a:p>
        </p:txBody>
      </p:sp>
    </p:spTree>
    <p:extLst>
      <p:ext uri="{BB962C8B-B14F-4D97-AF65-F5344CB8AC3E}">
        <p14:creationId xmlns:p14="http://schemas.microsoft.com/office/powerpoint/2010/main" val="39415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1014800"/>
            <a:ext cx="4225075" cy="35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Research and Academic Life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Student and Campus Engagement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Community-Based and Global Learning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Professional and Career Development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dirty="0">
                <a:hlinkClick r:id="rId3"/>
              </a:rPr>
              <a:t>http://elt.ucsd.edu/ccr/ccrapprovedopportunities.html#Academic-Integrity-Office</a:t>
            </a:r>
            <a:endParaRPr lang="en-US" sz="2200" dirty="0"/>
          </a:p>
          <a:p>
            <a:pPr algn="l">
              <a:buFont typeface="Arial" panose="020B0604020202020204" pitchFamily="34" charset="0"/>
              <a:buChar char="•"/>
            </a:pPr>
            <a:endParaRPr sz="22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68;p14">
            <a:extLst>
              <a:ext uri="{FF2B5EF4-FFF2-40B4-BE49-F238E27FC236}">
                <a16:creationId xmlns:a16="http://schemas.microsoft.com/office/drawing/2014/main" id="{B6100197-ABFB-4D44-A42E-5829FC32FF9D}"/>
              </a:ext>
            </a:extLst>
          </p:cNvPr>
          <p:cNvSpPr txBox="1">
            <a:spLocks/>
          </p:cNvSpPr>
          <p:nvPr/>
        </p:nvSpPr>
        <p:spPr>
          <a:xfrm>
            <a:off x="0" y="164600"/>
            <a:ext cx="7748954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Economica"/>
              <a:buNone/>
              <a:defRPr sz="4200" b="0" i="0" u="none" strike="noStrike" cap="none">
                <a:solidFill>
                  <a:schemeClr val="lt2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342900" algn="l"/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Co-curricular records</a:t>
            </a:r>
            <a:endParaRPr lang="en-US" altLang="zh-CN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7C2240CC-D153-48AC-9DF7-E880160F2EC1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02EB3134-2235-441A-B00B-76BA73538608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1DC68EC8-B6BD-404A-A3F3-401436D9A04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92C99F08-A2F4-449F-B39F-E0C4FF7BC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051" y="236150"/>
            <a:ext cx="1714500" cy="3086100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66D31D-CE08-48B2-88D2-E88C0A36C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3647" y="2191338"/>
            <a:ext cx="22574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4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860450" y="1444250"/>
            <a:ext cx="3382800" cy="3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2389833" y="1444250"/>
            <a:ext cx="5411037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algn="l"/>
            <a:r>
              <a:rPr lang="en-US" altLang="zh-CN" sz="4400" dirty="0"/>
              <a:t>Internships/Jobs</a:t>
            </a:r>
          </a:p>
        </p:txBody>
      </p:sp>
    </p:spTree>
    <p:extLst>
      <p:ext uri="{BB962C8B-B14F-4D97-AF65-F5344CB8AC3E}">
        <p14:creationId xmlns:p14="http://schemas.microsoft.com/office/powerpoint/2010/main" val="286402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Build a Resume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119568" cy="3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Education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Experience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Work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Volunteer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Mentorship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Leadership</a:t>
            </a:r>
          </a:p>
          <a:p>
            <a:pPr marL="368300" algn="l">
              <a:buFont typeface="Arial" panose="020B0604020202020204" pitchFamily="34" charset="0"/>
              <a:buChar char="•"/>
            </a:pPr>
            <a:r>
              <a:rPr lang="en-US" dirty="0"/>
              <a:t>Awards/Achievements</a:t>
            </a:r>
          </a:p>
          <a:p>
            <a:pPr marL="368300" algn="l">
              <a:buFont typeface="Arial" panose="020B0604020202020204" pitchFamily="34" charset="0"/>
              <a:buChar char="•"/>
            </a:pPr>
            <a:r>
              <a:rPr lang="en-US" dirty="0"/>
              <a:t>Skills</a:t>
            </a:r>
          </a:p>
          <a:p>
            <a:pPr marL="368300" algn="l">
              <a:buFont typeface="Arial" panose="020B0604020202020204" pitchFamily="34" charset="0"/>
              <a:buChar char="•"/>
            </a:pPr>
            <a:r>
              <a:rPr lang="en-US" dirty="0"/>
              <a:t>Honors</a:t>
            </a:r>
            <a:r>
              <a:rPr lang="en" dirty="0"/>
              <a:t>	</a:t>
            </a:r>
            <a:endParaRPr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1A0D3D0D-BC46-4E1A-9B42-1195589859B3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20C0E5C7-BAD7-423C-A210-D76CA4EA5C6E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5C77AF64-E8A9-43A8-B8BD-78CFCE9D6B52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12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Build a Cover Letter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307138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Audience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Position you are applying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Why you are a good fit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Roadmap </a:t>
            </a:r>
          </a:p>
          <a:p>
            <a:pPr marL="342900" algn="l">
              <a:buFont typeface="Arial" panose="020B0604020202020204" pitchFamily="34" charset="0"/>
              <a:buChar char="•"/>
            </a:pPr>
            <a:r>
              <a:rPr lang="en-US" dirty="0"/>
              <a:t>Expand your experience/skills</a:t>
            </a:r>
          </a:p>
          <a:p>
            <a:pPr marL="342900" algn="l">
              <a:buFont typeface="Arial" panose="020B0604020202020204" pitchFamily="34" charset="0"/>
              <a:buChar char="•"/>
            </a:pPr>
            <a:r>
              <a:rPr lang="en-US" dirty="0"/>
              <a:t>Maximum 1 page</a:t>
            </a:r>
          </a:p>
          <a:p>
            <a:pPr marL="342900" algn="l">
              <a:buFont typeface="Arial" panose="020B0604020202020204" pitchFamily="34" charset="0"/>
              <a:buChar char="•"/>
            </a:pPr>
            <a:r>
              <a:rPr lang="en-US" dirty="0"/>
              <a:t>3-5 paragraphs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dirty="0"/>
              <a:t>	</a:t>
            </a:r>
            <a:endParaRPr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9AD4F7A4-1E8C-4833-A9ED-01EE309E8087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37EA2837-D96F-4862-A0D8-287BF647A0B1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9B43170B-B30E-4464-9AB8-31AC03E9F22A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01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LinkedIn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4" y="885538"/>
            <a:ext cx="4307138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Not only profiles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Connect with alumni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Send cold emails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By school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By organizations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By company email address</a:t>
            </a:r>
          </a:p>
          <a:p>
            <a:pPr marL="342900" algn="l">
              <a:buFont typeface="Arial" panose="020B0604020202020204" pitchFamily="34" charset="0"/>
              <a:buChar char="•"/>
            </a:pPr>
            <a:r>
              <a:rPr lang="en-US" dirty="0"/>
              <a:t>Connect with professor</a:t>
            </a:r>
            <a:endParaRPr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7;p14">
            <a:extLst>
              <a:ext uri="{FF2B5EF4-FFF2-40B4-BE49-F238E27FC236}">
                <a16:creationId xmlns:a16="http://schemas.microsoft.com/office/drawing/2014/main" id="{9AD4F7A4-1E8C-4833-A9ED-01EE309E8087}"/>
              </a:ext>
            </a:extLst>
          </p:cNvPr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10" name="Google Shape;78;p14">
              <a:extLst>
                <a:ext uri="{FF2B5EF4-FFF2-40B4-BE49-F238E27FC236}">
                  <a16:creationId xmlns:a16="http://schemas.microsoft.com/office/drawing/2014/main" id="{37EA2837-D96F-4862-A0D8-287BF647A0B1}"/>
                </a:ext>
              </a:extLst>
            </p:cNvPr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79;p14">
              <a:extLst>
                <a:ext uri="{FF2B5EF4-FFF2-40B4-BE49-F238E27FC236}">
                  <a16:creationId xmlns:a16="http://schemas.microsoft.com/office/drawing/2014/main" id="{9B43170B-B30E-4464-9AB8-31AC03E9F22A}"/>
                </a:ext>
              </a:extLst>
            </p:cNvPr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686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4" y="164600"/>
            <a:ext cx="5893102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Handshake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3" y="885538"/>
            <a:ext cx="4225077" cy="409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Best place to find jobs/internships for students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Most intern positions don’t require experiences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More exclusive to college students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Build a profile similar to LinkedIn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dirty="0"/>
              <a:t>Other useful tools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UCSD </a:t>
            </a:r>
            <a:r>
              <a:rPr lang="en-US" dirty="0" err="1"/>
              <a:t>Portfolium</a:t>
            </a:r>
            <a:endParaRPr lang="en-US" dirty="0"/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REAL Portal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r>
              <a:rPr lang="en-US" dirty="0"/>
              <a:t>CCR</a:t>
            </a:r>
          </a:p>
          <a:p>
            <a:pPr marL="800100" lvl="1" algn="l"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45731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46925" y="164600"/>
            <a:ext cx="1982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Q&amp;A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46925" y="911149"/>
            <a:ext cx="8374075" cy="3849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How to prioritize classes on </a:t>
            </a:r>
            <a:r>
              <a:rPr lang="en-US" sz="2000" dirty="0" err="1"/>
              <a:t>webreg</a:t>
            </a:r>
            <a:r>
              <a:rPr lang="en-US" sz="2000" dirty="0"/>
              <a:t>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Why build 7</a:t>
            </a:r>
            <a:r>
              <a:rPr lang="en-US" sz="2000" baseline="30000" dirty="0"/>
              <a:t>th</a:t>
            </a:r>
            <a:r>
              <a:rPr lang="en-US" sz="2000" dirty="0"/>
              <a:t> college when 6</a:t>
            </a:r>
            <a:r>
              <a:rPr lang="en-US" sz="2000" baseline="30000" dirty="0"/>
              <a:t>th</a:t>
            </a:r>
            <a:r>
              <a:rPr lang="en-US" sz="2000" dirty="0"/>
              <a:t> college is not named yet?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How people fit on this campus, financial aid?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Printing at the library?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Distressing?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Time management?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Should we choose our courses based on others' impression of the instructor?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What are some good study habits that lead to success in college?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What is a good way to study effectively?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What would be the advice you wish you knew were a first year student?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When is the easiest time to change my major?</a:t>
            </a:r>
          </a:p>
          <a:p>
            <a:pPr marL="342900" lvl="0" algn="l">
              <a:buFont typeface="Arial" panose="020B0604020202020204" pitchFamily="34" charset="0"/>
              <a:buChar char="•"/>
            </a:pPr>
            <a:r>
              <a:rPr lang="en-US" sz="2000" dirty="0"/>
              <a:t>Where is the best place to study?</a:t>
            </a:r>
            <a:endParaRPr sz="2000" dirty="0"/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000" dirty="0"/>
          </a:p>
        </p:txBody>
      </p:sp>
      <p:grpSp>
        <p:nvGrpSpPr>
          <p:cNvPr id="72" name="Google Shape;72;p14"/>
          <p:cNvGrpSpPr/>
          <p:nvPr/>
        </p:nvGrpSpPr>
        <p:grpSpPr>
          <a:xfrm>
            <a:off x="8478000" y="164600"/>
            <a:ext cx="243000" cy="1614600"/>
            <a:chOff x="8478000" y="164600"/>
            <a:chExt cx="243000" cy="1614600"/>
          </a:xfrm>
        </p:grpSpPr>
        <p:sp>
          <p:nvSpPr>
            <p:cNvPr id="73" name="Google Shape;73;p14"/>
            <p:cNvSpPr/>
            <p:nvPr/>
          </p:nvSpPr>
          <p:spPr>
            <a:xfrm>
              <a:off x="8478000" y="1646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8478000" y="6218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4931400" y="3508113"/>
            <a:ext cx="243000" cy="700200"/>
            <a:chOff x="8478000" y="1079000"/>
            <a:chExt cx="243000" cy="700200"/>
          </a:xfrm>
        </p:grpSpPr>
        <p:sp>
          <p:nvSpPr>
            <p:cNvPr id="78" name="Google Shape;78;p14"/>
            <p:cNvSpPr/>
            <p:nvPr/>
          </p:nvSpPr>
          <p:spPr>
            <a:xfrm>
              <a:off x="8478000" y="10790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478000" y="1536200"/>
              <a:ext cx="243000" cy="243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516104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476</Words>
  <Application>Microsoft Office PowerPoint</Application>
  <PresentationFormat>On-screen Show (16:9)</PresentationFormat>
  <Paragraphs>94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Open Sans</vt:lpstr>
      <vt:lpstr>Economica</vt:lpstr>
      <vt:lpstr>Courier New</vt:lpstr>
      <vt:lpstr>Luxe</vt:lpstr>
      <vt:lpstr>Week 9</vt:lpstr>
      <vt:lpstr>Today</vt:lpstr>
      <vt:lpstr>Final Reflection Essay</vt:lpstr>
      <vt:lpstr>Final Reflection Essay</vt:lpstr>
      <vt:lpstr>Final Reflection Essay</vt:lpstr>
      <vt:lpstr>Co-curricular records</vt:lpstr>
      <vt:lpstr>PowerPoint Presentation</vt:lpstr>
      <vt:lpstr>Internships/Jobs</vt:lpstr>
      <vt:lpstr>Build a Resume</vt:lpstr>
      <vt:lpstr>Build a Cover Letter</vt:lpstr>
      <vt:lpstr>LinkedIn</vt:lpstr>
      <vt:lpstr>Handshake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cp:lastModifiedBy>Linhui Fu</cp:lastModifiedBy>
  <cp:revision>69</cp:revision>
  <dcterms:modified xsi:type="dcterms:W3CDTF">2018-11-29T05:10:44Z</dcterms:modified>
</cp:coreProperties>
</file>