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5143500" type="screen16x9"/>
  <p:notesSz cx="6858000" cy="9144000"/>
  <p:embeddedFontLst>
    <p:embeddedFont>
      <p:font typeface="Candara" panose="020E050203030302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EC30AF-B899-4E6D-83AA-F6970D4A26C5}">
  <a:tblStyle styleId="{BEEC30AF-B899-4E6D-83AA-F6970D4A26C5}" styleName="Table_0">
    <a:wholeTbl>
      <a:tcTxStyle>
        <a:font>
          <a:latin typeface="Arial"/>
          <a:ea typeface="Arial"/>
          <a:cs typeface="Arial"/>
        </a:font>
        <a:srgbClr val="000000"/>
      </a:tcTxStyle>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p:restoredTop sz="94629"/>
  </p:normalViewPr>
  <p:slideViewPr>
    <p:cSldViewPr snapToGrid="0" snapToObjects="1">
      <p:cViewPr varScale="1">
        <p:scale>
          <a:sx n="137" d="100"/>
          <a:sy n="137" d="100"/>
        </p:scale>
        <p:origin x="2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academic.oup.com/icesjms/advance-article/doi/10.1093/icesjms/fsx225/4745800"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www.pnas.org/content/113/21/5797" TargetMode="External"/><Relationship Id="rId4" Type="http://schemas.openxmlformats.org/officeDocument/2006/relationships/hyperlink" Target="https://doi.org/10.1017/S0003055417000144"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datadryad.org/resource/doi:10.5061/dryad.234"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papers.ssrn.com/sol3/papers.cfm?abstract_id=2595096"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orcid.org/"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twitter.com/pgbovine"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twitter.com/DrBrianKeating" TargetMode="External"/><Relationship Id="rId4" Type="http://schemas.openxmlformats.org/officeDocument/2006/relationships/hyperlink" Target="https://twitter.com/bradleyvoytek"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Welcome.</a:t>
            </a:r>
            <a:endParaRPr/>
          </a:p>
          <a:p>
            <a:pPr marL="0" lvl="0" indent="0">
              <a:spcBef>
                <a:spcPts val="0"/>
              </a:spcBef>
              <a:spcAft>
                <a:spcPts val="0"/>
              </a:spcAft>
              <a:buNone/>
            </a:pPr>
            <a:r>
              <a:rPr lang="en"/>
              <a:t>Introductions.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
              <a:t>There is an accompanying guide for this workshop, with additional resources about these topics, or if you want to refer back to something we cover today. We’ll also post the slides.</a:t>
            </a:r>
            <a:endParaRPr/>
          </a:p>
          <a:p>
            <a:pPr marL="0" lvl="0" indent="0">
              <a:spcBef>
                <a:spcPts val="0"/>
              </a:spcBef>
              <a:spcAft>
                <a:spcPts val="0"/>
              </a:spcAft>
              <a:buClr>
                <a:schemeClr val="dk1"/>
              </a:buClr>
              <a:buSzPts val="1100"/>
              <a:buFont typeface="Arial"/>
              <a:buNone/>
            </a:pPr>
            <a:endParaRPr/>
          </a:p>
          <a:p>
            <a:pPr marL="0" lvl="0" indent="0">
              <a:spcBef>
                <a:spcPts val="0"/>
              </a:spcBef>
              <a:spcAft>
                <a:spcPts val="0"/>
              </a:spcAft>
              <a:buClr>
                <a:schemeClr val="dk1"/>
              </a:buClr>
              <a:buSzPts val="1100"/>
              <a:buFont typeface="Arial"/>
              <a:buNone/>
            </a:pPr>
            <a:endParaRPr/>
          </a:p>
          <a:p>
            <a:pPr marL="0" lvl="0" indent="0">
              <a:spcBef>
                <a:spcPts val="0"/>
              </a:spcBef>
              <a:spcAft>
                <a:spcPts val="0"/>
              </a:spcAft>
              <a:buNone/>
            </a:pPr>
            <a:endParaRPr/>
          </a:p>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This is what we’re going to cover today</a:t>
            </a:r>
            <a:endParaRPr/>
          </a:p>
          <a:p>
            <a:pPr marL="0" lvl="0" indent="0">
              <a:spcBef>
                <a:spcPts val="0"/>
              </a:spcBef>
              <a:spcAft>
                <a:spcPts val="0"/>
              </a:spcAft>
              <a:buNone/>
            </a:pPr>
            <a:r>
              <a:rPr lang="en"/>
              <a:t>Quantitative metrics you can obtain for your research outputs, that can help you tell the story of the impact of your scholarly work.</a:t>
            </a:r>
            <a:endParaRPr/>
          </a:p>
          <a:p>
            <a:pPr marL="457200" lvl="0" indent="-298450" rtl="0">
              <a:spcBef>
                <a:spcPts val="0"/>
              </a:spcBef>
              <a:spcAft>
                <a:spcPts val="0"/>
              </a:spcAft>
              <a:buSzPts val="1100"/>
              <a:buChar char="●"/>
            </a:pPr>
            <a:r>
              <a:rPr lang="en"/>
              <a:t>At the end of this session, you’ll be familiar with the major tools to get these metrics, both traditional bibliometrics and the new altmetrics tools.and the some of the newer ones </a:t>
            </a:r>
            <a:endParaRPr/>
          </a:p>
          <a:p>
            <a:pPr marL="914400" lvl="1" indent="-298450" rtl="0">
              <a:spcBef>
                <a:spcPts val="0"/>
              </a:spcBef>
              <a:spcAft>
                <a:spcPts val="0"/>
              </a:spcAft>
              <a:buSzPts val="1100"/>
              <a:buChar char="○"/>
            </a:pPr>
            <a:r>
              <a:rPr lang="en"/>
              <a:t>What they can offer, what are their limitations? And how to select the appropriate ones.</a:t>
            </a:r>
            <a:endParaRPr/>
          </a:p>
          <a:p>
            <a:pPr marL="914400" lvl="1" indent="-298450" rtl="0">
              <a:spcBef>
                <a:spcPts val="0"/>
              </a:spcBef>
              <a:spcAft>
                <a:spcPts val="0"/>
              </a:spcAft>
              <a:buSzPts val="1100"/>
              <a:buChar char="○"/>
            </a:pPr>
            <a:r>
              <a:rPr lang="en"/>
              <a:t>We’ve added some time at the end of this to give you a chance to try these out, so you can start working with them immediately.</a:t>
            </a:r>
            <a:endParaRPr/>
          </a:p>
          <a:p>
            <a:pPr marL="914400" lvl="1" indent="-298450" rtl="0">
              <a:spcBef>
                <a:spcPts val="0"/>
              </a:spcBef>
              <a:spcAft>
                <a:spcPts val="0"/>
              </a:spcAft>
              <a:buSzPts val="1100"/>
              <a:buChar char="○"/>
            </a:pPr>
            <a:r>
              <a:rPr lang="en"/>
              <a:t>Where to go to find more metrics that may be of use. </a:t>
            </a:r>
            <a:endParaRPr/>
          </a:p>
          <a:p>
            <a:pPr marL="457200" lvl="0" indent="-298450" rtl="0">
              <a:spcBef>
                <a:spcPts val="0"/>
              </a:spcBef>
              <a:spcAft>
                <a:spcPts val="0"/>
              </a:spcAft>
              <a:buSzPts val="1100"/>
              <a:buChar char="●"/>
            </a:pPr>
            <a:r>
              <a:rPr lang="en"/>
              <a:t>You will have some ideas on how to give context to these metrics, the “So what” factor. What does it mean if something was viewed/cited (etc.) X number of times? How does this metric help you tell the story of your impact as a scholar/researcher.</a:t>
            </a:r>
            <a:endParaRPr/>
          </a:p>
          <a:p>
            <a:pPr marL="457200" lvl="0" indent="-298450" rtl="0">
              <a:spcBef>
                <a:spcPts val="0"/>
              </a:spcBef>
              <a:spcAft>
                <a:spcPts val="0"/>
              </a:spcAft>
              <a:buSzPts val="1100"/>
              <a:buChar char="●"/>
            </a:pPr>
            <a:r>
              <a:rPr lang="en"/>
              <a:t>Identify some possible ways to increase the visibility of your research. The more people can find your work, ……</a:t>
            </a:r>
            <a:endParaRPr/>
          </a:p>
          <a:p>
            <a:pPr marL="0" lvl="0" indent="0" rtl="0">
              <a:spcBef>
                <a:spcPts val="0"/>
              </a:spcBef>
              <a:spcAft>
                <a:spcPts val="0"/>
              </a:spcAft>
              <a:buNone/>
            </a:pPr>
            <a:endParaRPr/>
          </a:p>
          <a:p>
            <a:pPr marL="0" lvl="0" indent="0" rtl="0">
              <a:spcBef>
                <a:spcPts val="0"/>
              </a:spcBef>
              <a:spcAft>
                <a:spcPts val="0"/>
              </a:spcAft>
              <a:buNone/>
            </a:pPr>
            <a:r>
              <a:rPr lang="en"/>
              <a:t>This is a new workshop for the library, so your feedback will be invaluable as we offer more of these workshops in the future.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So when we talk about metrics, we have to talk about Outputs and Outcomes</a:t>
            </a:r>
            <a:endParaRPr/>
          </a:p>
          <a:p>
            <a:pPr marL="0" lvl="0" indent="0">
              <a:spcBef>
                <a:spcPts val="0"/>
              </a:spcBef>
              <a:spcAft>
                <a:spcPts val="0"/>
              </a:spcAft>
              <a:buNone/>
            </a:pPr>
            <a:endParaRPr/>
          </a:p>
          <a:p>
            <a:pPr marL="0" lvl="0" indent="0">
              <a:spcBef>
                <a:spcPts val="0"/>
              </a:spcBef>
              <a:spcAft>
                <a:spcPts val="0"/>
              </a:spcAft>
              <a:buNone/>
            </a:pPr>
            <a:r>
              <a:rPr lang="en"/>
              <a:t>Outputs are those products, goods, and services produced or supplied by your activities, like research, teaching.</a:t>
            </a:r>
            <a:endParaRPr/>
          </a:p>
          <a:p>
            <a:pPr marL="457200" lvl="0" indent="-298450" rtl="0">
              <a:spcBef>
                <a:spcPts val="0"/>
              </a:spcBef>
              <a:spcAft>
                <a:spcPts val="0"/>
              </a:spcAft>
              <a:buSzPts val="1100"/>
              <a:buChar char="●"/>
            </a:pPr>
            <a:r>
              <a:rPr lang="en"/>
              <a:t>The first outputs that come to mind may be journal articles, or books or book chapters, but any of these can be your scholarly outputs. Things you produce, things you want to get credit for.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Outcomes are the specific changes in a program participants behavior, knowledge, skills, status and/or level of functioning. These are the things you want to see improved, expanded.</a:t>
            </a:r>
            <a:endParaRPr/>
          </a:p>
          <a:p>
            <a:pPr marL="0" lvl="0" indent="0">
              <a:spcBef>
                <a:spcPts val="0"/>
              </a:spcBef>
              <a:spcAft>
                <a:spcPts val="0"/>
              </a:spcAft>
              <a:buNone/>
            </a:pPr>
            <a:endParaRPr/>
          </a:p>
          <a:p>
            <a:pPr marL="0" lvl="0" indent="0">
              <a:spcBef>
                <a:spcPts val="0"/>
              </a:spcBef>
              <a:spcAft>
                <a:spcPts val="0"/>
              </a:spcAft>
              <a:buNone/>
            </a:pPr>
            <a:r>
              <a:rPr lang="en"/>
              <a:t>These came from several health sciences groups, so there are some desired outcomes that may not be applicable to other disciplines.</a:t>
            </a:r>
            <a:endParaRPr/>
          </a:p>
          <a:p>
            <a:pPr marL="0" lvl="0" indent="0" rtl="0">
              <a:spcBef>
                <a:spcPts val="0"/>
              </a:spcBef>
              <a:spcAft>
                <a:spcPts val="0"/>
              </a:spcAft>
              <a:buNone/>
            </a:pPr>
            <a:endParaRPr/>
          </a:p>
          <a:p>
            <a:pPr marL="457200" lvl="0" indent="-298450" rtl="0">
              <a:spcBef>
                <a:spcPts val="0"/>
              </a:spcBef>
              <a:spcAft>
                <a:spcPts val="0"/>
              </a:spcAft>
              <a:buSzPts val="1100"/>
              <a:buChar char="●"/>
            </a:pPr>
            <a:r>
              <a:rPr lang="en"/>
              <a:t>What you value, what you want to demonstrate?</a:t>
            </a:r>
            <a:endParaRPr/>
          </a:p>
          <a:p>
            <a:pPr marL="457200" lvl="0" indent="-298450" rtl="0">
              <a:spcBef>
                <a:spcPts val="0"/>
              </a:spcBef>
              <a:spcAft>
                <a:spcPts val="0"/>
              </a:spcAft>
              <a:buSzPts val="1100"/>
              <a:buChar char="●"/>
            </a:pPr>
            <a:r>
              <a:rPr lang="en"/>
              <a:t>What are the outcomes you value? Your department? UC San Diego? What are the goals, missions?</a:t>
            </a:r>
            <a:endParaRPr/>
          </a:p>
          <a:p>
            <a:pPr marL="0" lvl="0" indent="0"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rgbClr val="000000"/>
              </a:buClr>
              <a:buSzPts val="1100"/>
              <a:buFont typeface="Arial"/>
              <a:buNone/>
            </a:pPr>
            <a:r>
              <a:rPr lang="en">
                <a:solidFill>
                  <a:schemeClr val="dk1"/>
                </a:solidFill>
              </a:rPr>
              <a:t>So then what is impact?</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How do the programs activities and outputs change the outcomes? What are you trying to do is measure or assess those changes.?</a:t>
            </a:r>
            <a:endParaRPr>
              <a:solidFill>
                <a:schemeClr val="dk1"/>
              </a:solidFill>
            </a:endParaRPr>
          </a:p>
          <a:p>
            <a:pPr marL="0" lvl="0" indent="0" rtl="0">
              <a:spcBef>
                <a:spcPts val="0"/>
              </a:spcBef>
              <a:spcAft>
                <a:spcPts val="0"/>
              </a:spcAft>
              <a:buClr>
                <a:srgbClr val="000000"/>
              </a:buClr>
              <a:buSzPts val="1100"/>
              <a:buFont typeface="Arial"/>
              <a:buNone/>
            </a:pPr>
            <a:r>
              <a:rPr lang="en"/>
              <a:t>Can you measure or quantify impact?</a:t>
            </a:r>
            <a:endParaRPr>
              <a:solidFill>
                <a:schemeClr val="dk1"/>
              </a:solidFill>
            </a:endParaRPr>
          </a:p>
          <a:p>
            <a:pPr marL="457200" lvl="0" indent="-298450" rtl="0">
              <a:spcBef>
                <a:spcPts val="0"/>
              </a:spcBef>
              <a:spcAft>
                <a:spcPts val="0"/>
              </a:spcAft>
              <a:buSzPts val="1100"/>
              <a:buChar char="●"/>
            </a:pPr>
            <a:r>
              <a:rPr lang="en"/>
              <a:t>Probably not, but you may be able to provide indicators or evidence of possible impact in these areas through the metrics.</a:t>
            </a:r>
            <a:endParaRPr/>
          </a:p>
          <a:p>
            <a:pPr marL="457200" lvl="0" indent="-298450" rtl="0">
              <a:spcBef>
                <a:spcPts val="0"/>
              </a:spcBef>
              <a:spcAft>
                <a:spcPts val="0"/>
              </a:spcAft>
              <a:buSzPts val="1100"/>
              <a:buChar char="●"/>
            </a:pPr>
            <a:r>
              <a:rPr lang="en"/>
              <a:t>Metrics can serve as indicator of your impact, quantitative to provide evidence of the story you’re telling about the impact of your work (qualitative).</a:t>
            </a:r>
            <a:endParaRPr/>
          </a:p>
          <a:p>
            <a:pPr marL="457200" lvl="0" indent="-298450" rtl="0">
              <a:spcBef>
                <a:spcPts val="0"/>
              </a:spcBef>
              <a:spcAft>
                <a:spcPts val="0"/>
              </a:spcAft>
              <a:buSzPts val="1100"/>
              <a:buChar char="●"/>
            </a:pPr>
            <a:r>
              <a:rPr lang="en"/>
              <a:t>Metrics, if chosen appropriately, used correctly, and given context...can help you show evidence of your impact.</a:t>
            </a:r>
            <a:endParaRPr/>
          </a:p>
          <a:p>
            <a:pPr marL="0" lvl="0" indent="0" rtl="0">
              <a:spcBef>
                <a:spcPts val="0"/>
              </a:spcBef>
              <a:spcAft>
                <a:spcPts val="0"/>
              </a:spcAft>
              <a:buNone/>
            </a:pPr>
            <a:endParaRPr/>
          </a:p>
          <a:p>
            <a:pPr marL="0" lvl="0" indent="0" rtl="0">
              <a:spcBef>
                <a:spcPts val="0"/>
              </a:spcBef>
              <a:spcAft>
                <a:spcPts val="0"/>
              </a:spcAft>
              <a:buNone/>
            </a:pPr>
            <a:endParaRPr/>
          </a:p>
          <a:p>
            <a:pPr marL="0" lvl="0" indent="0"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Who uses and cares about metrics and impact?  </a:t>
            </a:r>
            <a:endParaRPr/>
          </a:p>
          <a:p>
            <a:pPr marL="0" lvl="0" indent="0">
              <a:spcBef>
                <a:spcPts val="0"/>
              </a:spcBef>
              <a:spcAft>
                <a:spcPts val="0"/>
              </a:spcAft>
              <a:buNone/>
            </a:pPr>
            <a:endParaRPr/>
          </a:p>
          <a:p>
            <a:pPr marL="457200" lvl="0" indent="-298450" rtl="0">
              <a:spcBef>
                <a:spcPts val="0"/>
              </a:spcBef>
              <a:spcAft>
                <a:spcPts val="0"/>
              </a:spcAft>
              <a:buSzPts val="1100"/>
              <a:buChar char="●"/>
            </a:pPr>
            <a:r>
              <a:rPr lang="en"/>
              <a:t>You - employment, promotion and tenure, grant funding, how you compare w/ peers</a:t>
            </a:r>
            <a:endParaRPr/>
          </a:p>
          <a:p>
            <a:pPr marL="457200" lvl="0" indent="-298450" rtl="0">
              <a:spcBef>
                <a:spcPts val="0"/>
              </a:spcBef>
              <a:spcAft>
                <a:spcPts val="0"/>
              </a:spcAft>
              <a:buSzPts val="1100"/>
              <a:buChar char="●"/>
            </a:pPr>
            <a:r>
              <a:rPr lang="en"/>
              <a:t>Institutions/Departments - also considering these for employment, P&amp;T. How do you compare against your peers, and how do they compare with similar departments, institutions.</a:t>
            </a:r>
            <a:endParaRPr/>
          </a:p>
          <a:p>
            <a:pPr marL="457200" lvl="0" indent="-298450" rtl="0">
              <a:spcBef>
                <a:spcPts val="0"/>
              </a:spcBef>
              <a:spcAft>
                <a:spcPts val="0"/>
              </a:spcAft>
              <a:buSzPts val="1100"/>
              <a:buChar char="●"/>
            </a:pPr>
            <a:r>
              <a:rPr lang="en"/>
              <a:t>Funders - also interested in your impact, including broader impacts (NIH, NSF, etc)</a:t>
            </a:r>
            <a:endParaRPr/>
          </a:p>
          <a:p>
            <a:pPr marL="457200" lvl="0" indent="-298450" rtl="0">
              <a:spcBef>
                <a:spcPts val="0"/>
              </a:spcBef>
              <a:spcAft>
                <a:spcPts val="0"/>
              </a:spcAft>
              <a:buSzPts val="1100"/>
              <a:buChar char="●"/>
            </a:pPr>
            <a:r>
              <a:rPr lang="en"/>
              <a:t>Policy Makers</a:t>
            </a:r>
            <a:endParaRPr/>
          </a:p>
          <a:p>
            <a:pPr marL="457200" lvl="0" indent="-298450">
              <a:spcBef>
                <a:spcPts val="0"/>
              </a:spcBef>
              <a:spcAft>
                <a:spcPts val="0"/>
              </a:spcAft>
              <a:buSzPts val="1100"/>
              <a:buChar char="●"/>
            </a:pPr>
            <a:r>
              <a:rPr lang="en"/>
              <a:t>Public - I’m including the media here as well. They may be looking for experts.. </a:t>
            </a:r>
            <a:endParaRPr/>
          </a:p>
          <a:p>
            <a:pPr marL="0" lvl="0" indent="0">
              <a:spcBef>
                <a:spcPts val="0"/>
              </a:spcBef>
              <a:spcAft>
                <a:spcPts val="0"/>
              </a:spcAft>
              <a:buNone/>
            </a:pPr>
            <a:endParaRPr/>
          </a:p>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What metric do you use?</a:t>
            </a:r>
            <a:endParaRPr/>
          </a:p>
          <a:p>
            <a:pPr marL="457200" lvl="0" indent="-298450" rtl="0">
              <a:spcBef>
                <a:spcPts val="0"/>
              </a:spcBef>
              <a:spcAft>
                <a:spcPts val="0"/>
              </a:spcAft>
              <a:buSzPts val="1100"/>
              <a:buChar char="●"/>
            </a:pPr>
            <a:r>
              <a:rPr lang="en"/>
              <a:t>Depends on story you’re trying tell (outcome), the audience you’re trying to reach -- and what they care about, and the output in question.</a:t>
            </a:r>
            <a:endParaRPr/>
          </a:p>
          <a:p>
            <a:pPr marL="0" lvl="0" indent="0" rtl="0">
              <a:spcBef>
                <a:spcPts val="0"/>
              </a:spcBef>
              <a:spcAft>
                <a:spcPts val="0"/>
              </a:spcAft>
              <a:buNone/>
            </a:pPr>
            <a:endParaRPr>
              <a:solidFill>
                <a:schemeClr val="dk1"/>
              </a:solidFill>
            </a:endParaRPr>
          </a:p>
          <a:p>
            <a:pPr marL="0" lvl="0" indent="0">
              <a:spcBef>
                <a:spcPts val="0"/>
              </a:spcBef>
              <a:spcAft>
                <a:spcPts val="0"/>
              </a:spcAft>
              <a:buNone/>
            </a:pPr>
            <a:r>
              <a:rPr lang="en">
                <a:solidFill>
                  <a:schemeClr val="dk1"/>
                </a:solidFill>
              </a:rPr>
              <a:t>For example: if you’re talking about immediate, public engagement outside your research peers, then how useful is the number of times your article was cited in the scholarly journals in your field?</a:t>
            </a:r>
            <a:endParaRPr>
              <a:solidFill>
                <a:schemeClr val="dk1"/>
              </a:solidFill>
            </a:endParaRPr>
          </a:p>
          <a:p>
            <a:pPr marL="0" lvl="0" indent="0">
              <a:spcBef>
                <a:spcPts val="0"/>
              </a:spcBef>
              <a:spcAft>
                <a:spcPts val="0"/>
              </a:spcAft>
              <a:buNone/>
            </a:pPr>
            <a:endParaRPr>
              <a:solidFill>
                <a:schemeClr val="dk1"/>
              </a:solidFill>
            </a:endParaRPr>
          </a:p>
          <a:p>
            <a:pPr marL="0" lvl="0" indent="0">
              <a:spcBef>
                <a:spcPts val="0"/>
              </a:spcBef>
              <a:spcAft>
                <a:spcPts val="0"/>
              </a:spcAft>
              <a:buNone/>
            </a:pPr>
            <a:r>
              <a:rPr lang="en">
                <a:solidFill>
                  <a:schemeClr val="dk1"/>
                </a:solidFill>
              </a:rPr>
              <a:t>Just like any information need, figuring out what you need can help you decide what’s the best tool.</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Will show you a new resource to assist you with this selection, along with more metrics than we’ll be able to cover.</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Librarians can assist you with this.</a:t>
            </a:r>
            <a:endParaRPr>
              <a:solidFill>
                <a:schemeClr val="dk1"/>
              </a:solidFill>
            </a:endParaRPr>
          </a:p>
          <a:p>
            <a:pPr marL="0" lvl="0" indent="0" rtl="0">
              <a:spcBef>
                <a:spcPts val="0"/>
              </a:spcBef>
              <a:spcAft>
                <a:spcPts val="0"/>
              </a:spcAft>
              <a:buNone/>
            </a:pPr>
            <a:endParaRPr/>
          </a:p>
          <a:p>
            <a:pPr marL="0" lvl="0" indent="0"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These metrics generally fall into 2 categories. We’ll start with bibliometrics.</a:t>
            </a:r>
            <a:endParaRPr/>
          </a:p>
          <a:p>
            <a:pPr marL="0" lvl="0" indent="0">
              <a:spcBef>
                <a:spcPts val="0"/>
              </a:spcBef>
              <a:spcAft>
                <a:spcPts val="0"/>
              </a:spcAft>
              <a:buNone/>
            </a:pPr>
            <a:endParaRPr/>
          </a:p>
          <a:p>
            <a:pPr marL="0" lvl="0" indent="0">
              <a:spcBef>
                <a:spcPts val="0"/>
              </a:spcBef>
              <a:spcAft>
                <a:spcPts val="0"/>
              </a:spcAft>
              <a:buNone/>
            </a:pPr>
            <a:r>
              <a:rPr lang="en"/>
              <a:t>Bibliometrics - based on citation counts...when your scholarly work is subsequently cited in another scholarly work. We tend to think of journal articles getting cited in journal articles, but this can also include some other sources like books and book chapters, and conference proceedings, patents, and dissertations.</a:t>
            </a:r>
            <a:endParaRPr/>
          </a:p>
          <a:p>
            <a:pPr marL="0" lvl="0" indent="0">
              <a:spcBef>
                <a:spcPts val="0"/>
              </a:spcBef>
              <a:spcAft>
                <a:spcPts val="0"/>
              </a:spcAft>
              <a:buNone/>
            </a:pPr>
            <a:r>
              <a:rPr lang="en"/>
              <a:t>	</a:t>
            </a:r>
            <a:endParaRPr/>
          </a:p>
          <a:p>
            <a:pPr marL="0" lvl="0" indent="0">
              <a:spcBef>
                <a:spcPts val="0"/>
              </a:spcBef>
              <a:spcAft>
                <a:spcPts val="0"/>
              </a:spcAft>
              <a:buNone/>
            </a:pPr>
            <a:r>
              <a:rPr lang="en"/>
              <a:t>There are 3 key tools for bibliometrics: one is free, one we license here at UCSD, and one we don’t license but there’s some data they’ve made freely available.</a:t>
            </a:r>
            <a:endParaRPr/>
          </a:p>
          <a:p>
            <a:pPr marL="0" lvl="0" indent="0">
              <a:spcBef>
                <a:spcPts val="0"/>
              </a:spcBef>
              <a:spcAft>
                <a:spcPts val="0"/>
              </a:spcAft>
              <a:buNone/>
            </a:pPr>
            <a:endParaRPr/>
          </a:p>
          <a:p>
            <a:pPr marL="0" lvl="0" indent="0">
              <a:spcBef>
                <a:spcPts val="0"/>
              </a:spcBef>
              <a:spcAft>
                <a:spcPts val="0"/>
              </a:spcAft>
              <a:buNone/>
            </a:pPr>
            <a:r>
              <a:rPr lang="en"/>
              <a:t>With these, you can get metrics at the journal level, author level, and metrics for the specific article or other work.</a:t>
            </a:r>
            <a:endParaRPr/>
          </a:p>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I’m starting with journal impact metrics, so we can get them out of the way.</a:t>
            </a:r>
            <a:endParaRPr/>
          </a:p>
          <a:p>
            <a:pPr marL="0" lvl="0" indent="0">
              <a:spcBef>
                <a:spcPts val="0"/>
              </a:spcBef>
              <a:spcAft>
                <a:spcPts val="0"/>
              </a:spcAft>
              <a:buNone/>
            </a:pPr>
            <a:endParaRPr/>
          </a:p>
          <a:p>
            <a:pPr marL="0" lvl="0" indent="0">
              <a:spcBef>
                <a:spcPts val="0"/>
              </a:spcBef>
              <a:spcAft>
                <a:spcPts val="0"/>
              </a:spcAft>
              <a:buNone/>
            </a:pPr>
            <a:r>
              <a:rPr lang="en"/>
              <a:t>There are a number of metrics for journal impact. The one you may already be familiar with is Journal Impact Factor, which is drawn from Web of Science citation data and easily retrievable in Journal Citation Reports, which we license. The other journal-level metrics come from Scopus (and this part you can access free), and Google Scholar.</a:t>
            </a:r>
            <a:endParaRPr/>
          </a:p>
          <a:p>
            <a:pPr marL="0" lvl="0" indent="0">
              <a:spcBef>
                <a:spcPts val="0"/>
              </a:spcBef>
              <a:spcAft>
                <a:spcPts val="0"/>
              </a:spcAft>
              <a:buNone/>
            </a:pPr>
            <a:endParaRPr/>
          </a:p>
          <a:p>
            <a:pPr marL="0" lvl="0" indent="0" rtl="0">
              <a:spcBef>
                <a:spcPts val="0"/>
              </a:spcBef>
              <a:spcAft>
                <a:spcPts val="0"/>
              </a:spcAft>
              <a:buNone/>
            </a:pPr>
            <a:r>
              <a:rPr lang="en"/>
              <a:t>All based on same principle, particularly the first 2: The frequency at which an “average article” can expect to get cited in the immediate years after publication.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For example, the 2016 Journal Impact Factor for a journal is the total number of times that 2014-2015 articles were cited in 2016, divided by the total number of articles, reviews, proceeding papers that were actually published in 2014-2015.</a:t>
            </a:r>
            <a:endParaRPr/>
          </a:p>
          <a:p>
            <a:pPr marL="0" lvl="0" indent="0">
              <a:spcBef>
                <a:spcPts val="0"/>
              </a:spcBef>
              <a:spcAft>
                <a:spcPts val="0"/>
              </a:spcAft>
              <a:buNone/>
            </a:pPr>
            <a:endParaRPr/>
          </a:p>
          <a:p>
            <a:pPr marL="457200" lvl="0" indent="-298450">
              <a:spcBef>
                <a:spcPts val="0"/>
              </a:spcBef>
              <a:spcAft>
                <a:spcPts val="0"/>
              </a:spcAft>
              <a:buSzPts val="1100"/>
              <a:buChar char="●"/>
            </a:pPr>
            <a:r>
              <a:rPr lang="en"/>
              <a:t>200 articles published in 2014, 2015 issues, and those articles cited a total of 800 times in 2016, then the 2016 JIF → 4. On average, the articles were cited 4 times in the 1-2 years after publication.</a:t>
            </a:r>
            <a:endParaRPr/>
          </a:p>
          <a:p>
            <a:pPr marL="457200" lvl="0" indent="-298450">
              <a:spcBef>
                <a:spcPts val="0"/>
              </a:spcBef>
              <a:spcAft>
                <a:spcPts val="0"/>
              </a:spcAft>
              <a:buSzPts val="1100"/>
              <a:buChar char="●"/>
            </a:pPr>
            <a:r>
              <a:rPr lang="en"/>
              <a:t>CiteScore is similar, though they look at the last 3 years of published items (more than the “citable” items used to calculate the JIF, including letters, editorials).</a:t>
            </a:r>
            <a:endParaRPr/>
          </a:p>
          <a:p>
            <a:pPr marL="457200" lvl="0" indent="-298450">
              <a:spcBef>
                <a:spcPts val="0"/>
              </a:spcBef>
              <a:spcAft>
                <a:spcPts val="0"/>
              </a:spcAft>
              <a:buSzPts val="1100"/>
              <a:buChar char="●"/>
            </a:pPr>
            <a:r>
              <a:rPr lang="en"/>
              <a:t>Google Scholar’s H5-index is different. A value of 100 would mean that there were 100 articles published 2012-2016 that were cited at least 100 times.</a:t>
            </a:r>
            <a:endParaRPr/>
          </a:p>
          <a:p>
            <a:pPr marL="0" lvl="0" indent="0">
              <a:spcBef>
                <a:spcPts val="0"/>
              </a:spcBef>
              <a:spcAft>
                <a:spcPts val="0"/>
              </a:spcAft>
              <a:buNone/>
            </a:pPr>
            <a:endParaRPr/>
          </a:p>
          <a:p>
            <a:pPr marL="0" lvl="0" indent="0">
              <a:spcBef>
                <a:spcPts val="0"/>
              </a:spcBef>
              <a:spcAft>
                <a:spcPts val="0"/>
              </a:spcAft>
              <a:buNone/>
            </a:pPr>
            <a:r>
              <a:rPr lang="en"/>
              <a:t>Why used, especially JIF: traditional, well-known, tied to journal reputation. An easy number for people to recognize, journals to promote on their website.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Criticisms of journal-level metrics.</a:t>
            </a:r>
            <a:endParaRPr/>
          </a:p>
          <a:p>
            <a:pPr marL="0" lvl="0" indent="0" rtl="0">
              <a:spcBef>
                <a:spcPts val="0"/>
              </a:spcBef>
              <a:spcAft>
                <a:spcPts val="0"/>
              </a:spcAft>
              <a:buNone/>
            </a:pPr>
            <a:endParaRPr/>
          </a:p>
          <a:p>
            <a:pPr marL="457200" lvl="0" indent="-298450" rtl="0">
              <a:spcBef>
                <a:spcPts val="0"/>
              </a:spcBef>
              <a:spcAft>
                <a:spcPts val="0"/>
              </a:spcAft>
              <a:buSzPts val="1100"/>
              <a:buChar char="●"/>
            </a:pPr>
            <a:r>
              <a:rPr lang="en"/>
              <a:t>Slanted toward science/social science journals. JCR doesn’t even cover arts/humanities journals.</a:t>
            </a:r>
            <a:endParaRPr/>
          </a:p>
          <a:p>
            <a:pPr marL="457200" lvl="0" indent="-298450" rtl="0">
              <a:spcBef>
                <a:spcPts val="0"/>
              </a:spcBef>
              <a:spcAft>
                <a:spcPts val="0"/>
              </a:spcAft>
              <a:buSzPts val="1100"/>
              <a:buChar char="●"/>
            </a:pPr>
            <a:r>
              <a:rPr lang="en"/>
              <a:t>Often favors review journals, as these articles are heavily cited. </a:t>
            </a:r>
            <a:endParaRPr/>
          </a:p>
          <a:p>
            <a:pPr marL="914400" lvl="1" indent="-298450" rtl="0">
              <a:spcBef>
                <a:spcPts val="0"/>
              </a:spcBef>
              <a:spcAft>
                <a:spcPts val="0"/>
              </a:spcAft>
              <a:buSzPts val="1100"/>
              <a:buChar char="○"/>
            </a:pPr>
            <a:r>
              <a:rPr lang="en"/>
              <a:t>There’s also the question of what’s going into these ratios?  The JIF and CiteScores for NJEM vary widely because the denominators in that ratio are so different. Also, when do citations get counted?</a:t>
            </a:r>
            <a:endParaRPr/>
          </a:p>
          <a:p>
            <a:pPr marL="457200" lvl="0" indent="-298450" rtl="0">
              <a:spcBef>
                <a:spcPts val="0"/>
              </a:spcBef>
              <a:spcAft>
                <a:spcPts val="0"/>
              </a:spcAft>
              <a:buSzPts val="1100"/>
              <a:buChar char="●"/>
            </a:pPr>
            <a:r>
              <a:rPr lang="en"/>
              <a:t>Not meant to measure impact or influence of authors, institutions, or articles. But institutions may pressure researchers to publish in journals with high JIFs. Submission rates go up, acceptance rates go down. Measure of exclusivity.</a:t>
            </a:r>
            <a:endParaRPr/>
          </a:p>
          <a:p>
            <a:pPr marL="914400" lvl="1" indent="-298450" rtl="0">
              <a:spcBef>
                <a:spcPts val="0"/>
              </a:spcBef>
              <a:spcAft>
                <a:spcPts val="0"/>
              </a:spcAft>
              <a:buSzPts val="1100"/>
              <a:buChar char="○"/>
            </a:pPr>
            <a:r>
              <a:rPr lang="en"/>
              <a:t>San Francisco Declaration on Research Assessment (DORA) - editors, publishers, researchers calling for JIF and other journal-based metrics to be de-emphasized, that they not be used to measure value of articles or researchers for activities like P&amp;T or funding.</a:t>
            </a:r>
            <a:endParaRPr/>
          </a:p>
          <a:p>
            <a:pPr marL="457200" lvl="0" indent="-298450" rtl="0">
              <a:spcBef>
                <a:spcPts val="0"/>
              </a:spcBef>
              <a:spcAft>
                <a:spcPts val="0"/>
              </a:spcAft>
              <a:buSzPts val="1100"/>
              <a:buChar char="●"/>
            </a:pPr>
            <a:r>
              <a:rPr lang="en"/>
              <a:t>Should not compare IFs across disciplines. Apples and oranges...or fish.</a:t>
            </a:r>
            <a:endParaRPr/>
          </a:p>
          <a:p>
            <a:pPr marL="45720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 selected a few journals at the top or near the top of their respective subject categories. You can see the wide variation among the titles in these different disciplines. And any ranking among these titles is based on how the categories are defined.</a:t>
            </a:r>
            <a:endParaRPr/>
          </a:p>
          <a:p>
            <a:pPr marL="0" lvl="0" indent="0">
              <a:spcBef>
                <a:spcPts val="0"/>
              </a:spcBef>
              <a:spcAft>
                <a:spcPts val="0"/>
              </a:spcAft>
              <a:buNone/>
            </a:pPr>
            <a:endParaRPr/>
          </a:p>
          <a:p>
            <a:pPr marL="0" lvl="0" indent="0">
              <a:spcBef>
                <a:spcPts val="0"/>
              </a:spcBef>
              <a:spcAft>
                <a:spcPts val="0"/>
              </a:spcAft>
              <a:buNone/>
            </a:pPr>
            <a:r>
              <a:rPr lang="en"/>
              <a:t>The last 2 metrics are also part of the Scopus journalmetrics site. SJR tries to factor in the prestige of the journals citing the articles from the journal in question. While SNIP is trying to correct for differences in the citation potential that varies among the different disciplines and journals within a discipline.</a:t>
            </a:r>
            <a:endParaRPr/>
          </a:p>
          <a:p>
            <a:pPr marL="0" lvl="0" indent="0">
              <a:spcBef>
                <a:spcPts val="0"/>
              </a:spcBef>
              <a:spcAft>
                <a:spcPts val="0"/>
              </a:spcAft>
              <a:buNone/>
            </a:pPr>
            <a:endParaRPr/>
          </a:p>
          <a:p>
            <a:pPr marL="0" lvl="0" indent="0">
              <a:spcBef>
                <a:spcPts val="0"/>
              </a:spcBef>
              <a:spcAft>
                <a:spcPts val="0"/>
              </a:spcAft>
              <a:buNone/>
            </a:pPr>
            <a:r>
              <a:rPr lang="en"/>
              <a:t>But if you do look at these journal metrics and incorporate them into your CV or P&amp;T dossier, will the person at the other end know what these are?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Starting w/ Google Scholar - free, so you don’t have to worry about losing access when you leave UCSD.</a:t>
            </a:r>
            <a:endParaRPr/>
          </a:p>
          <a:p>
            <a:pPr marL="0" lvl="0" indent="0">
              <a:spcBef>
                <a:spcPts val="0"/>
              </a:spcBef>
              <a:spcAft>
                <a:spcPts val="0"/>
              </a:spcAft>
              <a:buNone/>
            </a:pPr>
            <a:r>
              <a:rPr lang="en"/>
              <a:t>How many of you have searched this before?</a:t>
            </a:r>
            <a:endParaRPr/>
          </a:p>
          <a:p>
            <a:pPr marL="0" lvl="0" indent="0" rtl="0">
              <a:spcBef>
                <a:spcPts val="0"/>
              </a:spcBef>
              <a:spcAft>
                <a:spcPts val="0"/>
              </a:spcAft>
              <a:buNone/>
            </a:pPr>
            <a:endParaRPr/>
          </a:p>
          <a:p>
            <a:pPr marL="457200" marR="0" lvl="0" indent="-298450" algn="l" rtl="0">
              <a:lnSpc>
                <a:spcPct val="100000"/>
              </a:lnSpc>
              <a:spcBef>
                <a:spcPts val="0"/>
              </a:spcBef>
              <a:spcAft>
                <a:spcPts val="0"/>
              </a:spcAft>
              <a:buClr>
                <a:srgbClr val="000000"/>
              </a:buClr>
              <a:buSzPts val="1100"/>
              <a:buFont typeface="Arial"/>
              <a:buChar char="●"/>
            </a:pPr>
            <a:r>
              <a:rPr lang="en"/>
              <a:t>Google, but limited to scholarly works</a:t>
            </a:r>
            <a:endParaRPr/>
          </a:p>
          <a:p>
            <a:pPr marL="457200" marR="0" lvl="0" indent="-298450" algn="l" rtl="0">
              <a:lnSpc>
                <a:spcPct val="100000"/>
              </a:lnSpc>
              <a:spcBef>
                <a:spcPts val="0"/>
              </a:spcBef>
              <a:spcAft>
                <a:spcPts val="0"/>
              </a:spcAft>
              <a:buSzPts val="1100"/>
              <a:buChar char="●"/>
            </a:pPr>
            <a:r>
              <a:rPr lang="en"/>
              <a:t>You can search to see how many times your works were cited, and set up alerts to keep track of when your works are cited (albeit one alert/article)</a:t>
            </a:r>
            <a:endParaRPr/>
          </a:p>
          <a:p>
            <a:pPr marL="457200" marR="0" lvl="0" indent="-298450" algn="l" rtl="0">
              <a:lnSpc>
                <a:spcPct val="100000"/>
              </a:lnSpc>
              <a:spcBef>
                <a:spcPts val="0"/>
              </a:spcBef>
              <a:spcAft>
                <a:spcPts val="0"/>
              </a:spcAft>
              <a:buSzPts val="1100"/>
              <a:buChar char="●"/>
            </a:pPr>
            <a:r>
              <a:rPr lang="en"/>
              <a:t>H-Index. - the number where the number of your articles and cites/article meet. </a:t>
            </a:r>
            <a:endParaRPr/>
          </a:p>
          <a:p>
            <a:pPr marL="457200" marR="0" lvl="0" indent="-298450" algn="l" rtl="0">
              <a:lnSpc>
                <a:spcPct val="100000"/>
              </a:lnSpc>
              <a:spcBef>
                <a:spcPts val="0"/>
              </a:spcBef>
              <a:spcAft>
                <a:spcPts val="0"/>
              </a:spcAft>
              <a:buSzPts val="1100"/>
              <a:buChar char="●"/>
            </a:pPr>
            <a:r>
              <a:rPr lang="en"/>
              <a:t>And you can set up profile to track all of your works in one place, and make it public so others can find your works.</a:t>
            </a:r>
            <a:endParaRPr/>
          </a:p>
          <a:p>
            <a:pPr marL="0" lvl="0" indent="0"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Search Emily Chin at SIO. Note that underlined authors go to profiles.</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Default, sorts by cited by, change to year. Can go look at who cited each article, including dissertations, preprint servers like arXiv, patents (though for patents I’d also compare against the Google Patents entries)</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Show the H-Index, i10-index (articles w/ at least 10 cites)</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Link to create your own profile.</a:t>
            </a:r>
            <a:endParaRPr b="1">
              <a:solidFill>
                <a:schemeClr val="dk2"/>
              </a:solidFill>
              <a:highlight>
                <a:schemeClr val="lt1"/>
              </a:highlight>
            </a:endParaRPr>
          </a:p>
          <a:p>
            <a:pPr marL="0" lvl="0" indent="0" rtl="0">
              <a:spcBef>
                <a:spcPts val="160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How many of you have set up your Google Scholar Profile?</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Bring up my profile, logged in.</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Creating a profile, “claiming” my work, addresses author ambiguity, confusion</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Anything that can impact someone from searching for your works by name: Changed your name, inconsistent with using middle initials, suffix like Jr., compound last name</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Can add articles and other works manually. Let new articles get captured automatically, then periodically check to see if any are not yours. H-Index shouldn’t be affected if you add works that that haven’t been cited.</a:t>
            </a:r>
            <a:endParaRPr b="1">
              <a:solidFill>
                <a:schemeClr val="dk2"/>
              </a:solidFill>
              <a:highlight>
                <a:schemeClr val="lt1"/>
              </a:highlight>
            </a:endParaRPr>
          </a:p>
          <a:p>
            <a:pPr marL="0" lvl="0" indent="0" rtl="0">
              <a:spcBef>
                <a:spcPts val="160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Our other principal resource for article/author citation-based metrics: </a:t>
            </a:r>
            <a:endParaRPr/>
          </a:p>
          <a:p>
            <a:pPr marL="0" lvl="0" indent="0">
              <a:spcBef>
                <a:spcPts val="0"/>
              </a:spcBef>
              <a:spcAft>
                <a:spcPts val="0"/>
              </a:spcAft>
              <a:buNone/>
            </a:pPr>
            <a:r>
              <a:rPr lang="en"/>
              <a:t>Web of Science</a:t>
            </a:r>
            <a:endParaRPr/>
          </a:p>
          <a:p>
            <a:pPr marL="457200" lvl="0" indent="-298450" rtl="0">
              <a:spcBef>
                <a:spcPts val="0"/>
              </a:spcBef>
              <a:spcAft>
                <a:spcPts val="0"/>
              </a:spcAft>
              <a:buSzPts val="1100"/>
              <a:buChar char="●"/>
            </a:pPr>
            <a:r>
              <a:rPr lang="en"/>
              <a:t>Indexes 13,000 journals fully,  80K books,180K conference proceedings - clearer sense of the coverage scope vs. Google Scholar</a:t>
            </a:r>
            <a:endParaRPr/>
          </a:p>
          <a:p>
            <a:pPr marL="457200" lvl="0" indent="-298450" rtl="0">
              <a:spcBef>
                <a:spcPts val="0"/>
              </a:spcBef>
              <a:spcAft>
                <a:spcPts val="0"/>
              </a:spcAft>
              <a:buSzPts val="1100"/>
              <a:buChar char="●"/>
            </a:pPr>
            <a:r>
              <a:rPr lang="en"/>
              <a:t>Includes bibliographies to track, to see cited and citing articles.</a:t>
            </a:r>
            <a:endParaRPr/>
          </a:p>
          <a:p>
            <a:pPr marL="914400" lvl="0" indent="-298450" rtl="0">
              <a:spcBef>
                <a:spcPts val="0"/>
              </a:spcBef>
              <a:spcAft>
                <a:spcPts val="0"/>
              </a:spcAft>
              <a:buSzPts val="1100"/>
              <a:buChar char="●"/>
            </a:pPr>
            <a:r>
              <a:rPr lang="en"/>
              <a:t>2 ways to check times cited - we’ll cover both</a:t>
            </a:r>
            <a:endParaRPr/>
          </a:p>
          <a:p>
            <a:pPr marL="457200" lvl="0" indent="-298450" rtl="0">
              <a:spcBef>
                <a:spcPts val="0"/>
              </a:spcBef>
              <a:spcAft>
                <a:spcPts val="0"/>
              </a:spcAft>
              <a:buSzPts val="1100"/>
              <a:buChar char="●"/>
            </a:pPr>
            <a:r>
              <a:rPr lang="en"/>
              <a:t>Can bulk export citing articles, create citation alerts (one/article)</a:t>
            </a:r>
            <a:endParaRPr/>
          </a:p>
          <a:p>
            <a:pPr marL="457200" lvl="0" indent="-298450" rtl="0">
              <a:spcBef>
                <a:spcPts val="0"/>
              </a:spcBef>
              <a:spcAft>
                <a:spcPts val="0"/>
              </a:spcAft>
              <a:buSzPts val="1100"/>
              <a:buChar char="●"/>
            </a:pPr>
            <a:r>
              <a:rPr lang="en"/>
              <a:t>“Top Papers”</a:t>
            </a:r>
            <a:endParaRPr/>
          </a:p>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Search aerosols as a topic search.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Highly cited paper - for given months, paper cited enough times to put in 1% against that category (22 broad categories)</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Hot papers - published in last 2 years, and those 2 given months, cited enough to put in top 0.1% of papers in that category and publication year.</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Highlight Highly Cited and Hot Papers. Show what these mean. Based on what was indexed in WoS for those 2 months, not necessarily when your paper first went online. Hot papers recycles every 2 months. Note the “usage” and what that means (number of times that users--not just at UCSD have gone beyond reading the abstract. Linking out to full text, or exporting the reference)</a:t>
            </a:r>
            <a:endParaRPr b="1">
              <a:solidFill>
                <a:schemeClr val="dk2"/>
              </a:solidFill>
              <a:highlight>
                <a:schemeClr val="lt1"/>
              </a:highlight>
            </a:endParaRPr>
          </a:p>
          <a:p>
            <a:pPr marL="0" lvl="0" indent="0" rtl="0">
              <a:spcBef>
                <a:spcPts val="160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Search author Cohen Seth M. Note times cited, and that some of these aren’t his papers (would have to limit by address). Go to #24, from Nature Reviews Materials. Bring up the (now) 30 citing articles, note the citation alert option.</a:t>
            </a:r>
            <a:endParaRPr b="1">
              <a:solidFill>
                <a:schemeClr val="dk2"/>
              </a:solidFill>
              <a:highlight>
                <a:schemeClr val="lt1"/>
              </a:highlight>
            </a:endParaRPr>
          </a:p>
          <a:p>
            <a:pPr marL="0" lvl="0" indent="0" rtl="0">
              <a:spcBef>
                <a:spcPts val="160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Use the Cited Ref Search for Cohen, SM and 2016. Look at the multiple (1st author) Denny references, how there possibly 4 variants that aren’t assigned to the official reference and times cited. </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Possible reasons for citation variants that couldn’t be matched to “official” citation.</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Article is cited incorrectly by citing authors. In this case, several authors entered the first author’s Jr like it was a first initial.</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Article is cited as ASAP (as soon as published) and not yet assigned to an issue, when it would’ve been indexed for WoS.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Article is cited as a preprint or a discussion paper (Atmos Chem &amp; Phys Disc vs Atmos Chem &amp; Phys)</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Typos and other errors in the reference as cited on the publisher’s website. For example, website has article number 110010 when it’s really volume 1, article 10010. Possibly correct in the PDF, but wrong in the HTML version.</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Article cited correctly at publisher’s website, but error made when entered into Web of Science (Vanmart instead of Van Mart, for example)</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Can WoS cited reference errors be corrected? Sometimes.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In fact, the example used here originally had a times cited of 26 and 8 citation variants. Four were reported the week before this workshop and and corrected the day before, so the times cited is now 30.</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Use the feedback link at the end of the page. Submit data change for “cited reference.” Clarivate responds quickly, and if they approve the changes will make them in 3-5 days.</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Why this matters?</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Most WoS users only look at the Times Cited and not the Cited Ref Search. The Times Cited number is also sortable in the results.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Citation variants aren’t counted for H-Index. </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Challenge here is going to be time involved in checking these. It might be something worth doing once a year. Do a cited ref search by name and a given year, and browse the results for variants.</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Checking and updating likely more meaningful for early researchers with fewer papers and times cited.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If you want to get started with something like this, I think we could assist you.</a:t>
            </a:r>
            <a:endParaRPr b="1">
              <a:solidFill>
                <a:schemeClr val="dk2"/>
              </a:solidFill>
              <a:highlight>
                <a:schemeClr val="lt1"/>
              </a:highlight>
            </a:endParaRPr>
          </a:p>
          <a:p>
            <a:pPr marL="0" lvl="0" indent="0" rtl="0">
              <a:spcBef>
                <a:spcPts val="160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5" name="Shape 2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Author search on James Fowler. If too many, you can filter by organization. Go to Citation Report to see citing history and H-Index.</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H-INDEX CAVEATS</a:t>
            </a:r>
            <a:endParaRPr b="1">
              <a:solidFill>
                <a:schemeClr val="dk2"/>
              </a:solidFill>
              <a:highlight>
                <a:schemeClr val="lt1"/>
              </a:highlight>
            </a:endParaRPr>
          </a:p>
          <a:p>
            <a:pPr marL="914400" lvl="1" indent="-298450" rtl="0">
              <a:spcBef>
                <a:spcPts val="0"/>
              </a:spcBef>
              <a:spcAft>
                <a:spcPts val="0"/>
              </a:spcAft>
              <a:buClr>
                <a:schemeClr val="dk1"/>
              </a:buClr>
              <a:buSzPts val="1100"/>
              <a:buChar char="○"/>
            </a:pPr>
            <a:r>
              <a:rPr lang="en">
                <a:solidFill>
                  <a:schemeClr val="dk1"/>
                </a:solidFill>
              </a:rPr>
              <a:t>Benchmark against researchers in same field/journal categories, and same career length</a:t>
            </a:r>
            <a:endParaRPr>
              <a:solidFill>
                <a:schemeClr val="dk1"/>
              </a:solidFill>
            </a:endParaRPr>
          </a:p>
          <a:p>
            <a:pPr marL="914400" lvl="1" indent="-298450" rtl="0">
              <a:spcBef>
                <a:spcPts val="0"/>
              </a:spcBef>
              <a:spcAft>
                <a:spcPts val="0"/>
              </a:spcAft>
              <a:buClr>
                <a:schemeClr val="dk1"/>
              </a:buClr>
              <a:buSzPts val="1100"/>
              <a:buChar char="○"/>
            </a:pPr>
            <a:r>
              <a:rPr lang="en">
                <a:solidFill>
                  <a:schemeClr val="dk1"/>
                </a:solidFill>
              </a:rPr>
              <a:t>Weaker in disciplines that don’t publish heavily in journals</a:t>
            </a:r>
            <a:endParaRPr>
              <a:solidFill>
                <a:schemeClr val="dk1"/>
              </a:solidFill>
            </a:endParaRPr>
          </a:p>
          <a:p>
            <a:pPr marL="914400" lvl="1" indent="-298450" rtl="0">
              <a:spcBef>
                <a:spcPts val="0"/>
              </a:spcBef>
              <a:spcAft>
                <a:spcPts val="0"/>
              </a:spcAft>
              <a:buClr>
                <a:schemeClr val="dk1"/>
              </a:buClr>
              <a:buSzPts val="1100"/>
              <a:buChar char="○"/>
            </a:pPr>
            <a:r>
              <a:rPr lang="en">
                <a:solidFill>
                  <a:schemeClr val="dk1"/>
                </a:solidFill>
              </a:rPr>
              <a:t>Based on what’s indexed in Web of Science, so you can get different H-Indexes elsewhere. The H-Index you get is also based on whatever search results you’ve retrieved, regardless of whether you have everything by that author (and just the author). You can even get an H-Index from topic research results.</a:t>
            </a:r>
            <a:endParaRPr b="1">
              <a:solidFill>
                <a:schemeClr val="dk2"/>
              </a:solidFill>
              <a:highlight>
                <a:schemeClr val="lt1"/>
              </a:highlight>
            </a:endParaRPr>
          </a:p>
          <a:p>
            <a:pPr marL="457200" lvl="0"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WoS has its own system for disambiguating citations, that you can use to create public/private profile to get WoS metrics for your works. Use your WoS login (or create one) to set up your ResearcherID. </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Connect to ORCID</a:t>
            </a:r>
            <a:endParaRPr b="1">
              <a:solidFill>
                <a:schemeClr val="dk2"/>
              </a:solidFill>
              <a:highlight>
                <a:schemeClr val="lt1"/>
              </a:highlight>
            </a:endParaRPr>
          </a:p>
          <a:p>
            <a:pPr marL="914400" lvl="1" indent="-298450" rtl="0">
              <a:lnSpc>
                <a:spcPct val="115000"/>
              </a:lnSpc>
              <a:spcBef>
                <a:spcPts val="0"/>
              </a:spcBef>
              <a:spcAft>
                <a:spcPts val="0"/>
              </a:spcAft>
              <a:buClr>
                <a:schemeClr val="dk2"/>
              </a:buClr>
              <a:buSzPts val="1100"/>
              <a:buChar char="○"/>
            </a:pPr>
            <a:r>
              <a:rPr lang="en" b="1">
                <a:solidFill>
                  <a:schemeClr val="dk2"/>
                </a:solidFill>
                <a:highlight>
                  <a:schemeClr val="lt1"/>
                </a:highlight>
              </a:rPr>
              <a:t>Build publication list, using WoS and/or uploading from EndNote RIS file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Shape 2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you’re going to discover pretty quickly is that you’ll likely see different times cited (and possibly an H-Index)  in Google Scholar vs Web of Science</a:t>
            </a:r>
            <a:endParaRPr/>
          </a:p>
          <a:p>
            <a:pPr marL="0" lvl="0" indent="0">
              <a:spcBef>
                <a:spcPts val="0"/>
              </a:spcBef>
              <a:spcAft>
                <a:spcPts val="0"/>
              </a:spcAft>
              <a:buNone/>
            </a:pPr>
            <a:r>
              <a:rPr lang="en"/>
              <a:t>The times cited counts will probably be higher in Google Scholar. For example, the Cohen paper in Nature Review Materials has been cited 30 times per Web of Science, and 48 times per Google Scholar. </a:t>
            </a:r>
            <a:endParaRPr/>
          </a:p>
          <a:p>
            <a:pPr marL="0" lvl="0" indent="0">
              <a:spcBef>
                <a:spcPts val="0"/>
              </a:spcBef>
              <a:spcAft>
                <a:spcPts val="0"/>
              </a:spcAft>
              <a:buNone/>
            </a:pPr>
            <a:endParaRPr/>
          </a:p>
          <a:p>
            <a:pPr marL="0" lvl="0" indent="0" rtl="0">
              <a:spcBef>
                <a:spcPts val="0"/>
              </a:spcBef>
              <a:spcAft>
                <a:spcPts val="0"/>
              </a:spcAft>
              <a:buNone/>
            </a:pPr>
            <a:r>
              <a:rPr lang="en"/>
              <a:t>Since you can see what papers cite your paper, you can bring up the lists, exclude the citing articles captured in both Web of Science and Google Scholar, then see what’s left. You may come across a few citing articles only captured in Web of Science, but more will be unique to Google Scholar, because:</a:t>
            </a:r>
            <a:endParaRPr/>
          </a:p>
          <a:p>
            <a:pPr marL="914400" lvl="1" indent="-298450" rtl="0">
              <a:spcBef>
                <a:spcPts val="0"/>
              </a:spcBef>
              <a:spcAft>
                <a:spcPts val="0"/>
              </a:spcAft>
              <a:buSzPts val="1100"/>
              <a:buChar char="○"/>
            </a:pPr>
            <a:r>
              <a:rPr lang="en"/>
              <a:t>Google Scholar covers sources that may cite your work not covered by Web of Science like dissertations, theses, and preprints.</a:t>
            </a:r>
            <a:endParaRPr/>
          </a:p>
          <a:p>
            <a:pPr marL="914400" lvl="1" indent="-298450" rtl="0">
              <a:spcBef>
                <a:spcPts val="0"/>
              </a:spcBef>
              <a:spcAft>
                <a:spcPts val="0"/>
              </a:spcAft>
              <a:buSzPts val="1100"/>
              <a:buChar char="○"/>
            </a:pPr>
            <a:r>
              <a:rPr lang="en"/>
              <a:t>Web of Science doesn’t index articles until they’re assigned to an issue, so many of the citing articles that only come up in Google Scholar </a:t>
            </a:r>
            <a:r>
              <a:rPr lang="en" i="1"/>
              <a:t>will eventually appear</a:t>
            </a:r>
            <a:r>
              <a:rPr lang="en"/>
              <a:t> in your Web of Science times cited list. </a:t>
            </a:r>
            <a:endParaRPr/>
          </a:p>
          <a:p>
            <a:pPr marL="914400" lvl="1" indent="-298450" rtl="0">
              <a:spcBef>
                <a:spcPts val="0"/>
              </a:spcBef>
              <a:spcAft>
                <a:spcPts val="0"/>
              </a:spcAft>
              <a:buSzPts val="1100"/>
              <a:buChar char="○"/>
            </a:pPr>
            <a:r>
              <a:rPr lang="en"/>
              <a:t>There can be duplicates in the Google Scholar results.</a:t>
            </a:r>
            <a:endParaRPr/>
          </a:p>
          <a:p>
            <a:pPr marL="914400" lvl="1" indent="-298450" rtl="0">
              <a:spcBef>
                <a:spcPts val="0"/>
              </a:spcBef>
              <a:spcAft>
                <a:spcPts val="0"/>
              </a:spcAft>
              <a:buSzPts val="1100"/>
              <a:buChar char="○"/>
            </a:pPr>
            <a:r>
              <a:rPr lang="en"/>
              <a:t>There may be citation variants in Web of Science that you can check for in a Cited Reference search, and possibly get corrected. </a:t>
            </a:r>
            <a:endParaRPr/>
          </a:p>
          <a:p>
            <a:pPr marL="914400" lvl="1" indent="-298450" rtl="0">
              <a:spcBef>
                <a:spcPts val="0"/>
              </a:spcBef>
              <a:spcAft>
                <a:spcPts val="0"/>
              </a:spcAft>
              <a:buSzPts val="1100"/>
              <a:buChar char="○"/>
            </a:pPr>
            <a:r>
              <a:rPr lang="en"/>
              <a:t>Sometimes, a there are missing references in Web of Science.</a:t>
            </a:r>
            <a:endParaRPr/>
          </a:p>
          <a:p>
            <a:pPr marL="1371600" lvl="2" indent="-298450" rtl="0">
              <a:spcBef>
                <a:spcPts val="0"/>
              </a:spcBef>
              <a:spcAft>
                <a:spcPts val="0"/>
              </a:spcAft>
              <a:buSzPts val="1100"/>
              <a:buChar char="■"/>
            </a:pPr>
            <a:r>
              <a:rPr lang="en"/>
              <a:t>Google Scholar shows that my paper A was cited in article 4 times, while Web of Science says 3 times. That 4th article had 50 references (including mine) and is indexed in Web of Science, but the article’s cited reference list in Web of Science only displays 49 references. </a:t>
            </a:r>
            <a:endParaRPr/>
          </a:p>
          <a:p>
            <a:pPr marL="1371600" lvl="2" indent="-298450" rtl="0">
              <a:spcBef>
                <a:spcPts val="0"/>
              </a:spcBef>
              <a:spcAft>
                <a:spcPts val="0"/>
              </a:spcAft>
              <a:buSzPts val="1100"/>
              <a:buChar char="■"/>
            </a:pPr>
            <a:r>
              <a:rPr lang="en"/>
              <a:t>This does happen and you can report these. This is the best way to catch missing citations.</a:t>
            </a:r>
            <a:endParaRPr/>
          </a:p>
          <a:p>
            <a:pPr marL="0" lvl="0" indent="0">
              <a:spcBef>
                <a:spcPts val="0"/>
              </a:spcBef>
              <a:spcAft>
                <a:spcPts val="0"/>
              </a:spcAft>
              <a:buNone/>
            </a:pPr>
            <a:endParaRPr>
              <a:solidFill>
                <a:schemeClr val="dk1"/>
              </a:solidFill>
            </a:endParaRPr>
          </a:p>
          <a:p>
            <a:pPr marL="0" lvl="0" indent="0">
              <a:spcBef>
                <a:spcPts val="0"/>
              </a:spcBef>
              <a:spcAft>
                <a:spcPts val="0"/>
              </a:spcAft>
              <a:buNone/>
            </a:pPr>
            <a:r>
              <a:rPr lang="en"/>
              <a:t>Which times cited count to use?</a:t>
            </a:r>
            <a:endParaRPr/>
          </a:p>
          <a:p>
            <a:pPr marL="0" lvl="0" indent="0">
              <a:spcBef>
                <a:spcPts val="0"/>
              </a:spcBef>
              <a:spcAft>
                <a:spcPts val="0"/>
              </a:spcAft>
              <a:buNone/>
            </a:pPr>
            <a:r>
              <a:rPr lang="en"/>
              <a:t>Most would say to use whichever is higher, but some researchers will include both (Times cited: __ Google Scholar, __ in Web of Science)</a:t>
            </a:r>
            <a:endParaRPr/>
          </a:p>
          <a:p>
            <a:pPr marL="457200" lvl="0" indent="-298450">
              <a:spcBef>
                <a:spcPts val="0"/>
              </a:spcBef>
              <a:spcAft>
                <a:spcPts val="0"/>
              </a:spcAft>
              <a:buSzPts val="1100"/>
              <a:buChar char="●"/>
            </a:pPr>
            <a:r>
              <a:rPr lang="en"/>
              <a:t>But it’s good to know why these are different.</a:t>
            </a:r>
            <a:endParaRPr/>
          </a:p>
          <a:p>
            <a:pPr marL="0" lvl="0" indent="0">
              <a:spcBef>
                <a:spcPts val="0"/>
              </a:spcBef>
              <a:spcAft>
                <a:spcPts val="0"/>
              </a:spcAft>
              <a:buNone/>
            </a:pPr>
            <a:endParaRPr/>
          </a:p>
          <a:p>
            <a:pPr marL="0" lvl="0" indent="0">
              <a:spcBef>
                <a:spcPts val="0"/>
              </a:spcBef>
              <a:spcAft>
                <a:spcPts val="0"/>
              </a:spcAft>
              <a:buNone/>
            </a:pPr>
            <a:r>
              <a:rPr lang="en"/>
              <a:t>Is it worth it to do this kind of review, cleanup?</a:t>
            </a:r>
            <a:endParaRPr/>
          </a:p>
          <a:p>
            <a:pPr marL="457200" lvl="0" indent="-298450" rtl="0">
              <a:spcBef>
                <a:spcPts val="0"/>
              </a:spcBef>
              <a:spcAft>
                <a:spcPts val="0"/>
              </a:spcAft>
              <a:buSzPts val="1100"/>
              <a:buChar char="●"/>
            </a:pPr>
            <a:r>
              <a:rPr lang="en"/>
              <a:t>It depends. Again, it might be of more value to an early career researcher with fewer papers. And we would be willing to assist you, or at least get you started.</a:t>
            </a:r>
            <a:endParaRPr/>
          </a:p>
          <a:p>
            <a:pPr marL="457200" lvl="0" indent="-298450" rtl="0">
              <a:spcBef>
                <a:spcPts val="0"/>
              </a:spcBef>
              <a:spcAft>
                <a:spcPts val="0"/>
              </a:spcAft>
              <a:buSzPts val="1100"/>
              <a:buChar char="●"/>
            </a:pPr>
            <a:r>
              <a:rPr lang="en"/>
              <a:t>You may be able to speed this up by exporting the cited references from WoS into EndNote. GS only allows you to export one reference at a time, unless you use something like Zotero that can “scrape” the references from the Google Scholar page. The quality of deduping in the reference manager will depend on that manager.</a:t>
            </a:r>
            <a:endParaRPr/>
          </a:p>
          <a:p>
            <a:pPr marL="0" lvl="0" indent="0" rtl="0">
              <a:spcBef>
                <a:spcPts val="0"/>
              </a:spcBef>
              <a:spcAft>
                <a:spcPts val="0"/>
              </a:spcAft>
              <a:buClr>
                <a:schemeClr val="dk1"/>
              </a:buClr>
              <a:buSzPts val="1100"/>
              <a:buFont typeface="Arial"/>
              <a:buNone/>
            </a:pPr>
            <a:endParaRPr>
              <a:solidFill>
                <a:schemeClr val="dk1"/>
              </a:solidFill>
            </a:endParaRPr>
          </a:p>
          <a:p>
            <a:pPr marL="0" lvl="0" indent="0"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8" name="Shape 21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Publish or Perish - software that allows for citation analysis from Google Scholar and Microsoft Academic Search, and possibly Web of Science through an EndNote or BibTeX file. I haven’t had a chance to work with this myself. Here are the metrics you can receive.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There are limitations to using bibliometric data</a:t>
            </a:r>
            <a:endParaRPr/>
          </a:p>
          <a:p>
            <a:pPr marL="457200" lvl="0" indent="-298450" rtl="0">
              <a:spcBef>
                <a:spcPts val="0"/>
              </a:spcBef>
              <a:spcAft>
                <a:spcPts val="0"/>
              </a:spcAft>
              <a:buSzPts val="1100"/>
              <a:buChar char="●"/>
            </a:pPr>
            <a:r>
              <a:rPr lang="en"/>
              <a:t>Immediacy - you have to wait for articles to get cited, published, and for those articles to get indexed. Waiting for your work to get cited in books? Even more time.</a:t>
            </a:r>
            <a:endParaRPr/>
          </a:p>
          <a:p>
            <a:pPr marL="457200" lvl="0" indent="-298450" rtl="0">
              <a:spcBef>
                <a:spcPts val="0"/>
              </a:spcBef>
              <a:spcAft>
                <a:spcPts val="0"/>
              </a:spcAft>
              <a:buSzPts val="1100"/>
              <a:buChar char="●"/>
            </a:pPr>
            <a:r>
              <a:rPr lang="en"/>
              <a:t>Data sources? </a:t>
            </a:r>
            <a:endParaRPr/>
          </a:p>
          <a:p>
            <a:pPr marL="914400" lvl="1" indent="-298450" rtl="0">
              <a:spcBef>
                <a:spcPts val="0"/>
              </a:spcBef>
              <a:spcAft>
                <a:spcPts val="0"/>
              </a:spcAft>
              <a:buSzPts val="1100"/>
              <a:buChar char="○"/>
            </a:pPr>
            <a:r>
              <a:rPr lang="en"/>
              <a:t>What’s being indexed/crawled, and when (WoS has time lags and sometimes citation variants)?  Are your research outputs not getting indexed in WoS or GS, or are the sources that cite or use them not getting indexed?</a:t>
            </a:r>
            <a:endParaRPr/>
          </a:p>
          <a:p>
            <a:pPr marL="457200" lvl="0" indent="-298450" rtl="0">
              <a:spcBef>
                <a:spcPts val="0"/>
              </a:spcBef>
              <a:spcAft>
                <a:spcPts val="0"/>
              </a:spcAft>
              <a:buSzPts val="1100"/>
              <a:buChar char="●"/>
            </a:pPr>
            <a:r>
              <a:rPr lang="en"/>
              <a:t>Citation bias? - mentioned before that review journals/articles are heavily cited? Other disciplines cite journals more heavily. Do highly cited papers become self-perpetuating?  As they filter or sort to the top of any list based on citation counts, do their visibility add to their times cited at a faster rate?</a:t>
            </a:r>
            <a:endParaRPr/>
          </a:p>
          <a:p>
            <a:pPr marL="457200" lvl="0" indent="-298450" rtl="0">
              <a:spcBef>
                <a:spcPts val="0"/>
              </a:spcBef>
              <a:spcAft>
                <a:spcPts val="0"/>
              </a:spcAft>
              <a:buSzPts val="1100"/>
              <a:buChar char="●"/>
            </a:pPr>
            <a:r>
              <a:rPr lang="en"/>
              <a:t>Are you using these metrics correctly, comparing correctly?  Overusing impact factor?  Comparing across different subjects, researchers at different career stages?</a:t>
            </a:r>
            <a:endParaRPr/>
          </a:p>
          <a:p>
            <a:pPr marL="457200" lvl="0" indent="-298450" rtl="0">
              <a:spcBef>
                <a:spcPts val="0"/>
              </a:spcBef>
              <a:spcAft>
                <a:spcPts val="0"/>
              </a:spcAft>
              <a:buSzPts val="1100"/>
              <a:buChar char="●"/>
            </a:pPr>
            <a:r>
              <a:rPr lang="en"/>
              <a:t>Why or how are your works being cited? Is it for positive reasons? Is your work just mentioned with a few dozen other sources as a “literature review,” or is your work being discussed in greater detail?</a:t>
            </a:r>
            <a:endParaRPr/>
          </a:p>
          <a:p>
            <a:pPr marL="914400" lvl="1" indent="-298450" rtl="0">
              <a:spcBef>
                <a:spcPts val="0"/>
              </a:spcBef>
              <a:spcAft>
                <a:spcPts val="0"/>
              </a:spcAft>
              <a:buSzPts val="1100"/>
              <a:buChar char="○"/>
            </a:pPr>
            <a:r>
              <a:rPr lang="en"/>
              <a:t>It also cannot capture if your work is being used but not being cited. Are people reading it, using or incorporating it into their teaching, etc.? </a:t>
            </a:r>
            <a:endParaRPr/>
          </a:p>
          <a:p>
            <a:pPr marL="457200" lvl="0" indent="-298450" rtl="0">
              <a:spcBef>
                <a:spcPts val="0"/>
              </a:spcBef>
              <a:spcAft>
                <a:spcPts val="0"/>
              </a:spcAft>
              <a:buSzPts val="1100"/>
              <a:buChar char="●"/>
            </a:pPr>
            <a:r>
              <a:rPr lang="en"/>
              <a:t>Author disambiguation?  Are you tracking all (and only all) of your works? </a:t>
            </a:r>
            <a:endParaRPr/>
          </a:p>
          <a:p>
            <a:pPr marL="457200" lvl="0" indent="-298450" rtl="0">
              <a:spcBef>
                <a:spcPts val="0"/>
              </a:spcBef>
              <a:spcAft>
                <a:spcPts val="0"/>
              </a:spcAft>
              <a:buSzPts val="1100"/>
              <a:buChar char="●"/>
            </a:pPr>
            <a:r>
              <a:rPr lang="en">
                <a:solidFill>
                  <a:schemeClr val="dk1"/>
                </a:solidFill>
              </a:rPr>
              <a:t>Gamification? - pressure/encouragement to cite extra articles from the journal where you’re submitting your paper?</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Works have to be cited somewhere in the first place, and not every article is cited.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Now we’re going to look at a different set of metrics, collectively called alternative or altmetrics</a:t>
            </a:r>
            <a:endParaRPr/>
          </a:p>
          <a:p>
            <a:pPr marL="0" lvl="0" indent="0"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Shape 2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How many have heard of “altmetrics” or alternative metrics before this workshop?</a:t>
            </a:r>
            <a:endParaRPr/>
          </a:p>
          <a:p>
            <a:pPr marL="0" lvl="0" indent="0">
              <a:spcBef>
                <a:spcPts val="0"/>
              </a:spcBef>
              <a:spcAft>
                <a:spcPts val="0"/>
              </a:spcAft>
              <a:buNone/>
            </a:pPr>
            <a:endParaRPr/>
          </a:p>
          <a:p>
            <a:pPr marL="457200" lvl="0" indent="-298450" rtl="0">
              <a:lnSpc>
                <a:spcPct val="115000"/>
              </a:lnSpc>
              <a:spcBef>
                <a:spcPts val="0"/>
              </a:spcBef>
              <a:spcAft>
                <a:spcPts val="0"/>
              </a:spcAft>
              <a:buClr>
                <a:schemeClr val="dk1"/>
              </a:buClr>
              <a:buSzPts val="1100"/>
              <a:buChar char="●"/>
            </a:pPr>
            <a:r>
              <a:rPr lang="en">
                <a:solidFill>
                  <a:schemeClr val="dk1"/>
                </a:solidFill>
              </a:rPr>
              <a:t>Provide a more coherent understanding of research attention, by taking into account the broader attention your work might receive.</a:t>
            </a:r>
            <a:endParaRPr>
              <a:solidFill>
                <a:schemeClr val="dk1"/>
              </a:solidFill>
            </a:endParaRPr>
          </a:p>
          <a:p>
            <a:pPr marL="457200" lvl="0" indent="-298450" rtl="0">
              <a:lnSpc>
                <a:spcPct val="115000"/>
              </a:lnSpc>
              <a:spcBef>
                <a:spcPts val="0"/>
              </a:spcBef>
              <a:spcAft>
                <a:spcPts val="0"/>
              </a:spcAft>
              <a:buClr>
                <a:schemeClr val="dk1"/>
              </a:buClr>
              <a:buSzPts val="1100"/>
              <a:buChar char="●"/>
            </a:pPr>
            <a:r>
              <a:rPr lang="en">
                <a:solidFill>
                  <a:schemeClr val="dk1"/>
                </a:solidFill>
              </a:rPr>
              <a:t>By taking a look at non-traditional sources where your research outputs may be getting attention, as well as research outputs with metrics that aren’t captured as well in bibliometric tools.</a:t>
            </a:r>
            <a:endParaRPr>
              <a:solidFill>
                <a:schemeClr val="dk1"/>
              </a:solidFill>
            </a:endParaRPr>
          </a:p>
          <a:p>
            <a:pPr marL="0" lvl="0" indent="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SzPts val="1100"/>
              <a:buChar char="●"/>
            </a:pPr>
            <a:r>
              <a:rPr lang="en"/>
              <a:t>Potential and value of altmetrics</a:t>
            </a:r>
            <a:endParaRPr/>
          </a:p>
          <a:p>
            <a:pPr marL="457200" lvl="0" indent="-298450" rtl="0">
              <a:spcBef>
                <a:spcPts val="0"/>
              </a:spcBef>
              <a:spcAft>
                <a:spcPts val="0"/>
              </a:spcAft>
              <a:buSzPts val="1100"/>
              <a:buChar char="●"/>
            </a:pPr>
            <a:r>
              <a:rPr lang="en"/>
              <a:t>Can track engagement and attention (and possibly get credit) for research outputs, as soon as they’re online. In that respect, that immediacy is complementary to bibliometrics where you do have to wait until the research works are cited in the journals, books, conference papers, dissertations. Which can also help early career researchers.</a:t>
            </a:r>
            <a:endParaRPr/>
          </a:p>
          <a:p>
            <a:pPr marL="457200" lvl="0" indent="-298450" rtl="0">
              <a:spcBef>
                <a:spcPts val="0"/>
              </a:spcBef>
              <a:spcAft>
                <a:spcPts val="0"/>
              </a:spcAft>
              <a:buSzPts val="1100"/>
              <a:buChar char="●"/>
            </a:pPr>
            <a:r>
              <a:rPr lang="en"/>
              <a:t>It can also track outputs that aren’t well represented with the bibliometric tools...presentations, datasets.</a:t>
            </a:r>
            <a:endParaRPr/>
          </a:p>
          <a:p>
            <a:pPr marL="457200" lvl="0" indent="-298450">
              <a:spcBef>
                <a:spcPts val="0"/>
              </a:spcBef>
              <a:spcAft>
                <a:spcPts val="0"/>
              </a:spcAft>
              <a:buSzPts val="1100"/>
              <a:buChar char="●"/>
            </a:pPr>
            <a:r>
              <a:rPr lang="en"/>
              <a:t>Track engagement/attention outside your immediate circle of research peers, including policy makers, general public, other researchers.</a:t>
            </a:r>
            <a:endParaRPr/>
          </a:p>
          <a:p>
            <a:pPr marL="457200" lvl="0" indent="-298450" rtl="0">
              <a:lnSpc>
                <a:spcPct val="120000"/>
              </a:lnSpc>
              <a:spcBef>
                <a:spcPts val="0"/>
              </a:spcBef>
              <a:spcAft>
                <a:spcPts val="0"/>
              </a:spcAft>
              <a:buSzPts val="1100"/>
              <a:buChar char="●"/>
            </a:pPr>
            <a:r>
              <a:rPr lang="en">
                <a:highlight>
                  <a:schemeClr val="lt1"/>
                </a:highlight>
              </a:rPr>
              <a:t>Showcase influence that you could then include: In Promotion &amp; tenure, In grant applications, On your faculty profile. </a:t>
            </a:r>
            <a:endParaRPr>
              <a:highlight>
                <a:schemeClr val="lt1"/>
              </a:highlight>
            </a:endParaRPr>
          </a:p>
          <a:p>
            <a:pPr marL="457200" lvl="0" indent="-298450" rtl="0">
              <a:lnSpc>
                <a:spcPct val="120000"/>
              </a:lnSpc>
              <a:spcBef>
                <a:spcPts val="0"/>
              </a:spcBef>
              <a:spcAft>
                <a:spcPts val="0"/>
              </a:spcAft>
              <a:buSzPts val="1100"/>
              <a:buChar char="●"/>
            </a:pPr>
            <a:r>
              <a:rPr lang="en">
                <a:highlight>
                  <a:schemeClr val="lt1"/>
                </a:highlight>
              </a:rPr>
              <a:t>Identify the most effective channels for communicating your research</a:t>
            </a:r>
            <a:endParaRPr>
              <a:highlight>
                <a:schemeClr val="lt1"/>
              </a:highlight>
            </a:endParaRPr>
          </a:p>
          <a:p>
            <a:pPr marL="457200" lvl="0" indent="-298450" rtl="0">
              <a:lnSpc>
                <a:spcPct val="120000"/>
              </a:lnSpc>
              <a:spcBef>
                <a:spcPts val="0"/>
              </a:spcBef>
              <a:spcAft>
                <a:spcPts val="0"/>
              </a:spcAft>
              <a:buSzPts val="1100"/>
              <a:buChar char="●"/>
            </a:pPr>
            <a:r>
              <a:rPr lang="en">
                <a:highlight>
                  <a:schemeClr val="lt1"/>
                </a:highlight>
              </a:rPr>
              <a:t>Discover potential collaborators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20000"/>
              </a:lnSpc>
              <a:spcBef>
                <a:spcPts val="700"/>
              </a:spcBef>
              <a:spcAft>
                <a:spcPts val="0"/>
              </a:spcAft>
              <a:buNone/>
            </a:pPr>
            <a:r>
              <a:rPr lang="en">
                <a:solidFill>
                  <a:srgbClr val="34373E"/>
                </a:solidFill>
                <a:highlight>
                  <a:srgbClr val="FFFFFF"/>
                </a:highlight>
              </a:rPr>
              <a:t>Limitations, or Challenges</a:t>
            </a:r>
            <a:endParaRPr>
              <a:solidFill>
                <a:srgbClr val="34373E"/>
              </a:solidFill>
              <a:highlight>
                <a:srgbClr val="FFFFFF"/>
              </a:highlight>
            </a:endParaRPr>
          </a:p>
          <a:p>
            <a:pPr marL="457200" lvl="0" indent="-298450" rtl="0">
              <a:lnSpc>
                <a:spcPct val="120000"/>
              </a:lnSpc>
              <a:spcBef>
                <a:spcPts val="700"/>
              </a:spcBef>
              <a:spcAft>
                <a:spcPts val="0"/>
              </a:spcAft>
              <a:buClr>
                <a:srgbClr val="34373E"/>
              </a:buClr>
              <a:buSzPts val="1100"/>
              <a:buChar char="●"/>
            </a:pPr>
            <a:r>
              <a:rPr lang="en">
                <a:solidFill>
                  <a:srgbClr val="34373E"/>
                </a:solidFill>
                <a:highlight>
                  <a:srgbClr val="FFFFFF"/>
                </a:highlight>
              </a:rPr>
              <a:t>New, which means </a:t>
            </a:r>
            <a:endParaRPr>
              <a:solidFill>
                <a:srgbClr val="34373E"/>
              </a:solidFill>
              <a:highlight>
                <a:srgbClr val="FFFFFF"/>
              </a:highlight>
            </a:endParaRPr>
          </a:p>
          <a:p>
            <a:pPr marL="914400" lvl="1"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Evolving standards, confusion and unfamiliarity and what altmetrics are, what falls within that category.</a:t>
            </a:r>
            <a:endParaRPr>
              <a:solidFill>
                <a:srgbClr val="34373E"/>
              </a:solidFill>
              <a:highlight>
                <a:srgbClr val="FFFFFF"/>
              </a:highlight>
            </a:endParaRPr>
          </a:p>
          <a:p>
            <a:pPr marL="457200" lvl="0"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Since social media attention is a big part of altmetrics, it may mean having a presence on social media yourself, as a way of increasing your visibility. So if you’re not ready for that, something to consider.</a:t>
            </a:r>
            <a:endParaRPr>
              <a:solidFill>
                <a:srgbClr val="34373E"/>
              </a:solidFill>
              <a:highlight>
                <a:srgbClr val="FFFFFF"/>
              </a:highlight>
            </a:endParaRPr>
          </a:p>
          <a:p>
            <a:pPr marL="457200" lvl="0"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Downstream effect: Does the altmetric attention you receive for one of your works translate down the road into more citations in Web of Science/Google Scholar?</a:t>
            </a:r>
            <a:endParaRPr>
              <a:solidFill>
                <a:srgbClr val="34373E"/>
              </a:solidFill>
              <a:highlight>
                <a:srgbClr val="FFFFFF"/>
              </a:highlight>
            </a:endParaRPr>
          </a:p>
          <a:p>
            <a:pPr marL="914400" lvl="1"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Maybe. There’s been research on both positions, and it might be something we need to start tracking on our guide.</a:t>
            </a:r>
            <a:endParaRPr>
              <a:solidFill>
                <a:srgbClr val="34373E"/>
              </a:solidFill>
              <a:highlight>
                <a:srgbClr val="FFFFFF"/>
              </a:highlight>
            </a:endParaRPr>
          </a:p>
          <a:p>
            <a:pPr marL="0" lvl="0" indent="0" rtl="0">
              <a:lnSpc>
                <a:spcPct val="120000"/>
              </a:lnSpc>
              <a:spcBef>
                <a:spcPts val="700"/>
              </a:spcBef>
              <a:spcAft>
                <a:spcPts val="0"/>
              </a:spcAft>
              <a:buNone/>
            </a:pPr>
            <a:r>
              <a:rPr lang="en">
                <a:solidFill>
                  <a:srgbClr val="34373E"/>
                </a:solidFill>
                <a:highlight>
                  <a:srgbClr val="FFFFFF"/>
                </a:highlight>
              </a:rPr>
              <a:t>The other challenges or limitations are similar to what you’d find with the bibliometrics</a:t>
            </a:r>
            <a:endParaRPr>
              <a:solidFill>
                <a:srgbClr val="34373E"/>
              </a:solidFill>
              <a:highlight>
                <a:srgbClr val="FFFFFF"/>
              </a:highlight>
            </a:endParaRPr>
          </a:p>
          <a:p>
            <a:pPr marL="457200" lvl="0" indent="-298450" rtl="0">
              <a:lnSpc>
                <a:spcPct val="120000"/>
              </a:lnSpc>
              <a:spcBef>
                <a:spcPts val="700"/>
              </a:spcBef>
              <a:spcAft>
                <a:spcPts val="0"/>
              </a:spcAft>
              <a:buClr>
                <a:srgbClr val="34373E"/>
              </a:buClr>
              <a:buSzPts val="1100"/>
              <a:buChar char="●"/>
            </a:pPr>
            <a:r>
              <a:rPr lang="en">
                <a:solidFill>
                  <a:srgbClr val="34373E"/>
                </a:solidFill>
                <a:highlight>
                  <a:srgbClr val="FFFFFF"/>
                </a:highlight>
              </a:rPr>
              <a:t>Why is your work getting attention? Is it positive, or not?</a:t>
            </a:r>
            <a:endParaRPr>
              <a:solidFill>
                <a:srgbClr val="34373E"/>
              </a:solidFill>
              <a:highlight>
                <a:srgbClr val="FFFFFF"/>
              </a:highlight>
            </a:endParaRPr>
          </a:p>
          <a:p>
            <a:pPr marL="457200" lvl="0"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Gamification, just like bibliometrics.</a:t>
            </a:r>
            <a:endParaRPr>
              <a:solidFill>
                <a:srgbClr val="34373E"/>
              </a:solidFill>
              <a:highlight>
                <a:srgbClr val="FFFFFF"/>
              </a:highlight>
            </a:endParaRPr>
          </a:p>
          <a:p>
            <a:pPr marL="457200" lvl="0" indent="-298450" rtl="0">
              <a:lnSpc>
                <a:spcPct val="120000"/>
              </a:lnSpc>
              <a:spcBef>
                <a:spcPts val="0"/>
              </a:spcBef>
              <a:spcAft>
                <a:spcPts val="0"/>
              </a:spcAft>
              <a:buClr>
                <a:srgbClr val="34373E"/>
              </a:buClr>
              <a:buSzPts val="1100"/>
              <a:buChar char="●"/>
            </a:pPr>
            <a:r>
              <a:rPr lang="en">
                <a:solidFill>
                  <a:srgbClr val="34373E"/>
                </a:solidFill>
                <a:highlight>
                  <a:schemeClr val="lt1"/>
                </a:highlight>
              </a:rPr>
              <a:t>Attention isn’t distributed evenly among subjects. Think about the science you see most covered in the popular news and social media: medical topics, environment/climate change, space, articles about social media (impact of FB on voting behavior, for example)</a:t>
            </a:r>
            <a:endParaRPr>
              <a:solidFill>
                <a:srgbClr val="34373E"/>
              </a:solidFill>
              <a:highlight>
                <a:srgbClr val="FFFFFF"/>
              </a:highlight>
            </a:endParaRPr>
          </a:p>
          <a:p>
            <a:pPr marL="457200" lvl="0"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And just like an article needs to be cited to get metrics, your work will need to get some online attention to get any metrics, starting with a tweet.</a:t>
            </a:r>
            <a:endParaRPr>
              <a:solidFill>
                <a:srgbClr val="34373E"/>
              </a:solidFill>
              <a:highlight>
                <a:srgbClr val="FFFFFF"/>
              </a:highlight>
            </a:endParaRPr>
          </a:p>
          <a:p>
            <a:pPr marL="914400" lvl="1" indent="-298450" rtl="0">
              <a:lnSpc>
                <a:spcPct val="120000"/>
              </a:lnSpc>
              <a:spcBef>
                <a:spcPts val="0"/>
              </a:spcBef>
              <a:spcAft>
                <a:spcPts val="0"/>
              </a:spcAft>
              <a:buClr>
                <a:srgbClr val="34373E"/>
              </a:buClr>
              <a:buSzPts val="1100"/>
              <a:buChar char="○"/>
            </a:pPr>
            <a:r>
              <a:rPr lang="en">
                <a:solidFill>
                  <a:srgbClr val="34373E"/>
                </a:solidFill>
                <a:highlight>
                  <a:srgbClr val="FFFFFF"/>
                </a:highlight>
              </a:rPr>
              <a:t>Doesn’t capture uses that aren’t being tracked by altmetrics tools, including anyone reading or using your work who isn’t on social media.</a:t>
            </a:r>
            <a:endParaRPr>
              <a:solidFill>
                <a:srgbClr val="34373E"/>
              </a:solidFill>
              <a:highlight>
                <a:srgbClr val="FFFFFF"/>
              </a:highlight>
            </a:endParaRPr>
          </a:p>
          <a:p>
            <a:pPr marL="0" lvl="0" indent="0">
              <a:spcBef>
                <a:spcPts val="70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7" name="Shape 2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
                <a:solidFill>
                  <a:schemeClr val="dk1"/>
                </a:solidFill>
              </a:rPr>
              <a:t>Just like we did for the bibliometrics part, I’m going to highlight two big names. Both have fee-based services requiring institutional licenses, but also free products.</a:t>
            </a:r>
            <a:endParaRPr>
              <a:solidFill>
                <a:schemeClr val="dk1"/>
              </a:solidFill>
            </a:endParaRPr>
          </a:p>
          <a:p>
            <a:pPr marL="0" lvl="0" indent="0">
              <a:spcBef>
                <a:spcPts val="0"/>
              </a:spcBef>
              <a:spcAft>
                <a:spcPts val="0"/>
              </a:spcAft>
              <a:buClr>
                <a:schemeClr val="dk1"/>
              </a:buClr>
              <a:buSzPts val="1100"/>
              <a:buFont typeface="Arial"/>
              <a:buNone/>
            </a:pPr>
            <a:endParaRPr>
              <a:solidFill>
                <a:schemeClr val="dk1"/>
              </a:solidFill>
            </a:endParaRPr>
          </a:p>
          <a:p>
            <a:pPr marL="0" lvl="0" indent="0">
              <a:spcBef>
                <a:spcPts val="0"/>
              </a:spcBef>
              <a:spcAft>
                <a:spcPts val="0"/>
              </a:spcAft>
              <a:buClr>
                <a:schemeClr val="dk1"/>
              </a:buClr>
              <a:buSzPts val="1100"/>
              <a:buFont typeface="Arial"/>
              <a:buNone/>
            </a:pPr>
            <a:r>
              <a:rPr lang="en">
                <a:solidFill>
                  <a:schemeClr val="dk1"/>
                </a:solidFill>
              </a:rPr>
              <a:t>First is Altmetric (uppercase, vs the broader altmetrics). Altmetrics.com</a:t>
            </a:r>
            <a:endParaRPr>
              <a:solidFill>
                <a:schemeClr val="dk1"/>
              </a:solidFill>
            </a:endParaRPr>
          </a:p>
          <a:p>
            <a:pPr marL="0" lvl="0" indent="0">
              <a:spcBef>
                <a:spcPts val="0"/>
              </a:spcBef>
              <a:spcAft>
                <a:spcPts val="0"/>
              </a:spcAft>
              <a:buClr>
                <a:schemeClr val="dk1"/>
              </a:buClr>
              <a:buSzPts val="1100"/>
              <a:buFont typeface="Arial"/>
              <a:buNone/>
            </a:pPr>
            <a:endParaRPr>
              <a:solidFill>
                <a:schemeClr val="dk1"/>
              </a:solidFill>
            </a:endParaRPr>
          </a:p>
          <a:p>
            <a:pPr marL="0" lvl="0" indent="0">
              <a:spcBef>
                <a:spcPts val="0"/>
              </a:spcBef>
              <a:spcAft>
                <a:spcPts val="0"/>
              </a:spcAft>
              <a:buClr>
                <a:schemeClr val="dk1"/>
              </a:buClr>
              <a:buSzPts val="1100"/>
              <a:buFont typeface="Arial"/>
              <a:buNone/>
            </a:pPr>
            <a:r>
              <a:rPr lang="en">
                <a:solidFill>
                  <a:schemeClr val="dk1"/>
                </a:solidFill>
              </a:rPr>
              <a:t>What they mine:</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Social Media, which most people associate with Altmetric. They track the networks, not just tweets, retweets, shares, etc, but who’s doing it.</a:t>
            </a:r>
            <a:endParaRPr>
              <a:solidFill>
                <a:schemeClr val="dk1"/>
              </a:solidFill>
            </a:endParaRPr>
          </a:p>
          <a:p>
            <a:pPr marL="457200" lvl="0" indent="-298450" rtl="0">
              <a:spcBef>
                <a:spcPts val="0"/>
              </a:spcBef>
              <a:spcAft>
                <a:spcPts val="0"/>
              </a:spcAft>
              <a:buClr>
                <a:schemeClr val="dk1"/>
              </a:buClr>
              <a:buSzPts val="1100"/>
              <a:buChar char="●"/>
            </a:pPr>
            <a:r>
              <a:rPr lang="en">
                <a:solidFill>
                  <a:schemeClr val="dk1"/>
                </a:solidFill>
              </a:rPr>
              <a:t>Outputs have to have established identifiers: DOIs, PubMed IDs, arXiv ID, ISBN. But Altmetric.com can work with organizations that can at least offer a unique identifier like a URL for each work.</a:t>
            </a:r>
            <a:endParaRPr>
              <a:solidFill>
                <a:schemeClr val="dk1"/>
              </a:solidFill>
            </a:endParaRPr>
          </a:p>
          <a:p>
            <a:pPr marL="0" lvl="0" indent="0">
              <a:spcBef>
                <a:spcPts val="0"/>
              </a:spcBef>
              <a:spcAft>
                <a:spcPts val="0"/>
              </a:spcAft>
              <a:buClr>
                <a:schemeClr val="dk1"/>
              </a:buClr>
              <a:buSzPts val="1100"/>
              <a:buFont typeface="Arial"/>
              <a:buNone/>
            </a:pPr>
            <a:endParaRPr>
              <a:solidFill>
                <a:schemeClr val="dk1"/>
              </a:solidFill>
            </a:endParaRPr>
          </a:p>
          <a:p>
            <a:pPr marL="0" lvl="0" indent="0"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7" name="Shape 27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But the also track a lot more than social media</a:t>
            </a:r>
            <a:endParaRPr/>
          </a:p>
          <a:p>
            <a:pPr marL="457200" lvl="0" indent="-298450" rtl="0">
              <a:spcBef>
                <a:spcPts val="0"/>
              </a:spcBef>
              <a:spcAft>
                <a:spcPts val="0"/>
              </a:spcAft>
              <a:buSzPts val="1100"/>
              <a:buChar char="●"/>
            </a:pPr>
            <a:r>
              <a:rPr lang="en"/>
              <a:t>Public policy documents</a:t>
            </a:r>
            <a:endParaRPr/>
          </a:p>
          <a:p>
            <a:pPr marL="457200" lvl="0" indent="-298450" rtl="0">
              <a:spcBef>
                <a:spcPts val="0"/>
              </a:spcBef>
              <a:spcAft>
                <a:spcPts val="0"/>
              </a:spcAft>
              <a:buSzPts val="1100"/>
              <a:buChar char="●"/>
            </a:pPr>
            <a:r>
              <a:rPr lang="en"/>
              <a:t>2,000+ mainstream media outlets: TV, radio, newspapers, newswires, from broad to very subject specialized trade magazines and websites.</a:t>
            </a:r>
            <a:endParaRPr/>
          </a:p>
          <a:p>
            <a:pPr marL="457200" lvl="0" indent="-298450" rtl="0">
              <a:spcBef>
                <a:spcPts val="0"/>
              </a:spcBef>
              <a:spcAft>
                <a:spcPts val="0"/>
              </a:spcAft>
              <a:buSzPts val="1100"/>
              <a:buChar char="●"/>
            </a:pPr>
            <a:r>
              <a:rPr lang="en"/>
              <a:t>Online reference managers (Mendeley - is someone saves your work to their library)</a:t>
            </a:r>
            <a:endParaRPr/>
          </a:p>
          <a:p>
            <a:pPr marL="457200" lvl="0" indent="-298450" rtl="0">
              <a:lnSpc>
                <a:spcPct val="115000"/>
              </a:lnSpc>
              <a:spcBef>
                <a:spcPts val="0"/>
              </a:spcBef>
              <a:spcAft>
                <a:spcPts val="0"/>
              </a:spcAft>
              <a:buSzPts val="1100"/>
              <a:buChar char="●"/>
            </a:pPr>
            <a:r>
              <a:rPr lang="en">
                <a:solidFill>
                  <a:schemeClr val="dk1"/>
                </a:solidFill>
              </a:rPr>
              <a:t>Post-publication peer-review platforms</a:t>
            </a:r>
            <a:endParaRPr>
              <a:solidFill>
                <a:schemeClr val="dk1"/>
              </a:solidFill>
            </a:endParaRPr>
          </a:p>
          <a:p>
            <a:pPr marL="457200" lvl="0" indent="-298450" rtl="0">
              <a:spcBef>
                <a:spcPts val="0"/>
              </a:spcBef>
              <a:spcAft>
                <a:spcPts val="0"/>
              </a:spcAft>
              <a:buSzPts val="1100"/>
              <a:buChar char="●"/>
            </a:pPr>
            <a:r>
              <a:rPr lang="en"/>
              <a:t>Wikipedia - TMV: I just found one of my articles referenced in a Wikipedia article</a:t>
            </a:r>
            <a:endParaRPr/>
          </a:p>
          <a:p>
            <a:pPr marL="457200" lvl="0" indent="-298450" rtl="0">
              <a:spcBef>
                <a:spcPts val="0"/>
              </a:spcBef>
              <a:spcAft>
                <a:spcPts val="0"/>
              </a:spcAft>
              <a:buSzPts val="1100"/>
              <a:buChar char="●"/>
            </a:pPr>
            <a:r>
              <a:rPr lang="en"/>
              <a:t>Open Syllabus Project (evidence of impact on teaching/education)</a:t>
            </a:r>
            <a:endParaRPr/>
          </a:p>
          <a:p>
            <a:pPr marL="457200" lvl="0" indent="-298450" rtl="0">
              <a:spcBef>
                <a:spcPts val="0"/>
              </a:spcBef>
              <a:spcAft>
                <a:spcPts val="0"/>
              </a:spcAft>
              <a:buSzPts val="1100"/>
              <a:buChar char="●"/>
            </a:pPr>
            <a:r>
              <a:rPr lang="en"/>
              <a:t>9,000+ blogs</a:t>
            </a:r>
            <a:endParaRPr/>
          </a:p>
          <a:p>
            <a:pPr marL="457200" lvl="0" indent="-298450" rtl="0">
              <a:spcBef>
                <a:spcPts val="0"/>
              </a:spcBef>
              <a:spcAft>
                <a:spcPts val="0"/>
              </a:spcAft>
              <a:buSzPts val="1100"/>
              <a:buChar char="●"/>
            </a:pPr>
            <a:r>
              <a:rPr lang="en"/>
              <a:t>Youtube</a:t>
            </a:r>
            <a:endParaRPr/>
          </a:p>
          <a:p>
            <a:pPr marL="457200" lvl="0" indent="-298450" rtl="0">
              <a:spcBef>
                <a:spcPts val="0"/>
              </a:spcBef>
              <a:spcAft>
                <a:spcPts val="0"/>
              </a:spcAft>
              <a:buSzPts val="1100"/>
              <a:buChar char="●"/>
            </a:pPr>
            <a:r>
              <a:rPr lang="en"/>
              <a:t>F1000</a:t>
            </a:r>
            <a:endParaRPr/>
          </a:p>
          <a:p>
            <a:pPr marL="0" lvl="0" indent="0">
              <a:spcBef>
                <a:spcPts val="0"/>
              </a:spcBef>
              <a:spcAft>
                <a:spcPts val="0"/>
              </a:spcAft>
              <a:buNone/>
            </a:pPr>
            <a:endParaRPr/>
          </a:p>
          <a:p>
            <a:pPr marL="0" lvl="0" indent="0" rtl="0">
              <a:spcBef>
                <a:spcPts val="0"/>
              </a:spcBef>
              <a:spcAft>
                <a:spcPts val="0"/>
              </a:spcAft>
              <a:buNone/>
            </a:pPr>
            <a:r>
              <a:rPr lang="en"/>
              <a:t>More on their website about how they track.</a:t>
            </a:r>
            <a:endParaRPr/>
          </a:p>
          <a:p>
            <a:pPr marL="0" lvl="0" indent="0" rtl="0">
              <a:spcBef>
                <a:spcPts val="0"/>
              </a:spcBef>
              <a:spcAft>
                <a:spcPts val="0"/>
              </a:spcAft>
              <a:buNone/>
            </a:pPr>
            <a:endParaRPr/>
          </a:p>
          <a:p>
            <a:pPr marL="0" lvl="0" indent="0">
              <a:spcBef>
                <a:spcPts val="0"/>
              </a:spcBef>
              <a:spcAft>
                <a:spcPts val="0"/>
              </a:spcAft>
              <a:buNone/>
            </a:pPr>
            <a:r>
              <a:rPr lang="en"/>
              <a:t>KEY THING: These sources are not given the same weight. </a:t>
            </a:r>
            <a:endParaRPr/>
          </a:p>
          <a:p>
            <a:pPr marL="457200" lvl="0" indent="-298450" rtl="0">
              <a:spcBef>
                <a:spcPts val="0"/>
              </a:spcBef>
              <a:spcAft>
                <a:spcPts val="0"/>
              </a:spcAft>
              <a:buSzPts val="1100"/>
              <a:buChar char="●"/>
            </a:pPr>
            <a:r>
              <a:rPr lang="en"/>
              <a:t>What would have more weight: A single Tweet that the journal Geophysical Research Letters pushes out when they published an article about mercury reserves in permafrost and what that could mean if they thaw, or a write up about the article in a science news website called Tech Times, who in turn tweets that out to their followers, who in tweet it out to their followers, etc.  </a:t>
            </a:r>
            <a:endParaRPr/>
          </a:p>
          <a:p>
            <a:pPr marL="457200" lvl="0" indent="-298450" rtl="0">
              <a:spcBef>
                <a:spcPts val="0"/>
              </a:spcBef>
              <a:spcAft>
                <a:spcPts val="0"/>
              </a:spcAft>
              <a:buSzPts val="1100"/>
              <a:buChar char="●"/>
            </a:pPr>
            <a:r>
              <a:rPr lang="en"/>
              <a:t>The more qualitative and substantial the mention, the greater the weight it’s given. This helps to address the gamification issue.</a:t>
            </a:r>
            <a:endParaRPr/>
          </a:p>
          <a:p>
            <a:pPr marL="457200" lvl="0" indent="-298450" rtl="0">
              <a:spcBef>
                <a:spcPts val="0"/>
              </a:spcBef>
              <a:spcAft>
                <a:spcPts val="0"/>
              </a:spcAft>
              <a:buSzPts val="1100"/>
              <a:buChar char="●"/>
            </a:pPr>
            <a:r>
              <a:rPr lang="en"/>
              <a:t>So the mentions get weighted scores, and what you typically get…..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8" name="Shape 30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
                <a:solidFill>
                  <a:schemeClr val="dk1"/>
                </a:solidFill>
              </a:rPr>
              <a:t>….. A doughnut with what they call is an Altmetric attention score, a breakdown from the sources, and a link back to altmetric.com for more details about the attention. Which news outlets, who blogged or tweeted, which wikipedia entries are citing your work, etc.? </a:t>
            </a:r>
            <a:endParaRPr>
              <a:solidFill>
                <a:schemeClr val="dk1"/>
              </a:solidFill>
            </a:endParaRPr>
          </a:p>
          <a:p>
            <a:pPr marL="0" lvl="0" indent="0">
              <a:spcBef>
                <a:spcPts val="0"/>
              </a:spcBef>
              <a:spcAft>
                <a:spcPts val="0"/>
              </a:spcAft>
              <a:buClr>
                <a:schemeClr val="dk1"/>
              </a:buClr>
              <a:buSzPts val="1100"/>
              <a:buFont typeface="Arial"/>
              <a:buNone/>
            </a:pPr>
            <a:endParaRPr>
              <a:solidFill>
                <a:schemeClr val="dk1"/>
              </a:solidFill>
            </a:endParaRPr>
          </a:p>
          <a:p>
            <a:pPr marL="0" lvl="0" indent="0" rtl="0">
              <a:spcBef>
                <a:spcPts val="0"/>
              </a:spcBef>
              <a:spcAft>
                <a:spcPts val="0"/>
              </a:spcAft>
              <a:buClr>
                <a:schemeClr val="dk1"/>
              </a:buClr>
              <a:buSzPts val="1100"/>
              <a:buFont typeface="Arial"/>
              <a:buNone/>
            </a:pPr>
            <a:r>
              <a:rPr lang="en">
                <a:solidFill>
                  <a:schemeClr val="dk1"/>
                </a:solidFill>
              </a:rPr>
              <a:t>Or it might be a smaller badge with a link back to Altmetric.com</a:t>
            </a:r>
            <a:endParaRPr>
              <a:solidFill>
                <a:schemeClr val="dk1"/>
              </a:solidFill>
            </a:endParaRPr>
          </a:p>
          <a:p>
            <a:pPr marL="0" lvl="0" indent="0" rtl="0">
              <a:spcBef>
                <a:spcPts val="0"/>
              </a:spcBef>
              <a:spcAft>
                <a:spcPts val="0"/>
              </a:spcAft>
              <a:buNone/>
            </a:pPr>
            <a:endParaRPr/>
          </a:p>
          <a:p>
            <a:pPr marL="0" lvl="0" indent="0" rtl="0">
              <a:spcBef>
                <a:spcPts val="0"/>
              </a:spcBef>
              <a:spcAft>
                <a:spcPts val="0"/>
              </a:spcAft>
              <a:buNone/>
            </a:pPr>
            <a:r>
              <a:rPr lang="en"/>
              <a:t>3 free tools to help measure online engagement</a:t>
            </a:r>
            <a:endParaRPr/>
          </a:p>
          <a:p>
            <a:pPr marL="0" lvl="0" indent="0" rtl="0">
              <a:spcBef>
                <a:spcPts val="0"/>
              </a:spcBef>
              <a:spcAft>
                <a:spcPts val="0"/>
              </a:spcAft>
              <a:buNone/>
            </a:pPr>
            <a:r>
              <a:rPr lang="en"/>
              <a:t>Will show you all three, with examples.</a:t>
            </a:r>
            <a:endParaRPr/>
          </a:p>
          <a:p>
            <a:pPr marL="457200" lvl="0" indent="-298450" rtl="0">
              <a:spcBef>
                <a:spcPts val="0"/>
              </a:spcBef>
              <a:spcAft>
                <a:spcPts val="0"/>
              </a:spcAft>
              <a:buSzPts val="1100"/>
              <a:buChar char="●"/>
            </a:pPr>
            <a:r>
              <a:rPr lang="en"/>
              <a:t>Doughnut, in many cases, is already embedded on the publisher websites.</a:t>
            </a:r>
            <a:endParaRPr/>
          </a:p>
          <a:p>
            <a:pPr marL="0" lvl="0" indent="0" rtl="0">
              <a:spcBef>
                <a:spcPts val="0"/>
              </a:spcBef>
              <a:spcAft>
                <a:spcPts val="0"/>
              </a:spcAft>
              <a:buNone/>
            </a:pPr>
            <a:endParaRPr/>
          </a:p>
          <a:p>
            <a:pPr marL="0" lvl="0" indent="0" rtl="0">
              <a:spcBef>
                <a:spcPts val="0"/>
              </a:spcBef>
              <a:spcAft>
                <a:spcPts val="0"/>
              </a:spcAft>
              <a:buClr>
                <a:schemeClr val="dk1"/>
              </a:buClr>
              <a:buSzPts val="1100"/>
              <a:buFont typeface="Arial"/>
              <a:buNone/>
            </a:pPr>
            <a:endParaRPr>
              <a:highlight>
                <a:srgbClr val="FFFF00"/>
              </a:highligh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4" name="Shape 3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Show you a few examples of publisher embedded Altmetric doughnuts/badges.  This data is free, so you can check on works from non-UCSD people, or journal articles that we don’t license.</a:t>
            </a:r>
            <a:endParaRPr/>
          </a:p>
          <a:p>
            <a:pPr marL="0" lvl="0" indent="0">
              <a:spcBef>
                <a:spcPts val="0"/>
              </a:spcBef>
              <a:spcAft>
                <a:spcPts val="0"/>
              </a:spcAft>
              <a:buNone/>
            </a:pPr>
            <a:endParaRPr/>
          </a:p>
          <a:p>
            <a:pPr marL="0" lvl="0" indent="0">
              <a:spcBef>
                <a:spcPts val="0"/>
              </a:spcBef>
              <a:spcAft>
                <a:spcPts val="0"/>
              </a:spcAft>
              <a:buNone/>
            </a:pPr>
            <a:r>
              <a:rPr lang="en"/>
              <a:t>First two, highlight the sources, and what they’ll find on altmetric.com</a:t>
            </a:r>
            <a:endParaRPr/>
          </a:p>
          <a:p>
            <a:pPr marL="0" lvl="0" indent="0">
              <a:spcBef>
                <a:spcPts val="0"/>
              </a:spcBef>
              <a:spcAft>
                <a:spcPts val="0"/>
              </a:spcAft>
              <a:buNone/>
            </a:pPr>
            <a:r>
              <a:rPr lang="en"/>
              <a:t>Note: will need to disable privacy badger and possibly ad blockers</a:t>
            </a:r>
            <a:endParaRPr/>
          </a:p>
          <a:p>
            <a:pPr marL="457200" lvl="0" indent="-298450" rtl="0">
              <a:spcBef>
                <a:spcPts val="0"/>
              </a:spcBef>
              <a:spcAft>
                <a:spcPts val="0"/>
              </a:spcAft>
              <a:buSzPts val="1100"/>
              <a:buAutoNum type="arabicPeriod"/>
            </a:pPr>
            <a:r>
              <a:rPr lang="en"/>
              <a:t>ICES article - </a:t>
            </a:r>
            <a:r>
              <a:rPr lang="en" u="sng">
                <a:solidFill>
                  <a:schemeClr val="hlink"/>
                </a:solidFill>
                <a:hlinkClick r:id="rId3"/>
              </a:rPr>
              <a:t>https://academic.oup.com/icesjms/advance-article/doi/10.1093/icesjms/fsx225/4745800</a:t>
            </a:r>
            <a:r>
              <a:rPr lang="en"/>
              <a:t> - Top 5% percentile per Altmetric. Look at the news sources. Picked up the UCSD press release, Journal pushed out a tweet</a:t>
            </a:r>
            <a:endParaRPr/>
          </a:p>
          <a:p>
            <a:pPr marL="457200" lvl="0" indent="-298450" rtl="0">
              <a:spcBef>
                <a:spcPts val="0"/>
              </a:spcBef>
              <a:spcAft>
                <a:spcPts val="0"/>
              </a:spcAft>
              <a:buClr>
                <a:schemeClr val="dk1"/>
              </a:buClr>
              <a:buSzPts val="1100"/>
              <a:buAutoNum type="arabicPeriod"/>
            </a:pPr>
            <a:r>
              <a:rPr lang="en">
                <a:solidFill>
                  <a:schemeClr val="dk1"/>
                </a:solidFill>
              </a:rPr>
              <a:t>Psychological Science article </a:t>
            </a:r>
            <a:r>
              <a:rPr lang="en" u="sng">
                <a:solidFill>
                  <a:schemeClr val="accent5"/>
                </a:solidFill>
                <a:hlinkClick r:id="rId4"/>
              </a:rPr>
              <a:t>https://doi.org/10.1017/S0003055417000144</a:t>
            </a:r>
            <a:r>
              <a:rPr lang="en">
                <a:solidFill>
                  <a:schemeClr val="dk1"/>
                </a:solidFill>
              </a:rPr>
              <a:t> - They use the badge with a score, but you can still link back to Altmetric for more info. </a:t>
            </a:r>
            <a:endParaRPr>
              <a:solidFill>
                <a:schemeClr val="dk1"/>
              </a:solidFill>
            </a:endParaRPr>
          </a:p>
          <a:p>
            <a:pPr marL="457200" lvl="0" indent="-298450" rtl="0">
              <a:spcBef>
                <a:spcPts val="0"/>
              </a:spcBef>
              <a:spcAft>
                <a:spcPts val="0"/>
              </a:spcAft>
              <a:buClr>
                <a:schemeClr val="dk1"/>
              </a:buClr>
              <a:buSzPts val="1100"/>
              <a:buAutoNum type="arabicPeriod"/>
            </a:pPr>
            <a:r>
              <a:rPr lang="en">
                <a:solidFill>
                  <a:schemeClr val="dk1"/>
                </a:solidFill>
              </a:rPr>
              <a:t>PNAS - </a:t>
            </a:r>
            <a:r>
              <a:rPr lang="en" u="sng">
                <a:solidFill>
                  <a:schemeClr val="hlink"/>
                </a:solidFill>
                <a:hlinkClick r:id="rId5"/>
              </a:rPr>
              <a:t>http://www.pnas.org/content/113/21/5797</a:t>
            </a:r>
            <a:r>
              <a:rPr lang="en">
                <a:solidFill>
                  <a:schemeClr val="dk1"/>
                </a:solidFill>
              </a:rPr>
              <a:t> also a good example of where the hell did they put the metrics. It was easier to find before they revamped their website. It’s now under Authors and Info. But what’s nice is that they integrate bibliometrics as well, plus some monthly download data for the article. And if you can’t find the embedded Altmetric info, you can always use the bookmarklet</a:t>
            </a:r>
            <a:endParaRPr>
              <a:solidFill>
                <a:schemeClr val="dk1"/>
              </a:solidFill>
            </a:endParaRPr>
          </a:p>
          <a:p>
            <a:pPr marL="0" lvl="0" indent="0" rtl="0">
              <a:spcBef>
                <a:spcPts val="0"/>
              </a:spcBef>
              <a:spcAft>
                <a:spcPts val="0"/>
              </a:spcAft>
              <a:buNone/>
            </a:pPr>
            <a:endParaRPr/>
          </a:p>
          <a:p>
            <a:pPr marL="0" lvl="0" indent="0" rtl="0">
              <a:spcBef>
                <a:spcPts val="0"/>
              </a:spcBef>
              <a:spcAft>
                <a:spcPts val="0"/>
              </a:spcAft>
              <a:buNone/>
            </a:pPr>
            <a:r>
              <a:rPr lang="en"/>
              <a:t>Altmetric isn’t limited to journal articles:  </a:t>
            </a:r>
            <a:endParaRPr/>
          </a:p>
          <a:p>
            <a:pPr marL="457200" lvl="0" indent="-298450" rtl="0">
              <a:spcBef>
                <a:spcPts val="0"/>
              </a:spcBef>
              <a:spcAft>
                <a:spcPts val="0"/>
              </a:spcAft>
              <a:buSzPts val="1100"/>
              <a:buAutoNum type="arabicPeriod"/>
            </a:pPr>
            <a:r>
              <a:rPr lang="en"/>
              <a:t>Cambridge Univ press ebook, has the DOI. - Referenced in multiple syllabi</a:t>
            </a:r>
            <a:endParaRPr/>
          </a:p>
          <a:p>
            <a:pPr marL="457200" lvl="0" indent="-298450" rtl="0">
              <a:spcBef>
                <a:spcPts val="0"/>
              </a:spcBef>
              <a:spcAft>
                <a:spcPts val="0"/>
              </a:spcAft>
              <a:buSzPts val="1100"/>
              <a:buAutoNum type="arabicPeriod"/>
            </a:pPr>
            <a:r>
              <a:rPr lang="en"/>
              <a:t>Figshare - non journal formats like data (can also see views and downloads)</a:t>
            </a:r>
            <a:br>
              <a:rPr lang="en"/>
            </a:br>
            <a:endParaRPr/>
          </a:p>
          <a:p>
            <a:pPr marL="0" lvl="0" indent="0" rtl="0">
              <a:spcBef>
                <a:spcPts val="0"/>
              </a:spcBef>
              <a:spcAft>
                <a:spcPts val="0"/>
              </a:spcAft>
              <a:buNone/>
            </a:pPr>
            <a:r>
              <a:rPr lang="en"/>
              <a:t>BUT the attention score doesn’t tell you what kind of attention the work is getting.</a:t>
            </a:r>
            <a:endParaRPr/>
          </a:p>
          <a:p>
            <a:pPr marL="457200" lvl="0" indent="-298450" rtl="0">
              <a:spcBef>
                <a:spcPts val="0"/>
              </a:spcBef>
              <a:spcAft>
                <a:spcPts val="0"/>
              </a:spcAft>
              <a:buSzPts val="1100"/>
              <a:buAutoNum type="arabicPeriod"/>
            </a:pPr>
            <a:r>
              <a:rPr lang="en"/>
              <a:t>Science arsenic life article - attention can be positive and negative. Look at the sources that are giving attention to output, why is it getting that attention.</a:t>
            </a:r>
            <a:endParaRPr/>
          </a:p>
          <a:p>
            <a:pPr marL="457200" marR="0" lvl="0" indent="-298450" algn="l" rtl="0">
              <a:lnSpc>
                <a:spcPct val="100000"/>
              </a:lnSpc>
              <a:spcBef>
                <a:spcPts val="0"/>
              </a:spcBef>
              <a:spcAft>
                <a:spcPts val="0"/>
              </a:spcAft>
              <a:buClr>
                <a:schemeClr val="dk1"/>
              </a:buClr>
              <a:buSzPts val="1100"/>
              <a:buFont typeface="Arial"/>
              <a:buAutoNum type="arabicPeriod"/>
            </a:pPr>
            <a:r>
              <a:rPr lang="en">
                <a:solidFill>
                  <a:schemeClr val="dk1"/>
                </a:solidFill>
              </a:rPr>
              <a:t>Came across another article w/ high altmetric score. Saw from the tweets and news articles that the authors are suing authors of another paper which had challenged their findings. This affected the 2nd article’s altmetric score as well.</a:t>
            </a:r>
            <a:endParaRPr>
              <a:solidFill>
                <a:schemeClr val="dk1"/>
              </a:solidFill>
            </a:endParaRPr>
          </a:p>
          <a:p>
            <a:pPr marL="0" lvl="0" indent="0" rtl="0">
              <a:spcBef>
                <a:spcPts val="0"/>
              </a:spcBef>
              <a:spcAft>
                <a:spcPts val="0"/>
              </a:spcAft>
              <a:buClr>
                <a:schemeClr val="dk1"/>
              </a:buClr>
              <a:buSzPts val="1100"/>
              <a:buFont typeface="Arial"/>
              <a:buNone/>
            </a:pPr>
            <a:endParaRPr>
              <a:solidFill>
                <a:schemeClr val="dk1"/>
              </a:solidFill>
            </a:endParaRPr>
          </a:p>
          <a:p>
            <a:pPr marL="0" lvl="0" indent="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0" name="Shape 3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And you can get the attention score and detail even if there’s nothing embedded on the website.</a:t>
            </a:r>
            <a:endParaRPr/>
          </a:p>
          <a:p>
            <a:pPr marL="0" lvl="0" indent="0">
              <a:spcBef>
                <a:spcPts val="0"/>
              </a:spcBef>
              <a:spcAft>
                <a:spcPts val="0"/>
              </a:spcAft>
              <a:buNone/>
            </a:pPr>
            <a:r>
              <a:rPr lang="en"/>
              <a:t>If you go to the Altmetric website, under products you’ll see Altmetric bookmarklet. You can scroll down, drag that Altmetric It button to your bookmarks.</a:t>
            </a:r>
            <a:endParaRPr/>
          </a:p>
          <a:p>
            <a:pPr marL="0" lvl="0" indent="0">
              <a:spcBef>
                <a:spcPts val="0"/>
              </a:spcBef>
              <a:spcAft>
                <a:spcPts val="0"/>
              </a:spcAft>
              <a:buNone/>
            </a:pPr>
            <a:endParaRPr/>
          </a:p>
          <a:p>
            <a:pPr marL="0" lvl="0" indent="0">
              <a:spcBef>
                <a:spcPts val="0"/>
              </a:spcBef>
              <a:spcAft>
                <a:spcPts val="0"/>
              </a:spcAft>
              <a:buNone/>
            </a:pPr>
            <a:r>
              <a:rPr lang="en"/>
              <a:t>Then when you’re on the page of an article or other output, just click that Altmetric It on your bookmark bar. </a:t>
            </a:r>
            <a:endParaRPr/>
          </a:p>
          <a:p>
            <a:pPr marL="0" lvl="0" indent="0">
              <a:spcBef>
                <a:spcPts val="0"/>
              </a:spcBef>
              <a:spcAft>
                <a:spcPts val="0"/>
              </a:spcAft>
              <a:buNone/>
            </a:pPr>
            <a:endParaRPr/>
          </a:p>
          <a:p>
            <a:pPr marL="0" lvl="0" indent="0">
              <a:spcBef>
                <a:spcPts val="0"/>
              </a:spcBef>
              <a:spcAft>
                <a:spcPts val="0"/>
              </a:spcAft>
              <a:buNone/>
            </a:pPr>
            <a:r>
              <a:rPr lang="en"/>
              <a:t>For example:</a:t>
            </a:r>
            <a:endParaRPr/>
          </a:p>
          <a:p>
            <a:pPr marL="457200" lvl="0" indent="-298450" rtl="0">
              <a:spcBef>
                <a:spcPts val="0"/>
              </a:spcBef>
              <a:spcAft>
                <a:spcPts val="0"/>
              </a:spcAft>
              <a:buSzPts val="1100"/>
              <a:buChar char="●"/>
            </a:pPr>
            <a:r>
              <a:rPr lang="en" u="sng">
                <a:solidFill>
                  <a:schemeClr val="hlink"/>
                </a:solidFill>
                <a:hlinkClick r:id="rId3"/>
              </a:rPr>
              <a:t>http://datadryad.org/resource/doi:10.5061/dryad.234</a:t>
            </a:r>
            <a:r>
              <a:rPr lang="en"/>
              <a:t> - There’s no embedded data from Altmetric, so I just bring up the page and click Altmetric It.</a:t>
            </a:r>
            <a:endParaRPr/>
          </a:p>
          <a:p>
            <a:pPr marL="914400" lvl="1" indent="-298450" rtl="0">
              <a:spcBef>
                <a:spcPts val="0"/>
              </a:spcBef>
              <a:spcAft>
                <a:spcPts val="0"/>
              </a:spcAft>
              <a:buSzPts val="1100"/>
              <a:buChar char="○"/>
            </a:pPr>
            <a:r>
              <a:rPr lang="en"/>
              <a:t>Also see downloads. Link to the article, where you can check the altmetric score there.</a:t>
            </a:r>
            <a:endParaRPr/>
          </a:p>
          <a:p>
            <a:pPr marL="914400" lvl="1" indent="-298450" rtl="0">
              <a:spcBef>
                <a:spcPts val="0"/>
              </a:spcBef>
              <a:spcAft>
                <a:spcPts val="0"/>
              </a:spcAft>
              <a:buSzPts val="1100"/>
              <a:buChar char="○"/>
            </a:pPr>
            <a:r>
              <a:rPr lang="en"/>
              <a:t>Click see details here, get a different Altmetric score--likely because the DOI is slightly different. I would suggest this is a good example of when you’d want to compare the sources behind the attention scores for overlap or lack of. Data citations/mentions are harder to come by. </a:t>
            </a:r>
            <a:endParaRPr/>
          </a:p>
          <a:p>
            <a:pPr marL="457200" lvl="0" indent="-298450">
              <a:spcBef>
                <a:spcPts val="0"/>
              </a:spcBef>
              <a:spcAft>
                <a:spcPts val="0"/>
              </a:spcAft>
              <a:buSzPts val="1100"/>
              <a:buChar char="●"/>
            </a:pPr>
            <a:r>
              <a:rPr lang="en"/>
              <a:t>SSRN, another site w/o Altmetric scores.</a:t>
            </a:r>
            <a:br>
              <a:rPr lang="en"/>
            </a:br>
            <a:r>
              <a:rPr lang="en" u="sng">
                <a:solidFill>
                  <a:schemeClr val="hlink"/>
                </a:solidFill>
                <a:hlinkClick r:id="rId4"/>
              </a:rPr>
              <a:t>https://papers.ssrn.com/sol3/papers.cfm?abstract_id=2595096</a:t>
            </a:r>
            <a:r>
              <a:rPr lang="en">
                <a:solidFill>
                  <a:schemeClr val="dk1"/>
                </a:solidFill>
              </a:rPr>
              <a:t> to see the score. They also have their own download/citation data.</a:t>
            </a:r>
            <a:endParaRPr/>
          </a:p>
          <a:p>
            <a:pPr marL="0" lvl="0" indent="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8" name="Shape 32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Altmetric Explorer for Librarians - we have free access to part of the fee-based Altmetric for Institutions.</a:t>
            </a:r>
            <a:endParaRPr/>
          </a:p>
          <a:p>
            <a:pPr marL="0" lvl="0" indent="0">
              <a:spcBef>
                <a:spcPts val="0"/>
              </a:spcBef>
              <a:spcAft>
                <a:spcPts val="0"/>
              </a:spcAft>
              <a:buNone/>
            </a:pPr>
            <a:r>
              <a:rPr lang="en"/>
              <a:t>Search by keyword, output, author. Can export 1st 50 outputs into Excel or screenshot.</a:t>
            </a:r>
            <a:endParaRPr/>
          </a:p>
          <a:p>
            <a:pPr marL="0" lvl="0" indent="0">
              <a:spcBef>
                <a:spcPts val="0"/>
              </a:spcBef>
              <a:spcAft>
                <a:spcPts val="0"/>
              </a:spcAft>
              <a:buNone/>
            </a:pPr>
            <a:endParaRPr/>
          </a:p>
          <a:p>
            <a:pPr marL="457200" lvl="0" indent="-298450">
              <a:spcBef>
                <a:spcPts val="0"/>
              </a:spcBef>
              <a:spcAft>
                <a:spcPts val="0"/>
              </a:spcAft>
              <a:buClr>
                <a:schemeClr val="dk2"/>
              </a:buClr>
              <a:buSzPts val="1100"/>
              <a:buChar char="●"/>
            </a:pPr>
            <a:r>
              <a:rPr lang="en" b="1">
                <a:solidFill>
                  <a:schemeClr val="dk2"/>
                </a:solidFill>
              </a:rPr>
              <a:t>Can search by topic to find articles with high attention, then filter by particular attention source like Wikipedia</a:t>
            </a:r>
            <a:endParaRPr b="1">
              <a:solidFill>
                <a:schemeClr val="dk2"/>
              </a:solidFill>
            </a:endParaRPr>
          </a:p>
          <a:p>
            <a:pPr marL="457200" lvl="0" indent="-298450" rtl="0">
              <a:spcBef>
                <a:spcPts val="0"/>
              </a:spcBef>
              <a:spcAft>
                <a:spcPts val="0"/>
              </a:spcAft>
              <a:buClr>
                <a:schemeClr val="dk2"/>
              </a:buClr>
              <a:buSzPts val="1100"/>
              <a:buChar char="●"/>
            </a:pPr>
            <a:r>
              <a:rPr lang="en" b="1">
                <a:solidFill>
                  <a:schemeClr val="dk2"/>
                </a:solidFill>
              </a:rPr>
              <a:t>Look at the search options, including ORCID - what’s ORCID </a:t>
            </a:r>
            <a:r>
              <a:rPr lang="en" b="1" u="sng">
                <a:solidFill>
                  <a:schemeClr val="hlink"/>
                </a:solidFill>
                <a:hlinkClick r:id="rId3"/>
              </a:rPr>
              <a:t>https://orcid.org/</a:t>
            </a:r>
            <a:r>
              <a:rPr lang="en" b="1">
                <a:solidFill>
                  <a:schemeClr val="dk2"/>
                </a:solidFill>
              </a:rPr>
              <a:t> </a:t>
            </a:r>
            <a:endParaRPr b="1">
              <a:solidFill>
                <a:schemeClr val="dk2"/>
              </a:solidFill>
            </a:endParaRPr>
          </a:p>
          <a:p>
            <a:pPr marL="914400" lvl="1" indent="-298450" rtl="0">
              <a:spcBef>
                <a:spcPts val="0"/>
              </a:spcBef>
              <a:spcAft>
                <a:spcPts val="0"/>
              </a:spcAft>
              <a:buClr>
                <a:schemeClr val="dk2"/>
              </a:buClr>
              <a:buSzPts val="1100"/>
              <a:buChar char="○"/>
            </a:pPr>
            <a:r>
              <a:rPr lang="en" b="1">
                <a:solidFill>
                  <a:schemeClr val="dk2"/>
                </a:solidFill>
              </a:rPr>
              <a:t>Identification system like Researcher ID. It’s important here because unlike Web of Science, I can’t disambiguate an author search by limiting with an institution. </a:t>
            </a:r>
            <a:endParaRPr b="1">
              <a:solidFill>
                <a:schemeClr val="dk2"/>
              </a:solidFill>
            </a:endParaRPr>
          </a:p>
          <a:p>
            <a:pPr marL="914400" lvl="1" indent="-298450">
              <a:spcBef>
                <a:spcPts val="0"/>
              </a:spcBef>
              <a:spcAft>
                <a:spcPts val="0"/>
              </a:spcAft>
              <a:buClr>
                <a:schemeClr val="dk2"/>
              </a:buClr>
              <a:buSzPts val="1100"/>
              <a:buChar char="○"/>
            </a:pPr>
            <a:r>
              <a:rPr lang="en" b="1">
                <a:solidFill>
                  <a:schemeClr val="dk2"/>
                </a:solidFill>
              </a:rPr>
              <a:t>More journals publishers requiring that authors create ORCID IDs. Can set up for auto updating your publication list, then review periodically for errors.</a:t>
            </a:r>
            <a:endParaRPr b="1">
              <a:solidFill>
                <a:schemeClr val="dk2"/>
              </a:solidFill>
            </a:endParaRPr>
          </a:p>
          <a:p>
            <a:pPr marL="457200" lvl="0" indent="-298450" rtl="0">
              <a:spcBef>
                <a:spcPts val="0"/>
              </a:spcBef>
              <a:spcAft>
                <a:spcPts val="0"/>
              </a:spcAft>
              <a:buClr>
                <a:schemeClr val="dk2"/>
              </a:buClr>
              <a:buSzPts val="1100"/>
              <a:buChar char="●"/>
            </a:pPr>
            <a:r>
              <a:rPr lang="en" b="1">
                <a:solidFill>
                  <a:schemeClr val="dk2"/>
                </a:solidFill>
              </a:rPr>
              <a:t>Search on Daniel C. Hallin  - note that books are included here as outputs</a:t>
            </a:r>
            <a:endParaRPr b="1">
              <a:solidFill>
                <a:schemeClr val="dk2"/>
              </a:solidFill>
            </a:endParaRPr>
          </a:p>
          <a:p>
            <a:pPr marL="457200" lvl="0" indent="-298450">
              <a:spcBef>
                <a:spcPts val="0"/>
              </a:spcBef>
              <a:spcAft>
                <a:spcPts val="0"/>
              </a:spcAft>
              <a:buClr>
                <a:schemeClr val="dk2"/>
              </a:buClr>
              <a:buSzPts val="1100"/>
              <a:buChar char="●"/>
            </a:pPr>
            <a:r>
              <a:rPr lang="en" b="1">
                <a:solidFill>
                  <a:schemeClr val="dk2"/>
                </a:solidFill>
              </a:rPr>
              <a:t>Found this more useful for books that aren’t on scholarly press platforms like Cambridge Univ Press. Got nothing with the bookmarklet on the publisher’s website, but could enter the ISBN here.</a:t>
            </a:r>
            <a:endParaRPr b="1">
              <a:solidFill>
                <a:schemeClr val="dk2"/>
              </a:solidFill>
            </a:endParaRPr>
          </a:p>
          <a:p>
            <a:pPr marL="0" lvl="0" indent="0"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4" name="Shape 3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Plum Analytics - Doesn’t have as many free tools</a:t>
            </a:r>
            <a:endParaRPr/>
          </a:p>
          <a:p>
            <a:pPr marL="0" lvl="0" indent="0">
              <a:spcBef>
                <a:spcPts val="0"/>
              </a:spcBef>
              <a:spcAft>
                <a:spcPts val="0"/>
              </a:spcAft>
              <a:buNone/>
            </a:pPr>
            <a:r>
              <a:rPr lang="en"/>
              <a:t>Provide insights into the ways people interact with individual pieces of research output (articles, conference proceedings, book chapters, and many more) in the online environment</a:t>
            </a:r>
            <a:endParaRPr/>
          </a:p>
          <a:p>
            <a:pPr marL="0" lvl="0" indent="0">
              <a:spcBef>
                <a:spcPts val="0"/>
              </a:spcBef>
              <a:spcAft>
                <a:spcPts val="0"/>
              </a:spcAft>
              <a:buNone/>
            </a:pPr>
            <a:endParaRPr/>
          </a:p>
          <a:p>
            <a:pPr marL="0" lvl="0" indent="0" rtl="0">
              <a:spcBef>
                <a:spcPts val="0"/>
              </a:spcBef>
              <a:spcAft>
                <a:spcPts val="0"/>
              </a:spcAft>
              <a:buNone/>
            </a:pPr>
            <a:r>
              <a:rPr lang="en"/>
              <a:t>No bookmarklet, but you can embed code to get the display data on your own webpages. There’s no single score. Breaks out to 5 categories, including the more bibliometric data, and on their site you can get more info. But this is how the attention metrics break out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Embedded in the EBSCO databases, and Elsevier journals. With the EBSCO databases, you could also link out to the publisher websites and compare to get the Altmetric score to compare the attention/sources. Same with the Elsevier and Cell Press journals with the Altmetric bookmarklet</a:t>
            </a:r>
            <a:endParaRPr/>
          </a:p>
          <a:p>
            <a:pPr marL="0" lvl="0" indent="0" rtl="0">
              <a:spcBef>
                <a:spcPts val="0"/>
              </a:spcBef>
              <a:spcAft>
                <a:spcPts val="0"/>
              </a:spcAft>
              <a:buNone/>
            </a:pPr>
            <a:endParaRPr/>
          </a:p>
          <a:p>
            <a:pPr marL="457200" lvl="0" indent="-298450" rtl="0">
              <a:spcBef>
                <a:spcPts val="0"/>
              </a:spcBef>
              <a:spcAft>
                <a:spcPts val="0"/>
              </a:spcAft>
              <a:buSzPts val="1100"/>
              <a:buAutoNum type="arabicPeriod"/>
            </a:pPr>
            <a:r>
              <a:rPr lang="en"/>
              <a:t>Same article from Psychological Science, Are You Smiling. </a:t>
            </a:r>
            <a:endParaRPr/>
          </a:p>
          <a:p>
            <a:pPr marL="457200" lvl="0" indent="-298450" rtl="0">
              <a:spcBef>
                <a:spcPts val="0"/>
              </a:spcBef>
              <a:spcAft>
                <a:spcPts val="0"/>
              </a:spcAft>
              <a:buSzPts val="1100"/>
              <a:buAutoNum type="arabicPeriod"/>
            </a:pPr>
            <a:r>
              <a:rPr lang="en"/>
              <a:t>Thomas Levy archaeology article</a:t>
            </a:r>
            <a:endParaRPr/>
          </a:p>
          <a:p>
            <a:pPr marL="457200" lvl="0" indent="-298450" rtl="0">
              <a:spcBef>
                <a:spcPts val="0"/>
              </a:spcBef>
              <a:spcAft>
                <a:spcPts val="0"/>
              </a:spcAft>
              <a:buSzPts val="1100"/>
              <a:buAutoNum type="arabicPeriod"/>
            </a:pPr>
            <a:r>
              <a:rPr lang="en"/>
              <a:t>Cancer cell article </a:t>
            </a:r>
            <a:endParaRPr/>
          </a:p>
          <a:p>
            <a:pPr marL="457200" lvl="0" indent="-298450" rtl="0">
              <a:spcBef>
                <a:spcPts val="0"/>
              </a:spcBef>
              <a:spcAft>
                <a:spcPts val="0"/>
              </a:spcAft>
              <a:buSzPts val="1100"/>
              <a:buAutoNum type="arabicPeriod"/>
            </a:pPr>
            <a:r>
              <a:rPr lang="en"/>
              <a:t>Advanced Drug Delivery Reviews </a:t>
            </a:r>
            <a:endParaRPr/>
          </a:p>
          <a:p>
            <a:pPr marL="0" lvl="0" indent="0" rtl="0">
              <a:spcBef>
                <a:spcPts val="0"/>
              </a:spcBef>
              <a:spcAft>
                <a:spcPts val="0"/>
              </a:spcAft>
              <a:buNone/>
            </a:pPr>
            <a:endParaRPr/>
          </a:p>
          <a:p>
            <a:pPr marL="0" lvl="0" indent="0" rtl="0">
              <a:spcBef>
                <a:spcPts val="0"/>
              </a:spcBef>
              <a:spcAft>
                <a:spcPts val="0"/>
              </a:spcAft>
              <a:buNone/>
            </a:pPr>
            <a:endParaRPr>
              <a:highlight>
                <a:srgbClr val="FFFF00"/>
              </a:highlight>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As with Altmetric, must look at context. Is it good attention or bad attention?</a:t>
            </a:r>
            <a:endParaRPr/>
          </a:p>
          <a:p>
            <a:pPr marL="0" lvl="0" indent="0">
              <a:spcBef>
                <a:spcPts val="0"/>
              </a:spcBef>
              <a:spcAft>
                <a:spcPts val="0"/>
              </a:spcAft>
              <a:buNone/>
            </a:pPr>
            <a:endParaRPr/>
          </a:p>
          <a:p>
            <a:pPr marL="0" lvl="0" indent="0">
              <a:spcBef>
                <a:spcPts val="0"/>
              </a:spcBef>
              <a:spcAft>
                <a:spcPts val="0"/>
              </a:spcAft>
              <a:buNone/>
            </a:pPr>
            <a:r>
              <a:rPr lang="en"/>
              <a:t>Wakefield article linking MMR vaccine to autism and bowel disease. Lots of attention, a lot negative, and eventually retracted, which also got online attention/engagement.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3" name="Shape 3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New - Dimensions https://www.dimensions.ai/</a:t>
            </a:r>
            <a:endParaRPr/>
          </a:p>
          <a:p>
            <a:pPr marL="0" lvl="0" indent="0" rtl="0">
              <a:spcBef>
                <a:spcPts val="0"/>
              </a:spcBef>
              <a:spcAft>
                <a:spcPts val="0"/>
              </a:spcAft>
              <a:buNone/>
            </a:pPr>
            <a:r>
              <a:rPr lang="en"/>
              <a:t>Dimensions brings together funding data, publications, altmetrics, citations, clinical trials and patents in a richly linked discovery platform. </a:t>
            </a:r>
            <a:endParaRPr/>
          </a:p>
          <a:p>
            <a:pPr marL="0" lvl="0" indent="0" rtl="0">
              <a:spcBef>
                <a:spcPts val="0"/>
              </a:spcBef>
              <a:spcAft>
                <a:spcPts val="0"/>
              </a:spcAft>
              <a:buClr>
                <a:schemeClr val="dk1"/>
              </a:buClr>
              <a:buSzPts val="1100"/>
              <a:buFont typeface="Arial"/>
              <a:buNone/>
            </a:pPr>
            <a:r>
              <a:rPr lang="en"/>
              <a:t>UCSD may be signing a license for institutional access, but you can search for free at https://app.dimensions.ai/discover/publication.</a:t>
            </a:r>
            <a:endParaRPr/>
          </a:p>
          <a:p>
            <a:pPr marL="0" lvl="0" indent="0">
              <a:spcBef>
                <a:spcPts val="0"/>
              </a:spcBef>
              <a:spcAft>
                <a:spcPts val="0"/>
              </a:spcAft>
              <a:buClr>
                <a:schemeClr val="dk1"/>
              </a:buClr>
              <a:buSzPts val="1100"/>
              <a:buFont typeface="Arial"/>
              <a:buNone/>
            </a:pPr>
            <a:r>
              <a:rPr lang="en"/>
              <a:t>	</a:t>
            </a:r>
            <a:endParaRPr/>
          </a:p>
          <a:p>
            <a:pPr marL="0" lvl="0" indent="0" rtl="0">
              <a:spcBef>
                <a:spcPts val="0"/>
              </a:spcBef>
              <a:spcAft>
                <a:spcPts val="0"/>
              </a:spcAft>
              <a:buClr>
                <a:schemeClr val="dk1"/>
              </a:buClr>
              <a:buSzPts val="1100"/>
              <a:buFont typeface="Arial"/>
              <a:buNone/>
            </a:pPr>
            <a:endParaRPr/>
          </a:p>
          <a:p>
            <a:pPr marL="0" lvl="0" indent="0"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0" name="Shape 3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And if there’s no Altmetric/PlumX option, then see what is available. </a:t>
            </a:r>
            <a:endParaRPr/>
          </a:p>
          <a:p>
            <a:pPr marL="0" lvl="0" indent="0">
              <a:spcBef>
                <a:spcPts val="0"/>
              </a:spcBef>
              <a:spcAft>
                <a:spcPts val="0"/>
              </a:spcAft>
              <a:buNone/>
            </a:pPr>
            <a:endParaRPr/>
          </a:p>
          <a:p>
            <a:pPr marL="0" lvl="0" indent="0" rtl="0">
              <a:spcBef>
                <a:spcPts val="0"/>
              </a:spcBef>
              <a:spcAft>
                <a:spcPts val="0"/>
              </a:spcAft>
              <a:buNone/>
            </a:pPr>
            <a:r>
              <a:rPr lang="en"/>
              <a:t>What does that platform offer? </a:t>
            </a:r>
            <a:endParaRPr/>
          </a:p>
          <a:p>
            <a:pPr marL="0" lvl="0" indent="0" rtl="0">
              <a:spcBef>
                <a:spcPts val="0"/>
              </a:spcBef>
              <a:spcAft>
                <a:spcPts val="0"/>
              </a:spcAft>
              <a:buNone/>
            </a:pPr>
            <a:r>
              <a:rPr lang="en"/>
              <a:t>Some metrics useful, some not. Quality of reviews can be a particular problem. </a:t>
            </a:r>
            <a:endParaRPr/>
          </a:p>
          <a:p>
            <a:pPr marL="0" lvl="0" indent="0">
              <a:spcBef>
                <a:spcPts val="0"/>
              </a:spcBef>
              <a:spcAft>
                <a:spcPts val="0"/>
              </a:spcAft>
              <a:buNone/>
            </a:pPr>
            <a:endParaRPr/>
          </a:p>
          <a:p>
            <a:pPr marL="457200" lvl="0" indent="-298450">
              <a:spcBef>
                <a:spcPts val="0"/>
              </a:spcBef>
              <a:spcAft>
                <a:spcPts val="0"/>
              </a:spcAft>
              <a:buSzPts val="1100"/>
              <a:buChar char="●"/>
            </a:pPr>
            <a:r>
              <a:rPr lang="en"/>
              <a:t>From Slideshare, you can see views, downloads, likes, clipped slides</a:t>
            </a:r>
            <a:endParaRPr/>
          </a:p>
          <a:p>
            <a:pPr marL="457200" lvl="0" indent="-298450">
              <a:spcBef>
                <a:spcPts val="0"/>
              </a:spcBef>
              <a:spcAft>
                <a:spcPts val="0"/>
              </a:spcAft>
              <a:buSzPts val="1100"/>
              <a:buChar char="●"/>
            </a:pPr>
            <a:r>
              <a:rPr lang="en"/>
              <a:t>Figshare and Dryad - views and downloads, along with Altmetric</a:t>
            </a:r>
            <a:endParaRPr/>
          </a:p>
          <a:p>
            <a:pPr marL="457200" lvl="0" indent="-298450">
              <a:spcBef>
                <a:spcPts val="0"/>
              </a:spcBef>
              <a:spcAft>
                <a:spcPts val="0"/>
              </a:spcAft>
              <a:buSzPts val="1100"/>
              <a:buChar char="●"/>
            </a:pPr>
            <a:r>
              <a:rPr lang="en"/>
              <a:t>Github and Depsy - stars, following, forks (copies), software/code downloads, citations, reuse</a:t>
            </a:r>
            <a:endParaRPr/>
          </a:p>
          <a:p>
            <a:pPr marL="457200" lvl="0" indent="-298450" rtl="0">
              <a:spcBef>
                <a:spcPts val="0"/>
              </a:spcBef>
              <a:spcAft>
                <a:spcPts val="0"/>
              </a:spcAft>
              <a:buSzPts val="1100"/>
              <a:buChar char="●"/>
            </a:pPr>
            <a:r>
              <a:rPr lang="en"/>
              <a:t>Researchgate reads</a:t>
            </a:r>
            <a:endParaRPr/>
          </a:p>
          <a:p>
            <a:pPr marL="457200" lvl="0" indent="-298450" rtl="0">
              <a:spcBef>
                <a:spcPts val="0"/>
              </a:spcBef>
              <a:spcAft>
                <a:spcPts val="0"/>
              </a:spcAft>
              <a:buSzPts val="1100"/>
              <a:buChar char="●"/>
            </a:pPr>
            <a:r>
              <a:rPr lang="en"/>
              <a:t>Worldcat - libraries that own your book</a:t>
            </a:r>
            <a:endParaRPr/>
          </a:p>
          <a:p>
            <a:pPr marL="457200" lvl="0" indent="-298450" rtl="0">
              <a:spcBef>
                <a:spcPts val="0"/>
              </a:spcBef>
              <a:spcAft>
                <a:spcPts val="0"/>
              </a:spcAft>
              <a:buSzPts val="1100"/>
              <a:buChar char="●"/>
            </a:pPr>
            <a:r>
              <a:rPr lang="en"/>
              <a:t>Amazon/Goodreads - sales info, readership, reviews</a:t>
            </a:r>
            <a:endParaRPr/>
          </a:p>
          <a:p>
            <a:pPr marL="457200" lvl="0" indent="-298450">
              <a:spcBef>
                <a:spcPts val="0"/>
              </a:spcBef>
              <a:spcAft>
                <a:spcPts val="0"/>
              </a:spcAft>
              <a:buSzPts val="1100"/>
              <a:buChar char="●"/>
            </a:pPr>
            <a:r>
              <a:rPr lang="en"/>
              <a:t>Youtube -  views, reviews</a:t>
            </a:r>
            <a:endParaRPr/>
          </a:p>
          <a:p>
            <a:pPr marL="0" lvl="0" indent="0">
              <a:spcBef>
                <a:spcPts val="0"/>
              </a:spcBef>
              <a:spcAft>
                <a:spcPts val="0"/>
              </a:spcAft>
              <a:buNone/>
            </a:pPr>
            <a:endParaRPr/>
          </a:p>
          <a:p>
            <a:pPr marL="0" lvl="0" indent="0">
              <a:spcBef>
                <a:spcPts val="0"/>
              </a:spcBef>
              <a:spcAft>
                <a:spcPts val="0"/>
              </a:spcAft>
              <a:buNone/>
            </a:pPr>
            <a:r>
              <a:rPr lang="en"/>
              <a:t>Some of the data gathering is still diffuse. You may still need to do some searching in Google, Google Scholar, Google Books for:</a:t>
            </a:r>
            <a:endParaRPr/>
          </a:p>
          <a:p>
            <a:pPr marL="457200" lvl="0" indent="-298450" rtl="0">
              <a:spcBef>
                <a:spcPts val="0"/>
              </a:spcBef>
              <a:spcAft>
                <a:spcPts val="0"/>
              </a:spcAft>
              <a:buSzPts val="1100"/>
              <a:buChar char="●"/>
            </a:pPr>
            <a:r>
              <a:rPr lang="en"/>
              <a:t>Citations of your works (including books/book chapters) in books not indexed in Web of Science, or syllabi that aren’t in Open Syllabus Project</a:t>
            </a:r>
            <a:endParaRPr/>
          </a:p>
          <a:p>
            <a:pPr marL="457200" lvl="0" indent="-298450" rtl="0">
              <a:spcBef>
                <a:spcPts val="0"/>
              </a:spcBef>
              <a:spcAft>
                <a:spcPts val="0"/>
              </a:spcAft>
              <a:buSzPts val="1100"/>
              <a:buChar char="●"/>
            </a:pPr>
            <a:r>
              <a:rPr lang="en"/>
              <a:t>Book reviews (also some of our scholarly databases)</a:t>
            </a:r>
            <a:endParaRPr/>
          </a:p>
          <a:p>
            <a:pPr marL="457200" lvl="0" indent="-298450" rtl="0">
              <a:spcBef>
                <a:spcPts val="0"/>
              </a:spcBef>
              <a:spcAft>
                <a:spcPts val="0"/>
              </a:spcAft>
              <a:buSzPts val="1100"/>
              <a:buChar char="●"/>
            </a:pPr>
            <a:r>
              <a:rPr lang="en"/>
              <a:t>Acknowledgements of non-author contributions like laboratory facilities, datasets, and software/code. This can be done in Web of Science and Google Scholar, but the challenge is figuring out what to search. You may have to do multiple searches to create as complete a list as possible.</a:t>
            </a:r>
            <a:endParaRPr/>
          </a:p>
          <a:p>
            <a:pPr marL="914400" lvl="1" indent="-298450" rtl="0">
              <a:spcBef>
                <a:spcPts val="0"/>
              </a:spcBef>
              <a:spcAft>
                <a:spcPts val="0"/>
              </a:spcAft>
              <a:buSzPts val="1100"/>
              <a:buChar char="○"/>
            </a:pPr>
            <a:r>
              <a:rPr lang="en"/>
              <a:t>Do you need to look for acknowledgements by name; the output, facility, or service provided (and what names to use), or some combination? Do you need to limit by institution as well? </a:t>
            </a:r>
            <a:endParaRPr/>
          </a:p>
          <a:p>
            <a:pPr marL="914400" lvl="1" indent="-298450" rtl="0">
              <a:spcBef>
                <a:spcPts val="0"/>
              </a:spcBef>
              <a:spcAft>
                <a:spcPts val="0"/>
              </a:spcAft>
              <a:buSzPts val="1100"/>
              <a:buChar char="○"/>
            </a:pPr>
            <a:r>
              <a:rPr lang="en"/>
              <a:t>In Google Scholar, will you have to disambiguate the name searching to exclude others with that name (or works where the person you’re searching isn’t acknowledged but an actual author)?</a:t>
            </a:r>
            <a:endParaRPr/>
          </a:p>
          <a:p>
            <a:pPr marL="914400" lvl="1" indent="-298450" rtl="0">
              <a:spcBef>
                <a:spcPts val="0"/>
              </a:spcBef>
              <a:spcAft>
                <a:spcPts val="0"/>
              </a:spcAft>
              <a:buSzPts val="1100"/>
              <a:buChar char="○"/>
            </a:pPr>
            <a:r>
              <a:rPr lang="en"/>
              <a:t>In Web of Science, use the “funding text” field in the advanced search. For example: FT=Teri Vogel OR FT=Biomolecular and Proteomics Mass Spectrometry. Then scan the results since your results could include other facilities. If you run the search with AND, you’ll exclude articles that didn’t mention both your name and the facility.</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Shape 36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7" name="Shape 3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Using the metrics to get to that story</a:t>
            </a:r>
            <a:endParaRPr/>
          </a:p>
          <a:p>
            <a:pPr marL="457200" lvl="0" indent="-298450" rtl="0">
              <a:spcBef>
                <a:spcPts val="0"/>
              </a:spcBef>
              <a:spcAft>
                <a:spcPts val="0"/>
              </a:spcAft>
              <a:buSzPts val="1100"/>
              <a:buAutoNum type="arabicPeriod"/>
            </a:pPr>
            <a:r>
              <a:rPr lang="en"/>
              <a:t>ID priorities: </a:t>
            </a:r>
            <a:endParaRPr/>
          </a:p>
          <a:p>
            <a:pPr marL="914400" lvl="1" indent="-298450" rtl="0">
              <a:spcBef>
                <a:spcPts val="0"/>
              </a:spcBef>
              <a:spcAft>
                <a:spcPts val="0"/>
              </a:spcAft>
              <a:buSzPts val="1100"/>
              <a:buAutoNum type="alphaLcPeriod"/>
            </a:pPr>
            <a:r>
              <a:rPr lang="en">
                <a:solidFill>
                  <a:schemeClr val="dk1"/>
                </a:solidFill>
              </a:rPr>
              <a:t>Where are you in your career?</a:t>
            </a:r>
            <a:endParaRPr>
              <a:solidFill>
                <a:schemeClr val="dk1"/>
              </a:solidFill>
            </a:endParaRPr>
          </a:p>
          <a:p>
            <a:pPr marL="914400" lvl="1" indent="-298450" rtl="0">
              <a:spcBef>
                <a:spcPts val="0"/>
              </a:spcBef>
              <a:spcAft>
                <a:spcPts val="0"/>
              </a:spcAft>
              <a:buSzPts val="1100"/>
              <a:buAutoNum type="alphaLcPeriod"/>
            </a:pPr>
            <a:r>
              <a:rPr lang="en">
                <a:solidFill>
                  <a:schemeClr val="dk1"/>
                </a:solidFill>
              </a:rPr>
              <a:t>What’s the story you’re trying to tell?</a:t>
            </a:r>
            <a:endParaRPr>
              <a:solidFill>
                <a:schemeClr val="dk1"/>
              </a:solidFill>
            </a:endParaRPr>
          </a:p>
          <a:p>
            <a:pPr marL="914400" lvl="1" indent="-298450" rtl="0">
              <a:spcBef>
                <a:spcPts val="0"/>
              </a:spcBef>
              <a:spcAft>
                <a:spcPts val="0"/>
              </a:spcAft>
              <a:buSzPts val="1100"/>
              <a:buAutoNum type="alphaLcPeriod"/>
            </a:pPr>
            <a:r>
              <a:rPr lang="en">
                <a:solidFill>
                  <a:schemeClr val="dk1"/>
                </a:solidFill>
              </a:rPr>
              <a:t>What are the impacts of your work where you want to find that support to make your case?</a:t>
            </a:r>
            <a:endParaRPr>
              <a:solidFill>
                <a:schemeClr val="dk1"/>
              </a:solidFill>
            </a:endParaRPr>
          </a:p>
          <a:p>
            <a:pPr marL="914400" lvl="1" indent="-298450" rtl="0">
              <a:spcBef>
                <a:spcPts val="0"/>
              </a:spcBef>
              <a:spcAft>
                <a:spcPts val="0"/>
              </a:spcAft>
              <a:buSzPts val="1100"/>
              <a:buAutoNum type="alphaLcPeriod"/>
            </a:pPr>
            <a:r>
              <a:rPr lang="en">
                <a:solidFill>
                  <a:schemeClr val="dk1"/>
                </a:solidFill>
              </a:rPr>
              <a:t>What are your outputs?</a:t>
            </a:r>
            <a:endParaRPr/>
          </a:p>
          <a:p>
            <a:pPr marL="457200" lvl="0" indent="-298450" rtl="0">
              <a:spcBef>
                <a:spcPts val="0"/>
              </a:spcBef>
              <a:spcAft>
                <a:spcPts val="0"/>
              </a:spcAft>
              <a:buSzPts val="1100"/>
              <a:buAutoNum type="arabicPeriod"/>
            </a:pPr>
            <a:r>
              <a:rPr lang="en"/>
              <a:t>Choose appropriate tools</a:t>
            </a:r>
            <a:endParaRPr/>
          </a:p>
          <a:p>
            <a:pPr marL="914400" lvl="1" indent="-298450" rtl="0">
              <a:spcBef>
                <a:spcPts val="0"/>
              </a:spcBef>
              <a:spcAft>
                <a:spcPts val="0"/>
              </a:spcAft>
              <a:buSzPts val="1100"/>
              <a:buAutoNum type="alphaLcPeriod"/>
            </a:pPr>
            <a:r>
              <a:rPr lang="en"/>
              <a:t>Metrics toolkit just launched. Particularly good because it covers key non-journal objects. </a:t>
            </a:r>
            <a:br>
              <a:rPr lang="en"/>
            </a:br>
            <a:r>
              <a:rPr lang="en"/>
              <a:t>Can browse the metrics, or use the filter to select. Note they categorize impact differently. </a:t>
            </a:r>
            <a:br>
              <a:rPr lang="en"/>
            </a:br>
            <a:r>
              <a:rPr lang="en"/>
              <a:t>A chance for you to browse the various tools on your own, then contact us for additional assistance.</a:t>
            </a:r>
            <a:br>
              <a:rPr lang="en"/>
            </a:br>
            <a:r>
              <a:rPr lang="en"/>
              <a:t>Get appropriate use cases, where to go to get that information, and any limitations or caveats.</a:t>
            </a:r>
            <a:br>
              <a:rPr lang="en"/>
            </a:br>
            <a:endParaRPr/>
          </a:p>
          <a:p>
            <a:pPr marL="457200" lvl="0" indent="-298450" rtl="0">
              <a:spcBef>
                <a:spcPts val="0"/>
              </a:spcBef>
              <a:spcAft>
                <a:spcPts val="0"/>
              </a:spcAft>
              <a:buSzPts val="1100"/>
              <a:buAutoNum type="arabicPeriod"/>
            </a:pPr>
            <a:r>
              <a:rPr lang="en"/>
              <a:t>Gather, and storing the data from WoS, Altmetric.com, PlumX, Google Scholar, publisher websites, repositories, etc.</a:t>
            </a:r>
            <a:br>
              <a:rPr lang="en"/>
            </a:br>
            <a:r>
              <a:rPr lang="en"/>
              <a:t>Spreadsheet with article AND non-article outputs and associated citation and altmetrics (w/ qualitative), views and downloads</a:t>
            </a:r>
            <a:endParaRPr/>
          </a:p>
          <a:p>
            <a:pPr marL="914400" lvl="1" indent="-298450" rtl="0">
              <a:spcBef>
                <a:spcPts val="0"/>
              </a:spcBef>
              <a:spcAft>
                <a:spcPts val="0"/>
              </a:spcAft>
              <a:buSzPts val="1100"/>
              <a:buAutoNum type="alphaLcPeriod"/>
            </a:pPr>
            <a:r>
              <a:rPr lang="en"/>
              <a:t>Time-consuming, messy (where we can help)</a:t>
            </a:r>
            <a:endParaRPr/>
          </a:p>
          <a:p>
            <a:pPr marL="914400" lvl="1" indent="-298450" rtl="0">
              <a:spcBef>
                <a:spcPts val="0"/>
              </a:spcBef>
              <a:spcAft>
                <a:spcPts val="0"/>
              </a:spcAft>
              <a:buSzPts val="1100"/>
              <a:buAutoNum type="alphaLcPeriod"/>
            </a:pPr>
            <a:r>
              <a:rPr lang="en"/>
              <a:t>Setting up workflows. What can you check yearly, what should you check more frequently, etc?</a:t>
            </a:r>
            <a:br>
              <a:rPr lang="en"/>
            </a:br>
            <a:endParaRPr/>
          </a:p>
          <a:p>
            <a:pPr marL="457200" lvl="0" indent="-298450" rtl="0">
              <a:spcBef>
                <a:spcPts val="0"/>
              </a:spcBef>
              <a:spcAft>
                <a:spcPts val="0"/>
              </a:spcAft>
              <a:buSzPts val="1100"/>
              <a:buAutoNum type="arabicPeriod"/>
            </a:pPr>
            <a:r>
              <a:rPr lang="en"/>
              <a:t>Now you have some data. You still have to how to evaluate, select, make sense of it. Not everything will be useful for the case you’re making.</a:t>
            </a:r>
            <a:br>
              <a:rPr lang="en"/>
            </a:br>
            <a:endParaRPr/>
          </a:p>
          <a:p>
            <a:pPr marL="457200" lvl="0" indent="-298450" rtl="0">
              <a:spcBef>
                <a:spcPts val="0"/>
              </a:spcBef>
              <a:spcAft>
                <a:spcPts val="0"/>
              </a:spcAft>
              <a:buSzPts val="1100"/>
              <a:buAutoNum type="arabicPeriod"/>
            </a:pPr>
            <a:r>
              <a:rPr lang="en"/>
              <a:t>Visualize - how you’re going to present it on your website, P&amp;T documents, grant applications. </a:t>
            </a:r>
            <a:endParaRPr/>
          </a:p>
          <a:p>
            <a:pPr marL="914400" lvl="1" indent="-298450" rtl="0">
              <a:spcBef>
                <a:spcPts val="0"/>
              </a:spcBef>
              <a:spcAft>
                <a:spcPts val="0"/>
              </a:spcAft>
              <a:buSzPts val="1100"/>
              <a:buAutoNum type="alphaLcPeriod"/>
            </a:pPr>
            <a:r>
              <a:rPr lang="en"/>
              <a:t>How are you going to add the context to the data. </a:t>
            </a:r>
            <a:endParaRPr/>
          </a:p>
          <a:p>
            <a:pPr marL="914400" lvl="1" indent="-298450">
              <a:spcBef>
                <a:spcPts val="0"/>
              </a:spcBef>
              <a:spcAft>
                <a:spcPts val="0"/>
              </a:spcAft>
              <a:buSzPts val="1100"/>
              <a:buAutoNum type="alphaLcPeriod"/>
            </a:pPr>
            <a:r>
              <a:rPr lang="en"/>
              <a:t>What’s the “so what” factor. Why does this matter?</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4" name="Shape 3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Altmetric has some suggestions to adding that context. </a:t>
            </a:r>
            <a:endParaRPr/>
          </a:p>
          <a:p>
            <a:pPr marL="0" lvl="0" indent="0">
              <a:spcBef>
                <a:spcPts val="0"/>
              </a:spcBef>
              <a:spcAft>
                <a:spcPts val="0"/>
              </a:spcAft>
              <a:buNone/>
            </a:pPr>
            <a:endParaRPr/>
          </a:p>
          <a:p>
            <a:pPr marL="0" lvl="0" indent="0">
              <a:spcBef>
                <a:spcPts val="0"/>
              </a:spcBef>
              <a:spcAft>
                <a:spcPts val="0"/>
              </a:spcAft>
              <a:buNone/>
            </a:pPr>
            <a:r>
              <a:rPr lang="en"/>
              <a:t>Percentiles (and timeframe)</a:t>
            </a:r>
            <a:endParaRPr/>
          </a:p>
          <a:p>
            <a:pPr marL="0" lvl="0" indent="0">
              <a:spcBef>
                <a:spcPts val="0"/>
              </a:spcBef>
              <a:spcAft>
                <a:spcPts val="0"/>
              </a:spcAft>
              <a:buNone/>
            </a:pPr>
            <a:r>
              <a:rPr lang="en"/>
              <a:t>Metrics/data that directly support the case you’re making about impact. </a:t>
            </a:r>
            <a:endParaRPr/>
          </a:p>
          <a:p>
            <a:pPr marL="0" lvl="0" indent="0">
              <a:spcBef>
                <a:spcPts val="0"/>
              </a:spcBef>
              <a:spcAft>
                <a:spcPts val="0"/>
              </a:spcAft>
              <a:buNone/>
            </a:pPr>
            <a:r>
              <a:rPr lang="en"/>
              <a:t>	Relevance. Back to the public engagement vs article citations</a:t>
            </a:r>
            <a:endParaRPr/>
          </a:p>
          <a:p>
            <a:pPr marL="0" lvl="0" indent="0" rtl="0">
              <a:spcBef>
                <a:spcPts val="0"/>
              </a:spcBef>
              <a:spcAft>
                <a:spcPts val="0"/>
              </a:spcAft>
              <a:buNone/>
            </a:pPr>
            <a:r>
              <a:rPr lang="en"/>
              <a:t>Not just the numbers - why it matters, how people are using your work. </a:t>
            </a:r>
            <a:endParaRPr/>
          </a:p>
          <a:p>
            <a:pPr marL="0" lvl="0" indent="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t>A few specific examples of presenting on the web. </a:t>
            </a:r>
            <a:endParaRPr/>
          </a:p>
          <a:p>
            <a:pPr marL="457200" lvl="0" indent="-298450" rtl="0">
              <a:lnSpc>
                <a:spcPct val="115000"/>
              </a:lnSpc>
              <a:spcBef>
                <a:spcPts val="0"/>
              </a:spcBef>
              <a:spcAft>
                <a:spcPts val="0"/>
              </a:spcAft>
              <a:buSzPts val="1100"/>
              <a:buChar char="●"/>
            </a:pPr>
            <a:r>
              <a:rPr lang="en"/>
              <a:t>Mercier group in ECE - mentions 2 articles </a:t>
            </a:r>
            <a:r>
              <a:rPr lang="en" i="1">
                <a:solidFill>
                  <a:schemeClr val="dk1"/>
                </a:solidFill>
              </a:rPr>
              <a:t>highlighted in many press articles such as </a:t>
            </a:r>
            <a:r>
              <a:rPr lang="en" b="1" i="1">
                <a:solidFill>
                  <a:schemeClr val="dk1"/>
                </a:solidFill>
              </a:rPr>
              <a:t>Yahoo News, The Engineer</a:t>
            </a:r>
            <a:r>
              <a:rPr lang="en" i="1">
                <a:solidFill>
                  <a:schemeClr val="dk1"/>
                </a:solidFill>
              </a:rPr>
              <a:t>, and others, putting it in the top 5% of all research outputs as scored by Altmetric. Second one has fairly high score, could be embedded on the page.</a:t>
            </a:r>
            <a:endParaRPr>
              <a:solidFill>
                <a:schemeClr val="dk1"/>
              </a:solidFill>
            </a:endParaRPr>
          </a:p>
          <a:p>
            <a:pPr marL="457200" lvl="0" indent="-298450" rtl="0">
              <a:lnSpc>
                <a:spcPct val="115000"/>
              </a:lnSpc>
              <a:spcBef>
                <a:spcPts val="0"/>
              </a:spcBef>
              <a:spcAft>
                <a:spcPts val="0"/>
              </a:spcAft>
              <a:buClr>
                <a:schemeClr val="dk1"/>
              </a:buClr>
              <a:buSzPts val="1100"/>
              <a:buChar char="●"/>
            </a:pPr>
            <a:r>
              <a:rPr lang="en">
                <a:solidFill>
                  <a:schemeClr val="dk1"/>
                </a:solidFill>
              </a:rPr>
              <a:t>Philip Guo in Cog Sci. That summary of his reach/metrics. Code on his website that you can post links to his articles on Twitter.</a:t>
            </a:r>
            <a:endParaRPr>
              <a:solidFill>
                <a:schemeClr val="dk1"/>
              </a:solidFill>
            </a:endParaRPr>
          </a:p>
          <a:p>
            <a:pPr marL="0" lvl="0" indent="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4" name="Shape 39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t>More examples of presenting on the web. </a:t>
            </a:r>
            <a:endParaRPr/>
          </a:p>
          <a:p>
            <a:pPr marL="457200" lvl="0" indent="-298450" rtl="0">
              <a:lnSpc>
                <a:spcPct val="115000"/>
              </a:lnSpc>
              <a:spcBef>
                <a:spcPts val="0"/>
              </a:spcBef>
              <a:spcAft>
                <a:spcPts val="0"/>
              </a:spcAft>
              <a:buSzPts val="1100"/>
              <a:buChar char="●"/>
            </a:pPr>
            <a:r>
              <a:rPr lang="en"/>
              <a:t>Steven Davis at UCI, embedding Altmetric and google scholar badges, but also note Twitter presence and where their work has been covered in the media. Part of establishing that scholarly, public profile to help facilitate engagement. On his CV, he notes highly cited articles, and articles that were identified by those journals as “highlights” of their publication that year.</a:t>
            </a:r>
            <a:endParaRPr/>
          </a:p>
          <a:p>
            <a:pPr marL="457200" lvl="0" indent="-298450" rtl="0">
              <a:lnSpc>
                <a:spcPct val="115000"/>
              </a:lnSpc>
              <a:spcBef>
                <a:spcPts val="0"/>
              </a:spcBef>
              <a:spcAft>
                <a:spcPts val="0"/>
              </a:spcAft>
              <a:buSzPts val="1100"/>
              <a:buChar char="●"/>
            </a:pPr>
            <a:r>
              <a:rPr lang="en"/>
              <a:t>Steven Roberts at Univ Washington - Altmetric badges on his CV, Lists all of his profiles, from GS to Github to Slideshare</a:t>
            </a:r>
            <a:endParaRPr/>
          </a:p>
          <a:p>
            <a:pPr marL="914400" lvl="1" indent="-298450" rtl="0">
              <a:lnSpc>
                <a:spcPct val="115000"/>
              </a:lnSpc>
              <a:spcBef>
                <a:spcPts val="0"/>
              </a:spcBef>
              <a:spcAft>
                <a:spcPts val="0"/>
              </a:spcAft>
              <a:buSzPts val="1100"/>
              <a:buChar char="○"/>
            </a:pPr>
            <a:r>
              <a:rPr lang="en"/>
              <a:t>Impact Story, uses ORCIDs, adds some contextualization.</a:t>
            </a:r>
            <a:endParaRPr/>
          </a:p>
          <a:p>
            <a:pPr marL="457200" lvl="0" indent="-298450" rtl="0">
              <a:lnSpc>
                <a:spcPct val="115000"/>
              </a:lnSpc>
              <a:spcBef>
                <a:spcPts val="0"/>
              </a:spcBef>
              <a:spcAft>
                <a:spcPts val="0"/>
              </a:spcAft>
              <a:buSzPts val="1100"/>
              <a:buChar char="●"/>
            </a:pPr>
            <a:r>
              <a:rPr lang="en"/>
              <a:t>Fernando Maestre at Universidad Rey Juan Carlos - Shows how he incorporated metrics as impact indicators for several articles for a grant application (highlight 5 relevant papers). He links to the Altmetric profiles to highlight the news coverage, including some specific outlets. Also includes Web of Science and Google Scholar times cited.</a:t>
            </a:r>
            <a:endParaRPr/>
          </a:p>
          <a:p>
            <a:pPr marL="0" lvl="0" indent="0"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0" name="Shape 4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t>Brian Earp, at Yale</a:t>
            </a:r>
            <a:endParaRPr/>
          </a:p>
          <a:p>
            <a:pPr marL="0" lvl="0" indent="0" rtl="0">
              <a:lnSpc>
                <a:spcPct val="115000"/>
              </a:lnSpc>
              <a:spcBef>
                <a:spcPts val="0"/>
              </a:spcBef>
              <a:spcAft>
                <a:spcPts val="0"/>
              </a:spcAft>
              <a:buNone/>
            </a:pPr>
            <a:endParaRPr/>
          </a:p>
          <a:p>
            <a:pPr marL="0" lvl="0" indent="0" rtl="0">
              <a:lnSpc>
                <a:spcPct val="115000"/>
              </a:lnSpc>
              <a:spcBef>
                <a:spcPts val="0"/>
              </a:spcBef>
              <a:spcAft>
                <a:spcPts val="0"/>
              </a:spcAft>
              <a:buNone/>
            </a:pPr>
            <a:r>
              <a:rPr lang="en"/>
              <a:t>Metrics for each article, plus highlights (used in teaching, policy, mainstream news)</a:t>
            </a:r>
            <a:endParaRPr/>
          </a:p>
          <a:p>
            <a:pPr marL="0" lvl="0" indent="0"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9" name="Shape 4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t>A few specific examples of presenting on the web. </a:t>
            </a:r>
            <a:endParaRPr/>
          </a:p>
          <a:p>
            <a:pPr marL="0" lvl="0" indent="0" rtl="0">
              <a:lnSpc>
                <a:spcPct val="115000"/>
              </a:lnSpc>
              <a:spcBef>
                <a:spcPts val="0"/>
              </a:spcBef>
              <a:spcAft>
                <a:spcPts val="0"/>
              </a:spcAft>
              <a:buNone/>
            </a:pPr>
            <a:endParaRPr/>
          </a:p>
          <a:p>
            <a:pPr marL="0" lvl="0" indent="0" rtl="0">
              <a:lnSpc>
                <a:spcPct val="115000"/>
              </a:lnSpc>
              <a:spcBef>
                <a:spcPts val="0"/>
              </a:spcBef>
              <a:spcAft>
                <a:spcPts val="0"/>
              </a:spcAft>
              <a:buNone/>
            </a:pPr>
            <a:r>
              <a:rPr lang="en"/>
              <a:t>Trevor Branch at Univ Washington - The section of his P&amp;T that deals with metrics and outreach </a:t>
            </a:r>
            <a:endParaRPr/>
          </a:p>
          <a:p>
            <a:pPr marL="457200" lvl="0" indent="-298450" rtl="0">
              <a:lnSpc>
                <a:spcPct val="115000"/>
              </a:lnSpc>
              <a:spcBef>
                <a:spcPts val="0"/>
              </a:spcBef>
              <a:spcAft>
                <a:spcPts val="0"/>
              </a:spcAft>
              <a:buSzPts val="1100"/>
              <a:buChar char="●"/>
            </a:pPr>
            <a:r>
              <a:rPr lang="en"/>
              <a:t>Citation Metrics on pg. 2</a:t>
            </a:r>
            <a:endParaRPr/>
          </a:p>
          <a:p>
            <a:pPr marL="457200" lvl="0" indent="-298450" rtl="0">
              <a:lnSpc>
                <a:spcPct val="115000"/>
              </a:lnSpc>
              <a:spcBef>
                <a:spcPts val="0"/>
              </a:spcBef>
              <a:spcAft>
                <a:spcPts val="0"/>
              </a:spcAft>
              <a:buSzPts val="1100"/>
              <a:buChar char="●"/>
            </a:pPr>
            <a:r>
              <a:rPr lang="en"/>
              <a:t>Highlighting  articles w/ high altmetric attention scores</a:t>
            </a:r>
            <a:endParaRPr/>
          </a:p>
          <a:p>
            <a:pPr marL="457200" lvl="0" indent="-298450" rtl="0">
              <a:lnSpc>
                <a:spcPct val="115000"/>
              </a:lnSpc>
              <a:spcBef>
                <a:spcPts val="0"/>
              </a:spcBef>
              <a:spcAft>
                <a:spcPts val="0"/>
              </a:spcAft>
              <a:buSzPts val="1100"/>
              <a:buChar char="●"/>
            </a:pPr>
            <a:r>
              <a:rPr lang="en"/>
              <a:t>Outreach section: Website views, Social media outreach: followers, viewed tweets + highlights, including qualitative feedback</a:t>
            </a:r>
            <a:endParaRPr/>
          </a:p>
          <a:p>
            <a:pPr marL="457200" lvl="0" indent="-298450" rtl="0">
              <a:lnSpc>
                <a:spcPct val="115000"/>
              </a:lnSpc>
              <a:spcBef>
                <a:spcPts val="0"/>
              </a:spcBef>
              <a:spcAft>
                <a:spcPts val="0"/>
              </a:spcAft>
              <a:buSzPts val="1100"/>
              <a:buChar char="●"/>
            </a:pPr>
            <a:r>
              <a:rPr lang="en"/>
              <a:t>More in personal statement</a:t>
            </a:r>
            <a:br>
              <a:rPr lang="en"/>
            </a:br>
            <a:endParaRPr/>
          </a:p>
          <a:p>
            <a:pPr marL="0" lvl="0" indent="0" rtl="0">
              <a:lnSpc>
                <a:spcPct val="115000"/>
              </a:lnSpc>
              <a:spcBef>
                <a:spcPts val="0"/>
              </a:spcBef>
              <a:spcAft>
                <a:spcPts val="0"/>
              </a:spcAft>
              <a:buNone/>
            </a:pPr>
            <a:r>
              <a:rPr lang="en"/>
              <a:t>Steven Roberts, Univ Washington, outreach/engagement core part of his program’s work.</a:t>
            </a:r>
            <a:endParaRPr/>
          </a:p>
          <a:p>
            <a:pPr marL="0" lvl="0" indent="0"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Screenshots from Prof Roberts’ dossier.</a:t>
            </a:r>
            <a:endParaRPr/>
          </a:p>
          <a:p>
            <a:pPr marL="0" lvl="0" indent="0">
              <a:spcBef>
                <a:spcPts val="0"/>
              </a:spcBef>
              <a:spcAft>
                <a:spcPts val="0"/>
              </a:spcAft>
              <a:buNone/>
            </a:pPr>
            <a:r>
              <a:rPr lang="en"/>
              <a:t>As evidenced by downloads over specific period of time.</a:t>
            </a:r>
            <a:endParaRPr/>
          </a:p>
          <a:p>
            <a:pPr marL="0" lvl="0" indent="0">
              <a:spcBef>
                <a:spcPts val="0"/>
              </a:spcBef>
              <a:spcAft>
                <a:spcPts val="0"/>
              </a:spcAft>
              <a:buNone/>
            </a:pPr>
            <a:r>
              <a:rPr lang="en"/>
              <a:t>Slideshare views, article level metrics (including times cited for other articles)</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7" name="Shape 42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many of these researchera have in common. Active steps to increase visibility of their work</a:t>
            </a:r>
            <a:endParaRPr/>
          </a:p>
          <a:p>
            <a:pPr marL="0" lvl="0" indent="0">
              <a:spcBef>
                <a:spcPts val="0"/>
              </a:spcBef>
              <a:spcAft>
                <a:spcPts val="0"/>
              </a:spcAft>
              <a:buNone/>
            </a:pPr>
            <a:endParaRPr/>
          </a:p>
          <a:p>
            <a:pPr marL="0" lvl="0" indent="0">
              <a:spcBef>
                <a:spcPts val="0"/>
              </a:spcBef>
              <a:spcAft>
                <a:spcPts val="0"/>
              </a:spcAft>
              <a:buNone/>
            </a:pPr>
            <a:r>
              <a:rPr lang="en"/>
              <a:t>Promoting your work….more attention...metrics/qualitative to show evidence of impact.</a:t>
            </a:r>
            <a:endParaRPr/>
          </a:p>
          <a:p>
            <a:pPr marL="457200" lvl="0" indent="-298450">
              <a:spcBef>
                <a:spcPts val="0"/>
              </a:spcBef>
              <a:spcAft>
                <a:spcPts val="0"/>
              </a:spcAft>
              <a:buSzPts val="1100"/>
              <a:buChar char="●"/>
            </a:pPr>
            <a:r>
              <a:rPr lang="en"/>
              <a:t>Several of the authors I mentioned do include lay summaries of their articles on their websites.</a:t>
            </a:r>
            <a:endParaRPr/>
          </a:p>
          <a:p>
            <a:pPr marL="457200" lvl="0" indent="-298450">
              <a:spcBef>
                <a:spcPts val="0"/>
              </a:spcBef>
              <a:spcAft>
                <a:spcPts val="0"/>
              </a:spcAft>
              <a:buSzPts val="1100"/>
              <a:buChar char="●"/>
            </a:pPr>
            <a:r>
              <a:rPr lang="en"/>
              <a:t>Open Access - accepted copies of manuscripts in eScholarship (we can help)</a:t>
            </a:r>
            <a:endParaRPr/>
          </a:p>
          <a:p>
            <a:pPr marL="457200" lvl="0" indent="-298450">
              <a:spcBef>
                <a:spcPts val="0"/>
              </a:spcBef>
              <a:spcAft>
                <a:spcPts val="0"/>
              </a:spcAft>
              <a:buSzPts val="1100"/>
              <a:buChar char="●"/>
            </a:pPr>
            <a:r>
              <a:rPr lang="en"/>
              <a:t>Other outputs like datasets, presentations</a:t>
            </a:r>
            <a:endParaRPr/>
          </a:p>
          <a:p>
            <a:pPr marL="457200" lvl="0" indent="-298450">
              <a:spcBef>
                <a:spcPts val="0"/>
              </a:spcBef>
              <a:spcAft>
                <a:spcPts val="0"/>
              </a:spcAft>
              <a:buSzPts val="1100"/>
              <a:buChar char="●"/>
            </a:pPr>
            <a:r>
              <a:rPr lang="en"/>
              <a:t>Connecting with campus press office, or press person for division or school (nearly all of the UCSD examples were drawn from press releases)</a:t>
            </a:r>
            <a:endParaRPr/>
          </a:p>
          <a:p>
            <a:pPr marL="0" lvl="0" indent="0" rtl="0">
              <a:spcBef>
                <a:spcPts val="0"/>
              </a:spcBef>
              <a:spcAft>
                <a:spcPts val="0"/>
              </a:spcAft>
              <a:buNone/>
            </a:pPr>
            <a:br>
              <a:rPr lang="en"/>
            </a:br>
            <a:r>
              <a:rPr lang="en"/>
              <a:t>Developing, curating your scholarly identity</a:t>
            </a:r>
            <a:endParaRPr/>
          </a:p>
          <a:p>
            <a:pPr marL="457200" lvl="0" indent="-298450" rtl="0">
              <a:spcBef>
                <a:spcPts val="0"/>
              </a:spcBef>
              <a:spcAft>
                <a:spcPts val="0"/>
              </a:spcAft>
              <a:buSzPts val="1100"/>
              <a:buChar char="●"/>
            </a:pPr>
            <a:r>
              <a:rPr lang="en"/>
              <a:t>Identifiers like ORCID, setting up your Google Scholar Profile - Start here!!!!</a:t>
            </a:r>
            <a:endParaRPr/>
          </a:p>
          <a:p>
            <a:pPr marL="457200" lvl="0" indent="-298450" rtl="0">
              <a:spcBef>
                <a:spcPts val="0"/>
              </a:spcBef>
              <a:spcAft>
                <a:spcPts val="0"/>
              </a:spcAft>
              <a:buSzPts val="1100"/>
              <a:buChar char="●"/>
            </a:pPr>
            <a:r>
              <a:rPr lang="en"/>
              <a:t>Using your CV, website well</a:t>
            </a:r>
            <a:endParaRPr/>
          </a:p>
          <a:p>
            <a:pPr marL="457200" lvl="0" indent="-298450">
              <a:spcBef>
                <a:spcPts val="0"/>
              </a:spcBef>
              <a:spcAft>
                <a:spcPts val="0"/>
              </a:spcAft>
              <a:buSzPts val="1100"/>
              <a:buChar char="●"/>
            </a:pPr>
            <a:r>
              <a:rPr lang="en"/>
              <a:t>Using social media to share, engage</a:t>
            </a:r>
            <a:endParaRPr/>
          </a:p>
          <a:p>
            <a:pPr marL="914400" lvl="1" indent="-298450" rtl="0">
              <a:spcBef>
                <a:spcPts val="0"/>
              </a:spcBef>
              <a:spcAft>
                <a:spcPts val="0"/>
              </a:spcAft>
              <a:buSzPts val="1100"/>
              <a:buChar char="○"/>
            </a:pPr>
            <a:r>
              <a:rPr lang="en"/>
              <a:t>Sharing links via Twitter and Facebook. Are there prominent people in your field in these spaces that can amplify your announcements. </a:t>
            </a:r>
            <a:endParaRPr/>
          </a:p>
          <a:p>
            <a:pPr marL="914400" lvl="1" indent="-298450" rtl="0">
              <a:spcBef>
                <a:spcPts val="0"/>
              </a:spcBef>
              <a:spcAft>
                <a:spcPts val="0"/>
              </a:spcAft>
              <a:buSzPts val="1100"/>
              <a:buChar char="○"/>
            </a:pPr>
            <a:r>
              <a:rPr lang="en"/>
              <a:t>Don’t jump into everything at once. </a:t>
            </a:r>
            <a:endParaRPr/>
          </a:p>
          <a:p>
            <a:pPr marL="914400" lvl="1" indent="-298450" rtl="0">
              <a:spcBef>
                <a:spcPts val="0"/>
              </a:spcBef>
              <a:spcAft>
                <a:spcPts val="0"/>
              </a:spcAft>
              <a:buSzPts val="1100"/>
              <a:buChar char="○"/>
            </a:pPr>
            <a:r>
              <a:rPr lang="en"/>
              <a:t>UCSD researchers with active social media profiles: Philip Guo (</a:t>
            </a:r>
            <a:r>
              <a:rPr lang="en" u="sng">
                <a:solidFill>
                  <a:schemeClr val="hlink"/>
                </a:solidFill>
                <a:hlinkClick r:id="rId3"/>
              </a:rPr>
              <a:t>https://twitter.com/pgbovine</a:t>
            </a:r>
            <a:r>
              <a:rPr lang="en"/>
              <a:t>), Bradley Voytek (</a:t>
            </a:r>
            <a:r>
              <a:rPr lang="en" u="sng">
                <a:solidFill>
                  <a:schemeClr val="hlink"/>
                </a:solidFill>
                <a:hlinkClick r:id="rId4"/>
              </a:rPr>
              <a:t>https://twitter.com/bradleyvoytek</a:t>
            </a:r>
            <a:r>
              <a:rPr lang="en"/>
              <a:t>), Brian Keating (</a:t>
            </a:r>
            <a:r>
              <a:rPr lang="en" u="sng">
                <a:solidFill>
                  <a:schemeClr val="hlink"/>
                </a:solidFill>
                <a:hlinkClick r:id="rId5"/>
              </a:rPr>
              <a:t>https://twitter.com/DrBrianKeating</a:t>
            </a:r>
            <a:r>
              <a:rPr lang="en"/>
              <a:t>), Alie Caldwell (https://twitter.com/alie_astrocyte)</a:t>
            </a:r>
            <a:endParaRPr/>
          </a:p>
          <a:p>
            <a:pPr marL="1371600" lvl="2" indent="-298450">
              <a:spcBef>
                <a:spcPts val="0"/>
              </a:spcBef>
              <a:spcAft>
                <a:spcPts val="0"/>
              </a:spcAft>
              <a:buSzPts val="1100"/>
              <a:buChar char="■"/>
            </a:pPr>
            <a:r>
              <a:rPr lang="en"/>
              <a:t>Jacobs School of Engineering (https://twitter.com/UCSDJacobs)</a:t>
            </a:r>
            <a:endParaRPr/>
          </a:p>
          <a:p>
            <a:pPr marL="0" lvl="0" indent="0" rtl="0">
              <a:spcBef>
                <a:spcPts val="0"/>
              </a:spcBef>
              <a:spcAft>
                <a:spcPts val="0"/>
              </a:spcAft>
              <a:buNone/>
            </a:pPr>
            <a:endParaRPr/>
          </a:p>
          <a:p>
            <a:pPr marL="0" lvl="0" indent="0" rtl="0">
              <a:spcBef>
                <a:spcPts val="0"/>
              </a:spcBef>
              <a:spcAft>
                <a:spcPts val="0"/>
              </a:spcAft>
              <a:buNone/>
            </a:pPr>
            <a:r>
              <a:rPr lang="en"/>
              <a:t>Keeping in mind</a:t>
            </a:r>
            <a:endParaRPr/>
          </a:p>
          <a:p>
            <a:pPr marL="457200" lvl="0" indent="-298450" rtl="0">
              <a:spcBef>
                <a:spcPts val="0"/>
              </a:spcBef>
              <a:spcAft>
                <a:spcPts val="0"/>
              </a:spcAft>
              <a:buSzPts val="1100"/>
              <a:buChar char="●"/>
            </a:pPr>
            <a:r>
              <a:rPr lang="en"/>
              <a:t>What’s the story you’re trying to tell</a:t>
            </a:r>
            <a:endParaRPr/>
          </a:p>
          <a:p>
            <a:pPr marL="457200" lvl="0" indent="-298450" rtl="0">
              <a:spcBef>
                <a:spcPts val="0"/>
              </a:spcBef>
              <a:spcAft>
                <a:spcPts val="0"/>
              </a:spcAft>
              <a:buSzPts val="1100"/>
              <a:buChar char="●"/>
            </a:pPr>
            <a:r>
              <a:rPr lang="en"/>
              <a:t>Matching the values of your department, institution, funders.</a:t>
            </a:r>
            <a:endParaRPr/>
          </a:p>
          <a:p>
            <a:pPr marL="0" lvl="0" indent="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Shape 4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5" name="Shape 4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spcBef>
                <a:spcPts val="0"/>
              </a:spcBef>
              <a:buNone/>
              <a:defRPr sz="1000">
                <a:solidFill>
                  <a:schemeClr val="dk2"/>
                </a:solidFill>
              </a:defRPr>
            </a:lvl1pPr>
            <a:lvl2pPr lvl="1" algn="r" rtl="0">
              <a:spcBef>
                <a:spcPts val="0"/>
              </a:spcBef>
              <a:buNone/>
              <a:defRPr sz="1000">
                <a:solidFill>
                  <a:schemeClr val="dk2"/>
                </a:solidFill>
              </a:defRPr>
            </a:lvl2pPr>
            <a:lvl3pPr lvl="2" algn="r" rtl="0">
              <a:spcBef>
                <a:spcPts val="0"/>
              </a:spcBef>
              <a:buNone/>
              <a:defRPr sz="1000">
                <a:solidFill>
                  <a:schemeClr val="dk2"/>
                </a:solidFill>
              </a:defRPr>
            </a:lvl3pPr>
            <a:lvl4pPr lvl="3" algn="r" rtl="0">
              <a:spcBef>
                <a:spcPts val="0"/>
              </a:spcBef>
              <a:buNone/>
              <a:defRPr sz="1000">
                <a:solidFill>
                  <a:schemeClr val="dk2"/>
                </a:solidFill>
              </a:defRPr>
            </a:lvl4pPr>
            <a:lvl5pPr lvl="4" algn="r" rtl="0">
              <a:spcBef>
                <a:spcPts val="0"/>
              </a:spcBef>
              <a:buNone/>
              <a:defRPr sz="1000">
                <a:solidFill>
                  <a:schemeClr val="dk2"/>
                </a:solidFill>
              </a:defRPr>
            </a:lvl5pPr>
            <a:lvl6pPr lvl="5" algn="r" rtl="0">
              <a:spcBef>
                <a:spcPts val="0"/>
              </a:spcBef>
              <a:buNone/>
              <a:defRPr sz="1000">
                <a:solidFill>
                  <a:schemeClr val="dk2"/>
                </a:solidFill>
              </a:defRPr>
            </a:lvl6pPr>
            <a:lvl7pPr lvl="6" algn="r" rtl="0">
              <a:spcBef>
                <a:spcPts val="0"/>
              </a:spcBef>
              <a:buNone/>
              <a:defRPr sz="1000">
                <a:solidFill>
                  <a:schemeClr val="dk2"/>
                </a:solidFill>
              </a:defRPr>
            </a:lvl7pPr>
            <a:lvl8pPr lvl="7" algn="r" rtl="0">
              <a:spcBef>
                <a:spcPts val="0"/>
              </a:spcBef>
              <a:buNone/>
              <a:defRPr sz="1000">
                <a:solidFill>
                  <a:schemeClr val="dk2"/>
                </a:solidFill>
              </a:defRPr>
            </a:lvl8pPr>
            <a:lvl9pPr lvl="8" algn="r" rtl="0">
              <a:spcBef>
                <a:spcPts val="0"/>
              </a:spcBef>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openknowledge.worldbank.org/bitstream/handle/10986/25030/9781464807794.pd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bttop.org/sites/default/files/public/W.K.%20Kellogg%20LogicModel.pdf"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www.phcris.org.au/phplib/filedownload.php?file=/elib/lib/downloaded_files/publications/pdfs/phcris_pub_3236.pdf" TargetMode="External"/><Relationship Id="rId4" Type="http://schemas.openxmlformats.org/officeDocument/2006/relationships/hyperlink" Target="https://becker.wustl.edu/impact-assessment/how-to-us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uclibs.org/PID/36787"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s://scholar.google.com/intl/en/scholar/metrics.html" TargetMode="External"/><Relationship Id="rId4" Type="http://schemas.openxmlformats.org/officeDocument/2006/relationships/hyperlink" Target="https://journalmetrics.scopu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uclibs.org/PID/36787"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scholar.google.com/intl/en/scholar/citations.html"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commons.wikimedia.org/wiki/File:H-index_plot.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3.png"/><Relationship Id="rId26" Type="http://schemas.openxmlformats.org/officeDocument/2006/relationships/image" Target="../media/image40.png"/><Relationship Id="rId3" Type="http://schemas.openxmlformats.org/officeDocument/2006/relationships/image" Target="../media/image14.png"/><Relationship Id="rId21" Type="http://schemas.openxmlformats.org/officeDocument/2006/relationships/image" Target="../media/image36.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2.png"/><Relationship Id="rId25" Type="http://schemas.openxmlformats.org/officeDocument/2006/relationships/image" Target="../media/image39.png"/><Relationship Id="rId2" Type="http://schemas.openxmlformats.org/officeDocument/2006/relationships/notesSlide" Target="../notesSlides/notesSlide30.xml"/><Relationship Id="rId16" Type="http://schemas.openxmlformats.org/officeDocument/2006/relationships/image" Target="../media/image21.png"/><Relationship Id="rId20"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7.png"/><Relationship Id="rId24" Type="http://schemas.openxmlformats.org/officeDocument/2006/relationships/image" Target="../media/image38.png"/><Relationship Id="rId5" Type="http://schemas.openxmlformats.org/officeDocument/2006/relationships/image" Target="../media/image18.png"/><Relationship Id="rId15" Type="http://schemas.openxmlformats.org/officeDocument/2006/relationships/image" Target="../media/image31.png"/><Relationship Id="rId23" Type="http://schemas.openxmlformats.org/officeDocument/2006/relationships/image" Target="../media/image19.png"/><Relationship Id="rId28" Type="http://schemas.openxmlformats.org/officeDocument/2006/relationships/image" Target="../media/image42.png"/><Relationship Id="rId10" Type="http://schemas.openxmlformats.org/officeDocument/2006/relationships/image" Target="../media/image26.png"/><Relationship Id="rId19" Type="http://schemas.openxmlformats.org/officeDocument/2006/relationships/image" Target="../media/image34.png"/><Relationship Id="rId4" Type="http://schemas.openxmlformats.org/officeDocument/2006/relationships/image" Target="../media/image22.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7.png"/><Relationship Id="rId27"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hyperlink" Target="http://science.sciencemag.org/content/332/6034/1163/" TargetMode="External"/><Relationship Id="rId3" Type="http://schemas.openxmlformats.org/officeDocument/2006/relationships/hyperlink" Target="https://academic.oup.com/icesjms/advance-article/doi/10.1093/icesjms/fsx225/4745800" TargetMode="External"/><Relationship Id="rId7" Type="http://schemas.openxmlformats.org/officeDocument/2006/relationships/hyperlink" Target="https://figshare.com/articles/Main_Dataset_for_Evolution_of_Popular_Music_USA_1960_2010_/1309953"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hyperlink" Target="https://doi.org/10.1017/CBO9780511664335" TargetMode="External"/><Relationship Id="rId5" Type="http://schemas.openxmlformats.org/officeDocument/2006/relationships/hyperlink" Target="http://www.pnas.org/content/113/21/5797" TargetMode="External"/><Relationship Id="rId4" Type="http://schemas.openxmlformats.org/officeDocument/2006/relationships/hyperlink" Target="http://journals.sagepub.com/doi/abs/10.1177/0956797617702003?journalCode=pssa&amp;"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hyperlink" Target="http://search.ebscohost.com/login.aspx?direct=true&amp;db=a9h&amp;AN=124559361&amp;site=ehost-live"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hyperlink" Target="https://www.sciencedirect.com/science/article/pii/S0169409X15000575" TargetMode="External"/><Relationship Id="rId5" Type="http://schemas.openxmlformats.org/officeDocument/2006/relationships/hyperlink" Target="http://www.cell.com/cancer-cell/fulltext/S1535-6108(17)30469-5" TargetMode="External"/><Relationship Id="rId4" Type="http://schemas.openxmlformats.org/officeDocument/2006/relationships/hyperlink" Target="http://search.ebscohost.com/login.aspx?direct=true&amp;db=a9h&amp;AN=112675980&amp;site=ehost-liv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hyperlink" Target="https://app.dimensions.ai/discover/publication" TargetMode="Externa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hyperlink" Target="http://www.metrics-toolkit.org/choose-metrics/"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hyperlink" Target="https://www.slideshare.net/goldenphizzwizards/coates-evidence-demonstrateimpactreputationoverview20120906" TargetMode="External"/><Relationship Id="rId4" Type="http://schemas.openxmlformats.org/officeDocument/2006/relationships/hyperlink" Target="https://www.slideshare.net/goldenphizzwizards/metrics-for-team-scienc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6084/m9.figshare.5271985.v1"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hyperlink" Target="http://efficiency.ucsd.edu/publications/"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hyperlink" Target="http://www.pgbovine.net" TargetMode="Externa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hyperlink" Target="https://www.ess.uci.edu/~sjdavis/index.html"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hyperlink" Target="https://maestrelab.blogspot.com.es/2014/11/how-i-use-altmetrics-data-in-my.html" TargetMode="External"/><Relationship Id="rId5" Type="http://schemas.openxmlformats.org/officeDocument/2006/relationships/hyperlink" Target="https://profiles.impactstory.org/u/0000-0001-8302-1138" TargetMode="External"/><Relationship Id="rId4" Type="http://schemas.openxmlformats.org/officeDocument/2006/relationships/hyperlink" Target="https://faculty.washington.edu/sr320/?page_id=246"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oxford.academia.edu/BrianDEarp/CurriculumVitae"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hyperlink" Target="https://drive.google.com/file/d/0BzVyoVbp68fZU2tqTVNfZHlaMDlVczRJb0VZWXB1VjdDMHBV/view"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hyperlink" Target="https://github.com/sr320/LabDocs/blob/master/Roberts_SB_Tenure_2.pdf"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github.com/sr320/LabDocs/blob/master/Roberts_SB_Tenure_2.pdf" TargetMode="External"/><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hyperlink" Target="https://doi.org/10.6084/m9.figshare.5271979.v1"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ucsd.libguides.com/Impact"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hyperlink" Target="https://knit.ucsd.edu/scholcomm/" TargetMode="External"/><Relationship Id="rId5" Type="http://schemas.openxmlformats.org/officeDocument/2006/relationships/hyperlink" Target="http://ucsd.libguides.com/ScholComm/events-workshops" TargetMode="External"/><Relationship Id="rId4" Type="http://schemas.openxmlformats.org/officeDocument/2006/relationships/hyperlink" Target="mailto:scholcomm@ucs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162150" y="962300"/>
            <a:ext cx="8819700" cy="1445700"/>
          </a:xfrm>
          <a:prstGeom prst="rect">
            <a:avLst/>
          </a:prstGeom>
          <a:solidFill>
            <a:srgbClr val="000000"/>
          </a:solidFill>
        </p:spPr>
        <p:txBody>
          <a:bodyPr spcFirstLastPara="1" wrap="square" lIns="91425" tIns="91425" rIns="91425" bIns="91425" anchor="b" anchorCtr="0">
            <a:noAutofit/>
          </a:bodyPr>
          <a:lstStyle/>
          <a:p>
            <a:pPr marL="0" lvl="0" indent="0" algn="l" rtl="0">
              <a:lnSpc>
                <a:spcPct val="115000"/>
              </a:lnSpc>
              <a:spcBef>
                <a:spcPts val="0"/>
              </a:spcBef>
              <a:spcAft>
                <a:spcPts val="0"/>
              </a:spcAft>
              <a:buClr>
                <a:schemeClr val="dk1"/>
              </a:buClr>
              <a:buSzPts val="1100"/>
              <a:buFont typeface="Arial"/>
              <a:buNone/>
            </a:pPr>
            <a:r>
              <a:rPr lang="en" sz="3000">
                <a:solidFill>
                  <a:srgbClr val="FFFFFF"/>
                </a:solidFill>
              </a:rPr>
              <a:t>Using Bibliometrics and Altmetrics to Communicate Your Scholarly and Research Impact</a:t>
            </a:r>
            <a:endParaRPr sz="3000">
              <a:solidFill>
                <a:srgbClr val="FFFFFF"/>
              </a:solidFill>
            </a:endParaRPr>
          </a:p>
        </p:txBody>
      </p:sp>
      <p:sp>
        <p:nvSpPr>
          <p:cNvPr id="55" name="Shape 55"/>
          <p:cNvSpPr txBox="1">
            <a:spLocks noGrp="1"/>
          </p:cNvSpPr>
          <p:nvPr>
            <p:ph type="subTitle" idx="1"/>
          </p:nvPr>
        </p:nvSpPr>
        <p:spPr>
          <a:xfrm>
            <a:off x="6947650" y="3403200"/>
            <a:ext cx="2034300" cy="1543200"/>
          </a:xfrm>
          <a:prstGeom prst="rect">
            <a:avLst/>
          </a:prstGeom>
          <a:solidFill>
            <a:srgbClr val="000000"/>
          </a:solidFill>
        </p:spPr>
        <p:txBody>
          <a:bodyPr spcFirstLastPara="1" wrap="square" lIns="91425" tIns="91425" rIns="91425" bIns="91425" anchor="t" anchorCtr="0">
            <a:noAutofit/>
          </a:bodyPr>
          <a:lstStyle/>
          <a:p>
            <a:pPr marL="0" lvl="0" indent="0" algn="r" rtl="0">
              <a:spcBef>
                <a:spcPts val="0"/>
              </a:spcBef>
              <a:spcAft>
                <a:spcPts val="0"/>
              </a:spcAft>
              <a:buNone/>
            </a:pPr>
            <a:r>
              <a:rPr lang="en" sz="1800">
                <a:solidFill>
                  <a:srgbClr val="FFFFFF"/>
                </a:solidFill>
              </a:rPr>
              <a:t>CC-BY 4.0</a:t>
            </a:r>
            <a:endParaRPr sz="1800">
              <a:solidFill>
                <a:srgbClr val="FFFFFF"/>
              </a:solidFill>
            </a:endParaRPr>
          </a:p>
          <a:p>
            <a:pPr marL="0" lvl="0" indent="0" algn="r" rtl="0">
              <a:spcBef>
                <a:spcPts val="0"/>
              </a:spcBef>
              <a:spcAft>
                <a:spcPts val="0"/>
              </a:spcAft>
              <a:buNone/>
            </a:pPr>
            <a:r>
              <a:rPr lang="en" sz="1800">
                <a:solidFill>
                  <a:srgbClr val="FFFFFF"/>
                </a:solidFill>
              </a:rPr>
              <a:t>Teri Vogel</a:t>
            </a:r>
            <a:endParaRPr sz="1800">
              <a:solidFill>
                <a:srgbClr val="FFFFFF"/>
              </a:solidFill>
            </a:endParaRPr>
          </a:p>
          <a:p>
            <a:pPr marL="0" lvl="0" indent="0" algn="r" rtl="0">
              <a:spcBef>
                <a:spcPts val="0"/>
              </a:spcBef>
              <a:spcAft>
                <a:spcPts val="0"/>
              </a:spcAft>
              <a:buNone/>
            </a:pPr>
            <a:r>
              <a:rPr lang="en" sz="1800">
                <a:solidFill>
                  <a:srgbClr val="FFFFFF"/>
                </a:solidFill>
              </a:rPr>
              <a:t>Karen Heskett</a:t>
            </a:r>
            <a:endParaRPr sz="1800">
              <a:solidFill>
                <a:srgbClr val="FFFFFF"/>
              </a:solidFill>
            </a:endParaRPr>
          </a:p>
          <a:p>
            <a:pPr marL="0" lvl="0" indent="0" algn="r">
              <a:spcBef>
                <a:spcPts val="0"/>
              </a:spcBef>
              <a:spcAft>
                <a:spcPts val="0"/>
              </a:spcAft>
              <a:buNone/>
            </a:pPr>
            <a:r>
              <a:rPr lang="en" sz="1800">
                <a:solidFill>
                  <a:srgbClr val="FFFFFF"/>
                </a:solidFill>
              </a:rPr>
              <a:t>Allegra Swift</a:t>
            </a:r>
            <a:br>
              <a:rPr lang="en" sz="1800">
                <a:solidFill>
                  <a:srgbClr val="FFFFFF"/>
                </a:solidFill>
              </a:rPr>
            </a:br>
            <a:r>
              <a:rPr lang="en" sz="1800">
                <a:solidFill>
                  <a:srgbClr val="FFFFFF"/>
                </a:solidFill>
              </a:rPr>
              <a:t>February 7, 2018</a:t>
            </a:r>
            <a:br>
              <a:rPr lang="en" sz="1800"/>
            </a:br>
            <a:br>
              <a:rPr lang="en"/>
            </a:br>
            <a:endParaRPr/>
          </a:p>
        </p:txBody>
      </p:sp>
      <p:pic>
        <p:nvPicPr>
          <p:cNvPr id="56" name="Shape 56"/>
          <p:cNvPicPr preferRelativeResize="0"/>
          <p:nvPr/>
        </p:nvPicPr>
        <p:blipFill>
          <a:blip r:embed="rId3">
            <a:alphaModFix/>
          </a:blip>
          <a:stretch>
            <a:fillRect/>
          </a:stretch>
        </p:blipFill>
        <p:spPr>
          <a:xfrm>
            <a:off x="162150" y="4103150"/>
            <a:ext cx="2934650" cy="664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60"/>
        <p:cNvGrpSpPr/>
        <p:nvPr/>
      </p:nvGrpSpPr>
      <p:grpSpPr>
        <a:xfrm>
          <a:off x="0" y="0"/>
          <a:ext cx="0" cy="0"/>
          <a:chOff x="0" y="0"/>
          <a:chExt cx="0" cy="0"/>
        </a:xfrm>
      </p:grpSpPr>
      <p:pic>
        <p:nvPicPr>
          <p:cNvPr id="61" name="Shape 61" descr="fac_potcard_front.png"/>
          <p:cNvPicPr preferRelativeResize="0"/>
          <p:nvPr/>
        </p:nvPicPr>
        <p:blipFill>
          <a:blip r:embed="rId3">
            <a:alphaModFix/>
          </a:blip>
          <a:stretch>
            <a:fillRect/>
          </a:stretch>
        </p:blipFill>
        <p:spPr>
          <a:xfrm>
            <a:off x="152400" y="152400"/>
            <a:ext cx="8629650" cy="2952750"/>
          </a:xfrm>
          <a:prstGeom prst="rect">
            <a:avLst/>
          </a:prstGeom>
          <a:noFill/>
          <a:ln>
            <a:noFill/>
          </a:ln>
        </p:spPr>
      </p:pic>
      <p:sp>
        <p:nvSpPr>
          <p:cNvPr id="62" name="Shape 62"/>
          <p:cNvSpPr txBox="1"/>
          <p:nvPr/>
        </p:nvSpPr>
        <p:spPr>
          <a:xfrm>
            <a:off x="4146150" y="3257550"/>
            <a:ext cx="4635900" cy="1625700"/>
          </a:xfrm>
          <a:prstGeom prst="rect">
            <a:avLst/>
          </a:prstGeom>
          <a:noFill/>
          <a:ln>
            <a:noFill/>
          </a:ln>
        </p:spPr>
        <p:txBody>
          <a:bodyPr spcFirstLastPara="1" wrap="square" lIns="91425" tIns="91425" rIns="91425" bIns="91425" anchor="t" anchorCtr="0">
            <a:noAutofit/>
          </a:bodyPr>
          <a:lstStyle/>
          <a:p>
            <a:pPr marL="457200" lvl="0" indent="-381000" rtl="0">
              <a:spcBef>
                <a:spcPts val="0"/>
              </a:spcBef>
              <a:spcAft>
                <a:spcPts val="0"/>
              </a:spcAft>
              <a:buSzPts val="2400"/>
              <a:buFont typeface="Candara"/>
              <a:buChar char="➔"/>
            </a:pPr>
            <a:r>
              <a:rPr lang="en" sz="2400">
                <a:latin typeface="Candara"/>
                <a:ea typeface="Candara"/>
                <a:cs typeface="Candara"/>
                <a:sym typeface="Candara"/>
              </a:rPr>
              <a:t>Copyright &amp; Author Rights</a:t>
            </a:r>
            <a:endParaRPr sz="2400">
              <a:latin typeface="Candara"/>
              <a:ea typeface="Candara"/>
              <a:cs typeface="Candara"/>
              <a:sym typeface="Candara"/>
            </a:endParaRPr>
          </a:p>
          <a:p>
            <a:pPr marL="457200" lvl="0" indent="-381000" rtl="0">
              <a:spcBef>
                <a:spcPts val="0"/>
              </a:spcBef>
              <a:spcAft>
                <a:spcPts val="0"/>
              </a:spcAft>
              <a:buSzPts val="2400"/>
              <a:buFont typeface="Candara"/>
              <a:buChar char="➔"/>
            </a:pPr>
            <a:r>
              <a:rPr lang="en" sz="2400">
                <a:latin typeface="Candara"/>
                <a:ea typeface="Candara"/>
                <a:cs typeface="Candara"/>
                <a:sym typeface="Candara"/>
              </a:rPr>
              <a:t>Research Impact &amp; Reputation</a:t>
            </a:r>
            <a:endParaRPr sz="2400">
              <a:latin typeface="Candara"/>
              <a:ea typeface="Candara"/>
              <a:cs typeface="Candara"/>
              <a:sym typeface="Candara"/>
            </a:endParaRPr>
          </a:p>
          <a:p>
            <a:pPr marL="457200" lvl="0" indent="-381000" rtl="0">
              <a:spcBef>
                <a:spcPts val="0"/>
              </a:spcBef>
              <a:spcAft>
                <a:spcPts val="0"/>
              </a:spcAft>
              <a:buSzPts val="2400"/>
              <a:buFont typeface="Candara"/>
              <a:buChar char="➔"/>
            </a:pPr>
            <a:r>
              <a:rPr lang="en" sz="2400">
                <a:latin typeface="Candara"/>
                <a:ea typeface="Candara"/>
                <a:cs typeface="Candara"/>
                <a:sym typeface="Candara"/>
              </a:rPr>
              <a:t>Funder &amp; UC Policies</a:t>
            </a:r>
            <a:endParaRPr sz="2400">
              <a:latin typeface="Candara"/>
              <a:ea typeface="Candara"/>
              <a:cs typeface="Candara"/>
              <a:sym typeface="Candara"/>
            </a:endParaRPr>
          </a:p>
          <a:p>
            <a:pPr marL="457200" lvl="0" indent="-381000" rtl="0">
              <a:spcBef>
                <a:spcPts val="0"/>
              </a:spcBef>
              <a:spcAft>
                <a:spcPts val="0"/>
              </a:spcAft>
              <a:buSzPts val="2400"/>
              <a:buFont typeface="Candara"/>
              <a:buChar char="➔"/>
            </a:pPr>
            <a:r>
              <a:rPr lang="en" sz="2400">
                <a:latin typeface="Candara"/>
                <a:ea typeface="Candara"/>
                <a:cs typeface="Candara"/>
                <a:sym typeface="Candara"/>
              </a:rPr>
              <a:t>Publishing Opportunities</a:t>
            </a:r>
            <a:endParaRPr sz="2400">
              <a:latin typeface="Candara"/>
              <a:ea typeface="Candara"/>
              <a:cs typeface="Candara"/>
              <a:sym typeface="Candara"/>
            </a:endParaRPr>
          </a:p>
          <a:p>
            <a:pPr marL="0" lvl="0" indent="0" rtl="0">
              <a:spcBef>
                <a:spcPts val="0"/>
              </a:spcBef>
              <a:spcAft>
                <a:spcPts val="0"/>
              </a:spcAft>
              <a:buNone/>
            </a:pPr>
            <a:endParaRPr/>
          </a:p>
        </p:txBody>
      </p:sp>
      <p:pic>
        <p:nvPicPr>
          <p:cNvPr id="63" name="Shape 63"/>
          <p:cNvPicPr preferRelativeResize="0"/>
          <p:nvPr/>
        </p:nvPicPr>
        <p:blipFill>
          <a:blip r:embed="rId4">
            <a:alphaModFix/>
          </a:blip>
          <a:stretch>
            <a:fillRect/>
          </a:stretch>
        </p:blipFill>
        <p:spPr>
          <a:xfrm>
            <a:off x="152400" y="3127425"/>
            <a:ext cx="3643852" cy="1885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CC0000"/>
                </a:solidFill>
              </a:rPr>
              <a:t>Learning Outcomes</a:t>
            </a:r>
            <a:endParaRPr>
              <a:solidFill>
                <a:srgbClr val="CC0000"/>
              </a:solidFill>
            </a:endParaRPr>
          </a:p>
        </p:txBody>
      </p:sp>
      <p:sp>
        <p:nvSpPr>
          <p:cNvPr id="69" name="Shape 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a:p>
            <a:pPr marL="0" lvl="0" indent="0">
              <a:spcBef>
                <a:spcPts val="1600"/>
              </a:spcBef>
              <a:spcAft>
                <a:spcPts val="0"/>
              </a:spcAft>
              <a:buNone/>
            </a:pPr>
            <a:r>
              <a:rPr lang="en" sz="2400">
                <a:solidFill>
                  <a:srgbClr val="000000"/>
                </a:solidFill>
              </a:rPr>
              <a:t>Research Metrics to Tell the Story of Your Impact</a:t>
            </a:r>
            <a:endParaRPr sz="2400">
              <a:solidFill>
                <a:srgbClr val="000000"/>
              </a:solidFill>
            </a:endParaRPr>
          </a:p>
          <a:p>
            <a:pPr marL="457200" lvl="0" indent="-381000" rtl="0">
              <a:spcBef>
                <a:spcPts val="1600"/>
              </a:spcBef>
              <a:spcAft>
                <a:spcPts val="0"/>
              </a:spcAft>
              <a:buClr>
                <a:srgbClr val="000000"/>
              </a:buClr>
              <a:buSzPts val="2400"/>
              <a:buChar char="●"/>
            </a:pPr>
            <a:r>
              <a:rPr lang="en" sz="2400">
                <a:solidFill>
                  <a:srgbClr val="000000"/>
                </a:solidFill>
              </a:rPr>
              <a:t>Quantitative Metrics Tools</a:t>
            </a:r>
            <a:endParaRPr sz="2400">
              <a:solidFill>
                <a:srgbClr val="000000"/>
              </a:solidFill>
            </a:endParaRPr>
          </a:p>
          <a:p>
            <a:pPr marL="457200" marR="0" lvl="0" indent="-381000" algn="l" rtl="0">
              <a:lnSpc>
                <a:spcPct val="115000"/>
              </a:lnSpc>
              <a:spcBef>
                <a:spcPts val="0"/>
              </a:spcBef>
              <a:spcAft>
                <a:spcPts val="0"/>
              </a:spcAft>
              <a:buClr>
                <a:srgbClr val="000000"/>
              </a:buClr>
              <a:buSzPts val="2400"/>
              <a:buFont typeface="Arial"/>
              <a:buChar char="●"/>
            </a:pPr>
            <a:r>
              <a:rPr lang="en" sz="2400" i="1">
                <a:solidFill>
                  <a:srgbClr val="000000"/>
                </a:solidFill>
              </a:rPr>
              <a:t>So What? </a:t>
            </a:r>
            <a:endParaRPr sz="2400" i="1">
              <a:solidFill>
                <a:srgbClr val="000000"/>
              </a:solidFill>
            </a:endParaRPr>
          </a:p>
          <a:p>
            <a:pPr marL="914400" marR="0" lvl="1" indent="-381000" algn="l" rtl="0">
              <a:lnSpc>
                <a:spcPct val="115000"/>
              </a:lnSpc>
              <a:spcBef>
                <a:spcPts val="0"/>
              </a:spcBef>
              <a:spcAft>
                <a:spcPts val="0"/>
              </a:spcAft>
              <a:buClr>
                <a:srgbClr val="000000"/>
              </a:buClr>
              <a:buSzPts val="2400"/>
              <a:buFont typeface="Arial"/>
              <a:buChar char="○"/>
            </a:pPr>
            <a:r>
              <a:rPr lang="en" sz="2400">
                <a:solidFill>
                  <a:srgbClr val="000000"/>
                </a:solidFill>
              </a:rPr>
              <a:t>Metrics → Telling the Story</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Visibility</a:t>
            </a:r>
            <a:endParaRPr sz="24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236700"/>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CC0000"/>
                </a:solidFill>
              </a:rPr>
              <a:t>Outputs</a:t>
            </a:r>
            <a:endParaRPr i="1">
              <a:solidFill>
                <a:srgbClr val="CC0000"/>
              </a:solidFill>
            </a:endParaRPr>
          </a:p>
        </p:txBody>
      </p:sp>
      <p:sp>
        <p:nvSpPr>
          <p:cNvPr id="75" name="Shape 75"/>
          <p:cNvSpPr txBox="1">
            <a:spLocks noGrp="1"/>
          </p:cNvSpPr>
          <p:nvPr>
            <p:ph type="body" idx="1"/>
          </p:nvPr>
        </p:nvSpPr>
        <p:spPr>
          <a:xfrm>
            <a:off x="311700" y="1087000"/>
            <a:ext cx="3572400" cy="3230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
              <a:t>The tangible products, goods, and services that are produced (supplied) directly by a program’s activities.The use of outputs by beneficiaries contributes to changes in outcomes.</a:t>
            </a:r>
            <a:r>
              <a:rPr lang="en" baseline="30000"/>
              <a:t>1</a:t>
            </a:r>
            <a:endParaRPr/>
          </a:p>
        </p:txBody>
      </p:sp>
      <p:sp>
        <p:nvSpPr>
          <p:cNvPr id="76" name="Shape 76"/>
          <p:cNvSpPr txBox="1"/>
          <p:nvPr/>
        </p:nvSpPr>
        <p:spPr>
          <a:xfrm>
            <a:off x="58325" y="4788900"/>
            <a:ext cx="8214300" cy="290400"/>
          </a:xfrm>
          <a:prstGeom prst="rect">
            <a:avLst/>
          </a:prstGeom>
          <a:noFill/>
          <a:ln>
            <a:noFill/>
          </a:ln>
        </p:spPr>
        <p:txBody>
          <a:bodyPr spcFirstLastPara="1" wrap="square" lIns="91425" tIns="91425" rIns="91425" bIns="91425" anchor="t" anchorCtr="0">
            <a:noAutofit/>
          </a:bodyPr>
          <a:lstStyle/>
          <a:p>
            <a:pPr marL="457200" lvl="0" indent="-292100" rtl="0">
              <a:spcBef>
                <a:spcPts val="0"/>
              </a:spcBef>
              <a:spcAft>
                <a:spcPts val="0"/>
              </a:spcAft>
              <a:buSzPts val="1000"/>
              <a:buAutoNum type="arabicPeriod"/>
            </a:pPr>
            <a:r>
              <a:rPr lang="en" sz="1000" u="sng">
                <a:solidFill>
                  <a:schemeClr val="hlink"/>
                </a:solidFill>
                <a:hlinkClick r:id="rId3"/>
              </a:rPr>
              <a:t>https://openknowledge.worldbank.org/bitstream/handle/10986/25030/9781464807794.pdf</a:t>
            </a:r>
            <a:r>
              <a:rPr lang="en"/>
              <a:t> </a:t>
            </a:r>
            <a:endParaRPr/>
          </a:p>
        </p:txBody>
      </p:sp>
      <p:sp>
        <p:nvSpPr>
          <p:cNvPr id="77" name="Shape 77"/>
          <p:cNvSpPr txBox="1">
            <a:spLocks noGrp="1"/>
          </p:cNvSpPr>
          <p:nvPr>
            <p:ph type="body" idx="1"/>
          </p:nvPr>
        </p:nvSpPr>
        <p:spPr>
          <a:xfrm>
            <a:off x="3960025" y="598200"/>
            <a:ext cx="5037300" cy="41907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sz="1800"/>
              <a:t>Journal articles</a:t>
            </a:r>
            <a:endParaRPr sz="1800"/>
          </a:p>
          <a:p>
            <a:pPr marL="457200" lvl="0" indent="-342900" rtl="0">
              <a:spcBef>
                <a:spcPts val="0"/>
              </a:spcBef>
              <a:spcAft>
                <a:spcPts val="0"/>
              </a:spcAft>
              <a:buSzPts val="1800"/>
              <a:buChar char="●"/>
            </a:pPr>
            <a:r>
              <a:rPr lang="en" sz="1800"/>
              <a:t>Books/book chapters</a:t>
            </a:r>
            <a:endParaRPr sz="1800"/>
          </a:p>
          <a:p>
            <a:pPr marL="457200" lvl="0" indent="-342900" rtl="0">
              <a:spcBef>
                <a:spcPts val="0"/>
              </a:spcBef>
              <a:spcAft>
                <a:spcPts val="0"/>
              </a:spcAft>
              <a:buSzPts val="1800"/>
              <a:buChar char="●"/>
            </a:pPr>
            <a:r>
              <a:rPr lang="en" sz="1800"/>
              <a:t>Patents</a:t>
            </a:r>
            <a:endParaRPr sz="1800"/>
          </a:p>
          <a:p>
            <a:pPr marL="457200" lvl="0" indent="-342900" rtl="0">
              <a:spcBef>
                <a:spcPts val="0"/>
              </a:spcBef>
              <a:spcAft>
                <a:spcPts val="0"/>
              </a:spcAft>
              <a:buSzPts val="1800"/>
              <a:buChar char="●"/>
            </a:pPr>
            <a:r>
              <a:rPr lang="en" sz="1800"/>
              <a:t>Conference papers</a:t>
            </a:r>
            <a:endParaRPr sz="1800"/>
          </a:p>
          <a:p>
            <a:pPr marL="457200" lvl="0" indent="-342900" rtl="0">
              <a:spcBef>
                <a:spcPts val="0"/>
              </a:spcBef>
              <a:spcAft>
                <a:spcPts val="0"/>
              </a:spcAft>
              <a:buSzPts val="1800"/>
              <a:buChar char="●"/>
            </a:pPr>
            <a:r>
              <a:rPr lang="en" sz="1800"/>
              <a:t>Policy papers</a:t>
            </a:r>
            <a:endParaRPr sz="1800"/>
          </a:p>
          <a:p>
            <a:pPr marL="457200" lvl="0" indent="-342900" rtl="0">
              <a:spcBef>
                <a:spcPts val="0"/>
              </a:spcBef>
              <a:spcAft>
                <a:spcPts val="0"/>
              </a:spcAft>
              <a:buSzPts val="1800"/>
              <a:buChar char="●"/>
            </a:pPr>
            <a:r>
              <a:rPr lang="en" sz="1800"/>
              <a:t>Presentations, lectures, posters</a:t>
            </a:r>
            <a:endParaRPr/>
          </a:p>
          <a:p>
            <a:pPr marL="457200" lvl="0" indent="-342900" rtl="0">
              <a:spcBef>
                <a:spcPts val="0"/>
              </a:spcBef>
              <a:spcAft>
                <a:spcPts val="0"/>
              </a:spcAft>
              <a:buSzPts val="1800"/>
              <a:buChar char="●"/>
            </a:pPr>
            <a:r>
              <a:rPr lang="en"/>
              <a:t>I</a:t>
            </a:r>
            <a:r>
              <a:rPr lang="en" sz="1800"/>
              <a:t>nterviews</a:t>
            </a:r>
            <a:endParaRPr sz="1800"/>
          </a:p>
          <a:p>
            <a:pPr marL="457200" lvl="0" indent="-342900" rtl="0">
              <a:spcBef>
                <a:spcPts val="0"/>
              </a:spcBef>
              <a:spcAft>
                <a:spcPts val="0"/>
              </a:spcAft>
              <a:buSzPts val="1800"/>
              <a:buChar char="●"/>
            </a:pPr>
            <a:r>
              <a:rPr lang="en" sz="1800"/>
              <a:t>Collaborations</a:t>
            </a:r>
            <a:endParaRPr sz="1800"/>
          </a:p>
          <a:p>
            <a:pPr marL="457200" lvl="0" indent="-342900" rtl="0">
              <a:spcBef>
                <a:spcPts val="0"/>
              </a:spcBef>
              <a:spcAft>
                <a:spcPts val="0"/>
              </a:spcAft>
              <a:buSzPts val="1800"/>
              <a:buChar char="●"/>
            </a:pPr>
            <a:r>
              <a:rPr lang="en" sz="1800"/>
              <a:t>Educational materials</a:t>
            </a:r>
            <a:endParaRPr sz="1800"/>
          </a:p>
          <a:p>
            <a:pPr marL="457200" lvl="0" indent="-342900" rtl="0">
              <a:spcBef>
                <a:spcPts val="0"/>
              </a:spcBef>
              <a:spcAft>
                <a:spcPts val="0"/>
              </a:spcAft>
              <a:buSzPts val="1800"/>
              <a:buChar char="●"/>
            </a:pPr>
            <a:r>
              <a:rPr lang="en" sz="1800"/>
              <a:t>Clinical protocols</a:t>
            </a:r>
            <a:endParaRPr sz="1800"/>
          </a:p>
          <a:p>
            <a:pPr marL="457200" lvl="0" indent="-342900" rtl="0">
              <a:spcBef>
                <a:spcPts val="0"/>
              </a:spcBef>
              <a:spcAft>
                <a:spcPts val="0"/>
              </a:spcAft>
              <a:buSzPts val="1800"/>
              <a:buChar char="●"/>
            </a:pPr>
            <a:r>
              <a:rPr lang="en" sz="1800"/>
              <a:t>Datasets</a:t>
            </a:r>
            <a:endParaRPr sz="1800"/>
          </a:p>
          <a:p>
            <a:pPr marL="457200" lvl="0" indent="-342900" rtl="0">
              <a:spcBef>
                <a:spcPts val="0"/>
              </a:spcBef>
              <a:spcAft>
                <a:spcPts val="0"/>
              </a:spcAft>
              <a:buSzPts val="1800"/>
              <a:buChar char="●"/>
            </a:pPr>
            <a:r>
              <a:rPr lang="en" sz="1800"/>
              <a:t>Software, code</a:t>
            </a:r>
            <a:endParaRPr sz="1800"/>
          </a:p>
          <a:p>
            <a:pPr marL="457200" lvl="0" indent="-342900" rtl="0">
              <a:spcBef>
                <a:spcPts val="0"/>
              </a:spcBef>
              <a:spcAft>
                <a:spcPts val="0"/>
              </a:spcAft>
              <a:buSzPts val="1800"/>
              <a:buChar char="●"/>
            </a:pPr>
            <a:r>
              <a:rPr lang="en" sz="1800"/>
              <a:t>Performances, exhibitions</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311700" y="180550"/>
            <a:ext cx="18801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CC0000"/>
                </a:solidFill>
              </a:rPr>
              <a:t>Outcomes</a:t>
            </a:r>
            <a:endParaRPr i="1">
              <a:solidFill>
                <a:srgbClr val="CC0000"/>
              </a:solidFill>
            </a:endParaRPr>
          </a:p>
        </p:txBody>
      </p:sp>
      <p:sp>
        <p:nvSpPr>
          <p:cNvPr id="83" name="Shape 83"/>
          <p:cNvSpPr txBox="1">
            <a:spLocks noGrp="1"/>
          </p:cNvSpPr>
          <p:nvPr>
            <p:ph type="body" idx="1"/>
          </p:nvPr>
        </p:nvSpPr>
        <p:spPr>
          <a:xfrm>
            <a:off x="311700" y="753250"/>
            <a:ext cx="2792100" cy="19323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000000"/>
                </a:solidFill>
              </a:rPr>
              <a:t>The specific changes in a program participants’ behavior, knowledge, skills, status and level of functioning.</a:t>
            </a:r>
            <a:r>
              <a:rPr lang="en" baseline="30000">
                <a:solidFill>
                  <a:srgbClr val="000000"/>
                </a:solidFill>
              </a:rPr>
              <a:t>1</a:t>
            </a:r>
            <a:br>
              <a:rPr lang="en">
                <a:solidFill>
                  <a:srgbClr val="000000"/>
                </a:solidFill>
              </a:rPr>
            </a:br>
            <a:endParaRPr>
              <a:solidFill>
                <a:srgbClr val="000000"/>
              </a:solidFill>
            </a:endParaRPr>
          </a:p>
          <a:p>
            <a:pPr marL="0" lvl="0" indent="0" rtl="0">
              <a:spcBef>
                <a:spcPts val="1600"/>
              </a:spcBef>
              <a:spcAft>
                <a:spcPts val="1600"/>
              </a:spcAft>
              <a:buNone/>
            </a:pPr>
            <a:endParaRPr/>
          </a:p>
        </p:txBody>
      </p:sp>
      <p:sp>
        <p:nvSpPr>
          <p:cNvPr id="84" name="Shape 84"/>
          <p:cNvSpPr txBox="1"/>
          <p:nvPr/>
        </p:nvSpPr>
        <p:spPr>
          <a:xfrm>
            <a:off x="0" y="4515600"/>
            <a:ext cx="7387800" cy="627900"/>
          </a:xfrm>
          <a:prstGeom prst="rect">
            <a:avLst/>
          </a:prstGeom>
          <a:noFill/>
          <a:ln>
            <a:noFill/>
          </a:ln>
        </p:spPr>
        <p:txBody>
          <a:bodyPr spcFirstLastPara="1" wrap="square" lIns="91425" tIns="91425" rIns="91425" bIns="91425" anchor="t" anchorCtr="0">
            <a:noAutofit/>
          </a:bodyPr>
          <a:lstStyle/>
          <a:p>
            <a:pPr marL="457200" lvl="0" indent="-285750" rtl="0">
              <a:spcBef>
                <a:spcPts val="0"/>
              </a:spcBef>
              <a:spcAft>
                <a:spcPts val="0"/>
              </a:spcAft>
              <a:buSzPts val="900"/>
              <a:buAutoNum type="arabicPeriod"/>
            </a:pPr>
            <a:r>
              <a:rPr lang="en" sz="900" u="sng">
                <a:solidFill>
                  <a:schemeClr val="hlink"/>
                </a:solidFill>
                <a:hlinkClick r:id="rId3"/>
              </a:rPr>
              <a:t>https://www.bttop.org/sites/default/files/public/W.K.%20Kellogg%20LogicModel.pdf</a:t>
            </a:r>
            <a:endParaRPr sz="900">
              <a:solidFill>
                <a:schemeClr val="dk1"/>
              </a:solidFill>
            </a:endParaRPr>
          </a:p>
          <a:p>
            <a:pPr marL="457200" lvl="0" indent="-285750" rtl="0">
              <a:spcBef>
                <a:spcPts val="0"/>
              </a:spcBef>
              <a:spcAft>
                <a:spcPts val="0"/>
              </a:spcAft>
              <a:buSzPts val="900"/>
              <a:buAutoNum type="arabicPeriod"/>
            </a:pPr>
            <a:r>
              <a:rPr lang="en" sz="900" u="sng">
                <a:solidFill>
                  <a:schemeClr val="accent5"/>
                </a:solidFill>
                <a:hlinkClick r:id="rId4"/>
              </a:rPr>
              <a:t>https://becker.wustl.edu/impact-assessment/how-to-use</a:t>
            </a:r>
            <a:r>
              <a:rPr lang="en" sz="900">
                <a:solidFill>
                  <a:schemeClr val="dk1"/>
                </a:solidFill>
              </a:rPr>
              <a:t> </a:t>
            </a:r>
            <a:endParaRPr sz="900">
              <a:solidFill>
                <a:schemeClr val="dk1"/>
              </a:solidFill>
            </a:endParaRPr>
          </a:p>
          <a:p>
            <a:pPr marL="457200" lvl="0" indent="-285750" rtl="0">
              <a:spcBef>
                <a:spcPts val="0"/>
              </a:spcBef>
              <a:spcAft>
                <a:spcPts val="0"/>
              </a:spcAft>
              <a:buClr>
                <a:schemeClr val="dk1"/>
              </a:buClr>
              <a:buSzPts val="900"/>
              <a:buAutoNum type="arabicPeriod"/>
            </a:pPr>
            <a:r>
              <a:rPr lang="en" sz="900" u="sng">
                <a:solidFill>
                  <a:schemeClr val="hlink"/>
                </a:solidFill>
                <a:hlinkClick r:id="rId5"/>
              </a:rPr>
              <a:t>http://www.phcris.org.au/phplib/filedownload.php?file=/elib/lib/downloaded_files/publications/pdfs/phcris_pub_3236.pdf</a:t>
            </a:r>
            <a:r>
              <a:rPr lang="en" sz="900">
                <a:solidFill>
                  <a:schemeClr val="dk1"/>
                </a:solidFill>
              </a:rPr>
              <a:t> </a:t>
            </a:r>
            <a:endParaRPr sz="900">
              <a:solidFill>
                <a:schemeClr val="dk1"/>
              </a:solidFill>
            </a:endParaRPr>
          </a:p>
        </p:txBody>
      </p:sp>
      <p:sp>
        <p:nvSpPr>
          <p:cNvPr id="85" name="Shape 85"/>
          <p:cNvSpPr txBox="1">
            <a:spLocks noGrp="1"/>
          </p:cNvSpPr>
          <p:nvPr>
            <p:ph type="body" idx="4294967295"/>
          </p:nvPr>
        </p:nvSpPr>
        <p:spPr>
          <a:xfrm>
            <a:off x="3433225" y="638750"/>
            <a:ext cx="5348400" cy="16992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000000"/>
              </a:buClr>
              <a:buSzPts val="1800"/>
              <a:buChar char="●"/>
            </a:pPr>
            <a:r>
              <a:rPr lang="en" sz="1800">
                <a:solidFill>
                  <a:srgbClr val="000000"/>
                </a:solidFill>
              </a:rPr>
              <a:t>Advancement of knowledge</a:t>
            </a:r>
            <a:r>
              <a:rPr lang="en" baseline="30000">
                <a:solidFill>
                  <a:srgbClr val="000000"/>
                </a:solidFill>
              </a:rPr>
              <a:t>2</a:t>
            </a:r>
            <a:endParaRPr sz="1800">
              <a:solidFill>
                <a:srgbClr val="000000"/>
              </a:solidFill>
            </a:endParaRPr>
          </a:p>
          <a:p>
            <a:pPr marL="457200" lvl="0" indent="-342900" rtl="0">
              <a:spcBef>
                <a:spcPts val="0"/>
              </a:spcBef>
              <a:spcAft>
                <a:spcPts val="0"/>
              </a:spcAft>
              <a:buClr>
                <a:srgbClr val="000000"/>
              </a:buClr>
              <a:buSzPts val="1800"/>
              <a:buChar char="●"/>
            </a:pPr>
            <a:r>
              <a:rPr lang="en">
                <a:solidFill>
                  <a:srgbClr val="000000"/>
                </a:solidFill>
              </a:rPr>
              <a:t>Clinical implementation</a:t>
            </a:r>
            <a:endParaRPr sz="1800">
              <a:solidFill>
                <a:srgbClr val="000000"/>
              </a:solidFill>
            </a:endParaRPr>
          </a:p>
          <a:p>
            <a:pPr marL="457200" lvl="0" indent="-342900" rtl="0">
              <a:spcBef>
                <a:spcPts val="0"/>
              </a:spcBef>
              <a:spcAft>
                <a:spcPts val="0"/>
              </a:spcAft>
              <a:buClr>
                <a:srgbClr val="000000"/>
              </a:buClr>
              <a:buSzPts val="1800"/>
              <a:buChar char="●"/>
            </a:pPr>
            <a:r>
              <a:rPr lang="en">
                <a:solidFill>
                  <a:srgbClr val="000000"/>
                </a:solidFill>
              </a:rPr>
              <a:t>Community benefit</a:t>
            </a:r>
            <a:endParaRPr>
              <a:solidFill>
                <a:srgbClr val="000000"/>
              </a:solidFill>
            </a:endParaRPr>
          </a:p>
          <a:p>
            <a:pPr marL="457200" lvl="0" indent="-342900" rtl="0">
              <a:spcBef>
                <a:spcPts val="0"/>
              </a:spcBef>
              <a:spcAft>
                <a:spcPts val="0"/>
              </a:spcAft>
              <a:buClr>
                <a:srgbClr val="000000"/>
              </a:buClr>
              <a:buSzPts val="1800"/>
              <a:buChar char="●"/>
            </a:pPr>
            <a:r>
              <a:rPr lang="en">
                <a:solidFill>
                  <a:srgbClr val="000000"/>
                </a:solidFill>
              </a:rPr>
              <a:t>Legislation and policy</a:t>
            </a:r>
            <a:endParaRPr>
              <a:solidFill>
                <a:srgbClr val="000000"/>
              </a:solidFill>
            </a:endParaRPr>
          </a:p>
          <a:p>
            <a:pPr marL="457200" lvl="0" indent="-342900" rtl="0">
              <a:spcBef>
                <a:spcPts val="0"/>
              </a:spcBef>
              <a:spcAft>
                <a:spcPts val="0"/>
              </a:spcAft>
              <a:buClr>
                <a:srgbClr val="000000"/>
              </a:buClr>
              <a:buSzPts val="1800"/>
              <a:buChar char="●"/>
            </a:pPr>
            <a:r>
              <a:rPr lang="en">
                <a:solidFill>
                  <a:srgbClr val="000000"/>
                </a:solidFill>
              </a:rPr>
              <a:t>Economic benefit</a:t>
            </a:r>
            <a:endParaRPr sz="1800" baseline="30000">
              <a:solidFill>
                <a:srgbClr val="000000"/>
              </a:solidFill>
            </a:endParaRPr>
          </a:p>
        </p:txBody>
      </p:sp>
      <p:sp>
        <p:nvSpPr>
          <p:cNvPr id="86" name="Shape 86"/>
          <p:cNvSpPr txBox="1">
            <a:spLocks noGrp="1"/>
          </p:cNvSpPr>
          <p:nvPr>
            <p:ph type="body" idx="4294967295"/>
          </p:nvPr>
        </p:nvSpPr>
        <p:spPr>
          <a:xfrm>
            <a:off x="3103800" y="2421025"/>
            <a:ext cx="5927400" cy="16404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SzPts val="1400"/>
              <a:buChar char="●"/>
            </a:pPr>
            <a:r>
              <a:rPr lang="en" sz="1400" b="1"/>
              <a:t>Change in understanding of a disease, disorder or condition</a:t>
            </a:r>
            <a:r>
              <a:rPr lang="en" sz="1400" b="1" baseline="30000"/>
              <a:t>3</a:t>
            </a:r>
            <a:endParaRPr sz="1400" b="1" baseline="30000"/>
          </a:p>
          <a:p>
            <a:pPr marL="457200" lvl="0" indent="-317500" rtl="0">
              <a:lnSpc>
                <a:spcPct val="108000"/>
              </a:lnSpc>
              <a:spcBef>
                <a:spcPts val="0"/>
              </a:spcBef>
              <a:spcAft>
                <a:spcPts val="0"/>
              </a:spcAft>
              <a:buSzPts val="1400"/>
              <a:buChar char="●"/>
            </a:pPr>
            <a:r>
              <a:rPr lang="en" sz="1400" b="1"/>
              <a:t>Change in clinical or research practice</a:t>
            </a:r>
            <a:endParaRPr sz="1400" b="1"/>
          </a:p>
          <a:p>
            <a:pPr marL="457200" lvl="0" indent="-317500" rtl="0">
              <a:lnSpc>
                <a:spcPct val="108000"/>
              </a:lnSpc>
              <a:spcBef>
                <a:spcPts val="0"/>
              </a:spcBef>
              <a:spcAft>
                <a:spcPts val="0"/>
              </a:spcAft>
              <a:buSzPts val="1400"/>
              <a:buChar char="●"/>
            </a:pPr>
            <a:r>
              <a:rPr lang="en" sz="1400" b="1"/>
              <a:t>Enhancement of community health, culture</a:t>
            </a:r>
            <a:endParaRPr sz="1400" b="1"/>
          </a:p>
          <a:p>
            <a:pPr marL="457200" lvl="0" indent="-317500" rtl="0">
              <a:spcBef>
                <a:spcPts val="0"/>
              </a:spcBef>
              <a:spcAft>
                <a:spcPts val="0"/>
              </a:spcAft>
              <a:buSzPts val="1400"/>
              <a:buChar char="●"/>
            </a:pPr>
            <a:r>
              <a:rPr lang="en" sz="1400" b="1"/>
              <a:t>Collaboration patterns</a:t>
            </a:r>
            <a:endParaRPr sz="1400" b="1"/>
          </a:p>
          <a:p>
            <a:pPr marL="457200" lvl="0" indent="-317500" rtl="0">
              <a:spcBef>
                <a:spcPts val="0"/>
              </a:spcBef>
              <a:spcAft>
                <a:spcPts val="0"/>
              </a:spcAft>
              <a:buSzPts val="1400"/>
              <a:buChar char="●"/>
            </a:pPr>
            <a:r>
              <a:rPr lang="en" sz="1400" b="1"/>
              <a:t>Extent of interdisciplinary research</a:t>
            </a:r>
            <a:endParaRPr sz="1400" b="1"/>
          </a:p>
          <a:p>
            <a:pPr marL="457200" lvl="0" indent="-317500" rtl="0">
              <a:spcBef>
                <a:spcPts val="0"/>
              </a:spcBef>
              <a:spcAft>
                <a:spcPts val="0"/>
              </a:spcAft>
              <a:buSzPts val="1400"/>
              <a:buChar char="●"/>
            </a:pPr>
            <a:r>
              <a:rPr lang="en" sz="1400" b="1"/>
              <a:t>Increased public awareness</a:t>
            </a:r>
            <a:endParaRPr sz="1400" b="1" baseline="30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4294967295"/>
          </p:nvPr>
        </p:nvSpPr>
        <p:spPr>
          <a:xfrm>
            <a:off x="378800" y="162125"/>
            <a:ext cx="7732800" cy="7197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 sz="3600">
                <a:solidFill>
                  <a:srgbClr val="CC0000"/>
                </a:solidFill>
                <a:latin typeface="Impact"/>
                <a:ea typeface="Impact"/>
                <a:cs typeface="Impact"/>
                <a:sym typeface="Impact"/>
              </a:rPr>
              <a:t>Impact</a:t>
            </a:r>
            <a:r>
              <a:rPr lang="en" sz="3600" b="1">
                <a:solidFill>
                  <a:srgbClr val="CC0000"/>
                </a:solidFill>
              </a:rPr>
              <a:t>?</a:t>
            </a:r>
            <a:endParaRPr sz="1800" b="1">
              <a:solidFill>
                <a:srgbClr val="CC0000"/>
              </a:solidFill>
            </a:endParaRPr>
          </a:p>
        </p:txBody>
      </p:sp>
      <p:sp>
        <p:nvSpPr>
          <p:cNvPr id="92" name="Shape 92"/>
          <p:cNvSpPr txBox="1">
            <a:spLocks noGrp="1"/>
          </p:cNvSpPr>
          <p:nvPr>
            <p:ph type="body" idx="4294967295"/>
          </p:nvPr>
        </p:nvSpPr>
        <p:spPr>
          <a:xfrm>
            <a:off x="560575" y="1484275"/>
            <a:ext cx="7732800" cy="15075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Measurement/assessment of changes in outcomes.</a:t>
            </a:r>
            <a:br>
              <a:rPr lang="en" sz="2400">
                <a:solidFill>
                  <a:srgbClr val="000000"/>
                </a:solidFill>
              </a:rPr>
            </a:b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Is impact measurable?</a:t>
            </a:r>
            <a:br>
              <a:rPr lang="en" sz="2400">
                <a:solidFill>
                  <a:srgbClr val="000000"/>
                </a:solidFill>
              </a:rPr>
            </a:br>
            <a:endParaRPr sz="1800">
              <a:solidFill>
                <a:srgbClr val="000000"/>
              </a:solidFill>
            </a:endParaRPr>
          </a:p>
        </p:txBody>
      </p:sp>
      <p:sp>
        <p:nvSpPr>
          <p:cNvPr id="93" name="Shape 93"/>
          <p:cNvSpPr txBox="1">
            <a:spLocks noGrp="1"/>
          </p:cNvSpPr>
          <p:nvPr>
            <p:ph type="body" idx="4294967295"/>
          </p:nvPr>
        </p:nvSpPr>
        <p:spPr>
          <a:xfrm>
            <a:off x="466275" y="3268500"/>
            <a:ext cx="7732800" cy="12801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b="1">
                <a:solidFill>
                  <a:srgbClr val="000000"/>
                </a:solidFill>
              </a:rPr>
              <a:t>Metric</a:t>
            </a:r>
            <a:r>
              <a:rPr lang="en" sz="2400">
                <a:solidFill>
                  <a:srgbClr val="000000"/>
                </a:solidFill>
              </a:rPr>
              <a:t> as </a:t>
            </a:r>
            <a:r>
              <a:rPr lang="en" sz="2400" b="1">
                <a:solidFill>
                  <a:srgbClr val="000000"/>
                </a:solidFill>
              </a:rPr>
              <a:t>Indicator</a:t>
            </a:r>
            <a:r>
              <a:rPr lang="en" sz="2400">
                <a:solidFill>
                  <a:srgbClr val="000000"/>
                </a:solidFill>
              </a:rPr>
              <a:t> (</a:t>
            </a:r>
            <a:r>
              <a:rPr lang="en" sz="2400" i="1">
                <a:solidFill>
                  <a:srgbClr val="000000"/>
                </a:solidFill>
              </a:rPr>
              <a:t>evidence</a:t>
            </a:r>
            <a:r>
              <a:rPr lang="en" sz="2400">
                <a:solidFill>
                  <a:srgbClr val="000000"/>
                </a:solidFill>
              </a:rPr>
              <a:t>) of the impact of your </a:t>
            </a:r>
            <a:r>
              <a:rPr lang="en" sz="2400" b="1">
                <a:solidFill>
                  <a:srgbClr val="000000"/>
                </a:solidFill>
              </a:rPr>
              <a:t>Output(s)</a:t>
            </a:r>
            <a:r>
              <a:rPr lang="en" sz="2400">
                <a:solidFill>
                  <a:srgbClr val="000000"/>
                </a:solidFill>
              </a:rPr>
              <a:t> on </a:t>
            </a:r>
            <a:r>
              <a:rPr lang="en" sz="2400" b="1">
                <a:solidFill>
                  <a:srgbClr val="000000"/>
                </a:solidFill>
              </a:rPr>
              <a:t>Outcome(s)</a:t>
            </a:r>
            <a:r>
              <a:rPr lang="en" sz="2400">
                <a:solidFill>
                  <a:srgbClr val="000000"/>
                </a:solidFill>
              </a:rPr>
              <a:t>.</a:t>
            </a:r>
            <a:endParaRPr sz="18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CC0000"/>
                </a:solidFill>
              </a:rPr>
              <a:t>Who cares about metrics and/or impact?</a:t>
            </a:r>
            <a:r>
              <a:rPr lang="en"/>
              <a:t>  </a:t>
            </a:r>
            <a:endParaRPr/>
          </a:p>
        </p:txBody>
      </p:sp>
      <p:sp>
        <p:nvSpPr>
          <p:cNvPr id="99" name="Shape 99"/>
          <p:cNvSpPr txBox="1">
            <a:spLocks noGrp="1"/>
          </p:cNvSpPr>
          <p:nvPr>
            <p:ph type="body" idx="1"/>
          </p:nvPr>
        </p:nvSpPr>
        <p:spPr>
          <a:xfrm>
            <a:off x="311700" y="1534725"/>
            <a:ext cx="8520600" cy="2481900"/>
          </a:xfrm>
          <a:prstGeom prst="rect">
            <a:avLst/>
          </a:prstGeom>
          <a:solidFill>
            <a:srgbClr val="073763"/>
          </a:solidFill>
          <a:effectLst>
            <a:outerShdw blurRad="57150" dist="19050" dir="5400000" algn="bl" rotWithShape="0">
              <a:srgbClr val="000000">
                <a:alpha val="10000"/>
              </a:srgbClr>
            </a:outerShdw>
          </a:effectLst>
        </p:spPr>
        <p:txBody>
          <a:bodyPr spcFirstLastPara="1" wrap="square" lIns="91425" tIns="91425" rIns="91425" bIns="91425" anchor="t" anchorCtr="0">
            <a:noAutofit/>
          </a:bodyPr>
          <a:lstStyle/>
          <a:p>
            <a:pPr marL="457200" lvl="0" indent="-381000" rtl="0">
              <a:spcBef>
                <a:spcPts val="0"/>
              </a:spcBef>
              <a:spcAft>
                <a:spcPts val="0"/>
              </a:spcAft>
              <a:buClr>
                <a:srgbClr val="FFFFFF"/>
              </a:buClr>
              <a:buSzPts val="2400"/>
              <a:buAutoNum type="arabicPeriod"/>
            </a:pPr>
            <a:r>
              <a:rPr lang="en" sz="2400" b="1">
                <a:solidFill>
                  <a:srgbClr val="FFFFFF"/>
                </a:solidFill>
              </a:rPr>
              <a:t>YOU</a:t>
            </a:r>
            <a:endParaRPr sz="2400" b="1">
              <a:solidFill>
                <a:srgbClr val="FFFFFF"/>
              </a:solidFill>
            </a:endParaRPr>
          </a:p>
          <a:p>
            <a:pPr marL="457200" lvl="0" indent="-381000" rtl="0">
              <a:spcBef>
                <a:spcPts val="0"/>
              </a:spcBef>
              <a:spcAft>
                <a:spcPts val="0"/>
              </a:spcAft>
              <a:buClr>
                <a:srgbClr val="FFFFFF"/>
              </a:buClr>
              <a:buSzPts val="2400"/>
              <a:buAutoNum type="arabicPeriod"/>
            </a:pPr>
            <a:r>
              <a:rPr lang="en" sz="2400" b="1">
                <a:solidFill>
                  <a:srgbClr val="FFFFFF"/>
                </a:solidFill>
              </a:rPr>
              <a:t>DEPARTMENTS &amp; INSTITUTIONS</a:t>
            </a:r>
            <a:endParaRPr sz="2400" b="1">
              <a:solidFill>
                <a:srgbClr val="FFFFFF"/>
              </a:solidFill>
            </a:endParaRPr>
          </a:p>
          <a:p>
            <a:pPr marL="457200" lvl="0" indent="-381000" rtl="0">
              <a:spcBef>
                <a:spcPts val="0"/>
              </a:spcBef>
              <a:spcAft>
                <a:spcPts val="0"/>
              </a:spcAft>
              <a:buClr>
                <a:srgbClr val="FFFFFF"/>
              </a:buClr>
              <a:buSzPts val="2400"/>
              <a:buAutoNum type="arabicPeriod"/>
            </a:pPr>
            <a:r>
              <a:rPr lang="en" sz="2400" b="1">
                <a:solidFill>
                  <a:srgbClr val="FFFFFF"/>
                </a:solidFill>
              </a:rPr>
              <a:t>FUNDERS</a:t>
            </a:r>
            <a:endParaRPr sz="2400" b="1">
              <a:solidFill>
                <a:srgbClr val="FFFFFF"/>
              </a:solidFill>
            </a:endParaRPr>
          </a:p>
          <a:p>
            <a:pPr marL="457200" lvl="0" indent="-381000" rtl="0">
              <a:spcBef>
                <a:spcPts val="0"/>
              </a:spcBef>
              <a:spcAft>
                <a:spcPts val="0"/>
              </a:spcAft>
              <a:buClr>
                <a:srgbClr val="FFFFFF"/>
              </a:buClr>
              <a:buSzPts val="2400"/>
              <a:buAutoNum type="arabicPeriod"/>
            </a:pPr>
            <a:r>
              <a:rPr lang="en" sz="2400" b="1">
                <a:solidFill>
                  <a:srgbClr val="FFFFFF"/>
                </a:solidFill>
              </a:rPr>
              <a:t>POLICY MAKERS</a:t>
            </a:r>
            <a:endParaRPr sz="2400" b="1">
              <a:solidFill>
                <a:srgbClr val="FFFFFF"/>
              </a:solidFill>
            </a:endParaRPr>
          </a:p>
          <a:p>
            <a:pPr marL="457200" lvl="0" indent="-381000" rtl="0">
              <a:spcBef>
                <a:spcPts val="0"/>
              </a:spcBef>
              <a:spcAft>
                <a:spcPts val="0"/>
              </a:spcAft>
              <a:buClr>
                <a:srgbClr val="FFFFFF"/>
              </a:buClr>
              <a:buSzPts val="2400"/>
              <a:buAutoNum type="arabicPeriod"/>
            </a:pPr>
            <a:r>
              <a:rPr lang="en" sz="2400" b="1">
                <a:solidFill>
                  <a:srgbClr val="FFFFFF"/>
                </a:solidFill>
              </a:rPr>
              <a:t>GENERAL PUBLIC</a:t>
            </a:r>
            <a:endParaRPr sz="2400" b="1">
              <a:solidFill>
                <a:srgbClr val="FFFFFF"/>
              </a:solidFill>
            </a:endParaRPr>
          </a:p>
          <a:p>
            <a:pPr marL="0" lvl="0" indent="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body" idx="4294967295"/>
          </p:nvPr>
        </p:nvSpPr>
        <p:spPr>
          <a:xfrm>
            <a:off x="378800" y="162125"/>
            <a:ext cx="7732800" cy="7197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 sz="2800">
                <a:solidFill>
                  <a:srgbClr val="CC0000"/>
                </a:solidFill>
              </a:rPr>
              <a:t>Selecting Metrics?</a:t>
            </a:r>
            <a:endParaRPr sz="2800" b="1">
              <a:solidFill>
                <a:srgbClr val="CC0000"/>
              </a:solidFill>
            </a:endParaRPr>
          </a:p>
        </p:txBody>
      </p:sp>
      <p:pic>
        <p:nvPicPr>
          <p:cNvPr id="105" name="Shape 105"/>
          <p:cNvPicPr preferRelativeResize="0"/>
          <p:nvPr/>
        </p:nvPicPr>
        <p:blipFill>
          <a:blip r:embed="rId3">
            <a:alphaModFix/>
          </a:blip>
          <a:stretch>
            <a:fillRect/>
          </a:stretch>
        </p:blipFill>
        <p:spPr>
          <a:xfrm>
            <a:off x="6408696" y="1333975"/>
            <a:ext cx="2273350" cy="2475550"/>
          </a:xfrm>
          <a:prstGeom prst="rect">
            <a:avLst/>
          </a:prstGeom>
          <a:noFill/>
          <a:ln>
            <a:noFill/>
          </a:ln>
        </p:spPr>
      </p:pic>
      <p:sp>
        <p:nvSpPr>
          <p:cNvPr id="106" name="Shape 106"/>
          <p:cNvSpPr txBox="1"/>
          <p:nvPr/>
        </p:nvSpPr>
        <p:spPr>
          <a:xfrm>
            <a:off x="472375" y="1696950"/>
            <a:ext cx="4286100" cy="1749600"/>
          </a:xfrm>
          <a:prstGeom prst="rect">
            <a:avLst/>
          </a:prstGeom>
          <a:noFill/>
          <a:ln>
            <a:noFill/>
          </a:ln>
        </p:spPr>
        <p:txBody>
          <a:bodyPr spcFirstLastPara="1" wrap="square" lIns="91425" tIns="91425" rIns="91425" bIns="91425" anchor="t" anchorCtr="0">
            <a:noAutofit/>
          </a:bodyPr>
          <a:lstStyle/>
          <a:p>
            <a:pPr marL="457200" lvl="0" indent="-381000" rtl="0">
              <a:spcBef>
                <a:spcPts val="0"/>
              </a:spcBef>
              <a:spcAft>
                <a:spcPts val="0"/>
              </a:spcAft>
              <a:buSzPts val="2400"/>
              <a:buChar char="●"/>
            </a:pPr>
            <a:r>
              <a:rPr lang="en" sz="2400"/>
              <a:t>The Story / Outcome</a:t>
            </a:r>
            <a:endParaRPr sz="2400"/>
          </a:p>
          <a:p>
            <a:pPr marL="457200" lvl="0" indent="-381000" rtl="0">
              <a:spcBef>
                <a:spcPts val="0"/>
              </a:spcBef>
              <a:spcAft>
                <a:spcPts val="0"/>
              </a:spcAft>
              <a:buSzPts val="2400"/>
              <a:buChar char="●"/>
            </a:pPr>
            <a:r>
              <a:rPr lang="en" sz="2400"/>
              <a:t>The Audience</a:t>
            </a:r>
            <a:endParaRPr sz="2400"/>
          </a:p>
          <a:p>
            <a:pPr marL="457200" lvl="0" indent="-381000">
              <a:spcBef>
                <a:spcPts val="0"/>
              </a:spcBef>
              <a:spcAft>
                <a:spcPts val="0"/>
              </a:spcAft>
              <a:buSzPts val="2400"/>
              <a:buChar char="●"/>
            </a:pPr>
            <a:r>
              <a:rPr lang="en" sz="2400"/>
              <a:t>The Output</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p:nvPr/>
        </p:nvSpPr>
        <p:spPr>
          <a:xfrm>
            <a:off x="293388" y="318525"/>
            <a:ext cx="3112800" cy="1532100"/>
          </a:xfrm>
          <a:prstGeom prst="flowChartAlternateProcess">
            <a:avLst/>
          </a:prstGeom>
          <a:solidFill>
            <a:srgbClr val="351C75"/>
          </a:soli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rPr>
              <a:t>BIBLIOMETRICS</a:t>
            </a:r>
            <a:endParaRPr sz="2400" b="1">
              <a:solidFill>
                <a:srgbClr val="FFFFFF"/>
              </a:solidFill>
            </a:endParaRPr>
          </a:p>
          <a:p>
            <a:pPr marL="0" lvl="0" indent="0" algn="ctr" rtl="0">
              <a:spcBef>
                <a:spcPts val="0"/>
              </a:spcBef>
              <a:spcAft>
                <a:spcPts val="0"/>
              </a:spcAft>
              <a:buNone/>
            </a:pPr>
            <a:endParaRPr sz="2400" b="1">
              <a:solidFill>
                <a:srgbClr val="FFFFFF"/>
              </a:solidFill>
            </a:endParaRPr>
          </a:p>
          <a:p>
            <a:pPr marL="0" lvl="0" indent="0" algn="ctr">
              <a:spcBef>
                <a:spcPts val="0"/>
              </a:spcBef>
              <a:spcAft>
                <a:spcPts val="0"/>
              </a:spcAft>
              <a:buNone/>
            </a:pPr>
            <a:r>
              <a:rPr lang="en" sz="2400" b="1">
                <a:solidFill>
                  <a:srgbClr val="FFFFFF"/>
                </a:solidFill>
              </a:rPr>
              <a:t>Based on Citation Counts</a:t>
            </a:r>
            <a:endParaRPr sz="2400" b="1">
              <a:solidFill>
                <a:srgbClr val="FFFFFF"/>
              </a:solidFill>
            </a:endParaRPr>
          </a:p>
        </p:txBody>
      </p:sp>
      <p:pic>
        <p:nvPicPr>
          <p:cNvPr id="112" name="Shape 112"/>
          <p:cNvPicPr preferRelativeResize="0"/>
          <p:nvPr/>
        </p:nvPicPr>
        <p:blipFill>
          <a:blip r:embed="rId3">
            <a:alphaModFix/>
          </a:blip>
          <a:stretch>
            <a:fillRect/>
          </a:stretch>
        </p:blipFill>
        <p:spPr>
          <a:xfrm>
            <a:off x="3846950" y="231988"/>
            <a:ext cx="3152775" cy="600075"/>
          </a:xfrm>
          <a:prstGeom prst="rect">
            <a:avLst/>
          </a:prstGeom>
          <a:noFill/>
          <a:ln>
            <a:noFill/>
          </a:ln>
        </p:spPr>
      </p:pic>
      <p:pic>
        <p:nvPicPr>
          <p:cNvPr id="113" name="Shape 113"/>
          <p:cNvPicPr preferRelativeResize="0"/>
          <p:nvPr/>
        </p:nvPicPr>
        <p:blipFill rotWithShape="1">
          <a:blip r:embed="rId4">
            <a:alphaModFix/>
          </a:blip>
          <a:srcRect t="35056" b="31419"/>
          <a:stretch/>
        </p:blipFill>
        <p:spPr>
          <a:xfrm>
            <a:off x="4368425" y="930313"/>
            <a:ext cx="3341025" cy="572700"/>
          </a:xfrm>
          <a:prstGeom prst="rect">
            <a:avLst/>
          </a:prstGeom>
          <a:noFill/>
          <a:ln>
            <a:noFill/>
          </a:ln>
        </p:spPr>
      </p:pic>
      <p:pic>
        <p:nvPicPr>
          <p:cNvPr id="114" name="Shape 114"/>
          <p:cNvPicPr preferRelativeResize="0"/>
          <p:nvPr/>
        </p:nvPicPr>
        <p:blipFill>
          <a:blip r:embed="rId5">
            <a:alphaModFix/>
          </a:blip>
          <a:stretch>
            <a:fillRect/>
          </a:stretch>
        </p:blipFill>
        <p:spPr>
          <a:xfrm>
            <a:off x="6910725" y="1601238"/>
            <a:ext cx="1428750" cy="409575"/>
          </a:xfrm>
          <a:prstGeom prst="rect">
            <a:avLst/>
          </a:prstGeom>
          <a:noFill/>
          <a:ln>
            <a:noFill/>
          </a:ln>
        </p:spPr>
      </p:pic>
      <p:sp>
        <p:nvSpPr>
          <p:cNvPr id="115" name="Shape 115"/>
          <p:cNvSpPr txBox="1"/>
          <p:nvPr/>
        </p:nvSpPr>
        <p:spPr>
          <a:xfrm>
            <a:off x="562450" y="3179075"/>
            <a:ext cx="20841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CC0000"/>
                </a:solidFill>
              </a:rPr>
              <a:t>YOUR ARTICLE</a:t>
            </a:r>
            <a:endParaRPr sz="1800" b="1">
              <a:solidFill>
                <a:srgbClr val="CC0000"/>
              </a:solidFill>
            </a:endParaRPr>
          </a:p>
        </p:txBody>
      </p:sp>
      <p:cxnSp>
        <p:nvCxnSpPr>
          <p:cNvPr id="116" name="Shape 116"/>
          <p:cNvCxnSpPr>
            <a:stCxn id="115" idx="3"/>
            <a:endCxn id="117" idx="1"/>
          </p:cNvCxnSpPr>
          <p:nvPr/>
        </p:nvCxnSpPr>
        <p:spPr>
          <a:xfrm rot="10800000" flipH="1">
            <a:off x="2646550" y="2687525"/>
            <a:ext cx="3108900" cy="676500"/>
          </a:xfrm>
          <a:prstGeom prst="straightConnector1">
            <a:avLst/>
          </a:prstGeom>
          <a:noFill/>
          <a:ln w="28575" cap="flat" cmpd="sng">
            <a:solidFill>
              <a:srgbClr val="0B5394"/>
            </a:solidFill>
            <a:prstDash val="solid"/>
            <a:round/>
            <a:headEnd type="none" w="lg" len="lg"/>
            <a:tailEnd type="triangle" w="lg" len="lg"/>
          </a:ln>
        </p:spPr>
      </p:cxnSp>
      <p:sp>
        <p:nvSpPr>
          <p:cNvPr id="118" name="Shape 118"/>
          <p:cNvSpPr/>
          <p:nvPr/>
        </p:nvSpPr>
        <p:spPr>
          <a:xfrm>
            <a:off x="789850" y="3691175"/>
            <a:ext cx="1629300" cy="455100"/>
          </a:xfrm>
          <a:prstGeom prst="roundRect">
            <a:avLst>
              <a:gd name="adj" fmla="val 16667"/>
            </a:avLst>
          </a:prstGeom>
          <a:gradFill>
            <a:gsLst>
              <a:gs pos="0">
                <a:srgbClr val="1077D2"/>
              </a:gs>
              <a:gs pos="100000">
                <a:srgbClr val="093153"/>
              </a:gs>
            </a:gsLst>
            <a:lin ang="5400012" scaled="0"/>
          </a:gra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rPr>
              <a:t>Cited Article</a:t>
            </a:r>
            <a:endParaRPr sz="1800" b="1">
              <a:solidFill>
                <a:srgbClr val="FFFFFF"/>
              </a:solidFill>
            </a:endParaRPr>
          </a:p>
        </p:txBody>
      </p:sp>
      <p:sp>
        <p:nvSpPr>
          <p:cNvPr id="117" name="Shape 117"/>
          <p:cNvSpPr txBox="1"/>
          <p:nvPr/>
        </p:nvSpPr>
        <p:spPr>
          <a:xfrm>
            <a:off x="5755350" y="2459875"/>
            <a:ext cx="1452300" cy="4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CC0000"/>
                </a:solidFill>
              </a:rPr>
              <a:t>ARTICLE A</a:t>
            </a:r>
            <a:endParaRPr sz="1800" b="1">
              <a:solidFill>
                <a:srgbClr val="CC0000"/>
              </a:solidFill>
            </a:endParaRPr>
          </a:p>
        </p:txBody>
      </p:sp>
      <p:sp>
        <p:nvSpPr>
          <p:cNvPr id="119" name="Shape 119"/>
          <p:cNvSpPr txBox="1"/>
          <p:nvPr/>
        </p:nvSpPr>
        <p:spPr>
          <a:xfrm>
            <a:off x="5565325" y="3918725"/>
            <a:ext cx="14523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CC0000"/>
                </a:solidFill>
              </a:rPr>
              <a:t>ARTICLE C</a:t>
            </a:r>
            <a:endParaRPr sz="1800" b="1">
              <a:solidFill>
                <a:srgbClr val="CC0000"/>
              </a:solidFill>
            </a:endParaRPr>
          </a:p>
        </p:txBody>
      </p:sp>
      <p:sp>
        <p:nvSpPr>
          <p:cNvPr id="120" name="Shape 120"/>
          <p:cNvSpPr txBox="1"/>
          <p:nvPr/>
        </p:nvSpPr>
        <p:spPr>
          <a:xfrm>
            <a:off x="5646725" y="3364025"/>
            <a:ext cx="15060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CC0000"/>
                </a:solidFill>
              </a:rPr>
              <a:t>ARTICLE B</a:t>
            </a:r>
            <a:endParaRPr sz="1800" b="1">
              <a:solidFill>
                <a:srgbClr val="CC0000"/>
              </a:solidFill>
            </a:endParaRPr>
          </a:p>
        </p:txBody>
      </p:sp>
      <p:cxnSp>
        <p:nvCxnSpPr>
          <p:cNvPr id="121" name="Shape 121"/>
          <p:cNvCxnSpPr>
            <a:stCxn id="115" idx="3"/>
          </p:cNvCxnSpPr>
          <p:nvPr/>
        </p:nvCxnSpPr>
        <p:spPr>
          <a:xfrm>
            <a:off x="2646550" y="3364025"/>
            <a:ext cx="2918700" cy="235500"/>
          </a:xfrm>
          <a:prstGeom prst="straightConnector1">
            <a:avLst/>
          </a:prstGeom>
          <a:noFill/>
          <a:ln w="28575" cap="flat" cmpd="sng">
            <a:solidFill>
              <a:srgbClr val="0B5394"/>
            </a:solidFill>
            <a:prstDash val="solid"/>
            <a:round/>
            <a:headEnd type="none" w="lg" len="lg"/>
            <a:tailEnd type="triangle" w="lg" len="lg"/>
          </a:ln>
        </p:spPr>
      </p:cxnSp>
      <p:cxnSp>
        <p:nvCxnSpPr>
          <p:cNvPr id="122" name="Shape 122"/>
          <p:cNvCxnSpPr>
            <a:stCxn id="115" idx="3"/>
          </p:cNvCxnSpPr>
          <p:nvPr/>
        </p:nvCxnSpPr>
        <p:spPr>
          <a:xfrm>
            <a:off x="2646550" y="3364025"/>
            <a:ext cx="2995200" cy="782400"/>
          </a:xfrm>
          <a:prstGeom prst="straightConnector1">
            <a:avLst/>
          </a:prstGeom>
          <a:noFill/>
          <a:ln w="28575" cap="flat" cmpd="sng">
            <a:solidFill>
              <a:srgbClr val="0B5394"/>
            </a:solidFill>
            <a:prstDash val="solid"/>
            <a:round/>
            <a:headEnd type="none" w="lg" len="lg"/>
            <a:tailEnd type="triangle" w="lg" len="lg"/>
          </a:ln>
        </p:spPr>
      </p:cxnSp>
      <p:sp>
        <p:nvSpPr>
          <p:cNvPr id="123" name="Shape 123"/>
          <p:cNvSpPr txBox="1"/>
          <p:nvPr/>
        </p:nvSpPr>
        <p:spPr>
          <a:xfrm>
            <a:off x="5565325" y="4473425"/>
            <a:ext cx="16293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CC0000"/>
                </a:solidFill>
              </a:rPr>
              <a:t>ARTICLE D</a:t>
            </a:r>
            <a:endParaRPr sz="1800" b="1">
              <a:solidFill>
                <a:srgbClr val="CC0000"/>
              </a:solidFill>
            </a:endParaRPr>
          </a:p>
        </p:txBody>
      </p:sp>
      <p:cxnSp>
        <p:nvCxnSpPr>
          <p:cNvPr id="124" name="Shape 124"/>
          <p:cNvCxnSpPr>
            <a:stCxn id="115" idx="3"/>
            <a:endCxn id="123" idx="1"/>
          </p:cNvCxnSpPr>
          <p:nvPr/>
        </p:nvCxnSpPr>
        <p:spPr>
          <a:xfrm>
            <a:off x="2646550" y="3364025"/>
            <a:ext cx="2918700" cy="1294500"/>
          </a:xfrm>
          <a:prstGeom prst="straightConnector1">
            <a:avLst/>
          </a:prstGeom>
          <a:noFill/>
          <a:ln w="28575" cap="flat" cmpd="sng">
            <a:solidFill>
              <a:srgbClr val="0B5394"/>
            </a:solidFill>
            <a:prstDash val="solid"/>
            <a:round/>
            <a:headEnd type="none" w="lg" len="lg"/>
            <a:tailEnd type="triangle" w="lg" len="lg"/>
          </a:ln>
        </p:spPr>
      </p:cxnSp>
      <p:sp>
        <p:nvSpPr>
          <p:cNvPr id="125" name="Shape 125"/>
          <p:cNvSpPr/>
          <p:nvPr/>
        </p:nvSpPr>
        <p:spPr>
          <a:xfrm>
            <a:off x="6750125" y="2310625"/>
            <a:ext cx="1176600" cy="27567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6" name="Shape 126"/>
          <p:cNvSpPr/>
          <p:nvPr/>
        </p:nvSpPr>
        <p:spPr>
          <a:xfrm>
            <a:off x="7524825" y="2787030"/>
            <a:ext cx="1452300" cy="572700"/>
          </a:xfrm>
          <a:prstGeom prst="roundRect">
            <a:avLst>
              <a:gd name="adj" fmla="val 16667"/>
            </a:avLst>
          </a:prstGeom>
          <a:gradFill>
            <a:gsLst>
              <a:gs pos="0">
                <a:srgbClr val="1077D2"/>
              </a:gs>
              <a:gs pos="100000">
                <a:srgbClr val="093153"/>
              </a:gs>
            </a:gsLst>
            <a:lin ang="5400012" scaled="0"/>
          </a:gra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rPr>
              <a:t>Citing Articles</a:t>
            </a:r>
            <a:endParaRPr sz="1800" b="1">
              <a:solidFill>
                <a:srgbClr val="FFFFFF"/>
              </a:solidFill>
            </a:endParaRPr>
          </a:p>
        </p:txBody>
      </p:sp>
      <p:sp>
        <p:nvSpPr>
          <p:cNvPr id="127" name="Shape 127"/>
          <p:cNvSpPr txBox="1">
            <a:spLocks noGrp="1"/>
          </p:cNvSpPr>
          <p:nvPr>
            <p:ph type="title"/>
          </p:nvPr>
        </p:nvSpPr>
        <p:spPr>
          <a:xfrm>
            <a:off x="1255625" y="4473425"/>
            <a:ext cx="31128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Times Cited: 4 </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Journal Impact Metrics</a:t>
            </a:r>
            <a:endParaRPr/>
          </a:p>
        </p:txBody>
      </p:sp>
      <p:graphicFrame>
        <p:nvGraphicFramePr>
          <p:cNvPr id="133" name="Shape 133"/>
          <p:cNvGraphicFramePr/>
          <p:nvPr/>
        </p:nvGraphicFramePr>
        <p:xfrm>
          <a:off x="145100" y="1301375"/>
          <a:ext cx="3000000" cy="3000000"/>
        </p:xfrm>
        <a:graphic>
          <a:graphicData uri="http://schemas.openxmlformats.org/drawingml/2006/table">
            <a:tbl>
              <a:tblPr>
                <a:noFill/>
                <a:tableStyleId>{BEEC30AF-B899-4E6D-83AA-F6970D4A26C5}</a:tableStyleId>
              </a:tblPr>
              <a:tblGrid>
                <a:gridCol w="2718225">
                  <a:extLst>
                    <a:ext uri="{9D8B030D-6E8A-4147-A177-3AD203B41FA5}">
                      <a16:colId xmlns:a16="http://schemas.microsoft.com/office/drawing/2014/main" val="20000"/>
                    </a:ext>
                  </a:extLst>
                </a:gridCol>
                <a:gridCol w="2558600">
                  <a:extLst>
                    <a:ext uri="{9D8B030D-6E8A-4147-A177-3AD203B41FA5}">
                      <a16:colId xmlns:a16="http://schemas.microsoft.com/office/drawing/2014/main" val="20001"/>
                    </a:ext>
                  </a:extLst>
                </a:gridCol>
                <a:gridCol w="3657075">
                  <a:extLst>
                    <a:ext uri="{9D8B030D-6E8A-4147-A177-3AD203B41FA5}">
                      <a16:colId xmlns:a16="http://schemas.microsoft.com/office/drawing/2014/main" val="20002"/>
                    </a:ext>
                  </a:extLst>
                </a:gridCol>
              </a:tblGrid>
              <a:tr h="381000">
                <a:tc>
                  <a:txBody>
                    <a:bodyPr/>
                    <a:lstStyle/>
                    <a:p>
                      <a:pPr marL="0" lvl="0" indent="0">
                        <a:spcBef>
                          <a:spcPts val="0"/>
                        </a:spcBef>
                        <a:spcAft>
                          <a:spcPts val="0"/>
                        </a:spcAft>
                        <a:buNone/>
                      </a:pPr>
                      <a:r>
                        <a:rPr lang="en" sz="1800" b="1"/>
                        <a:t>Metric</a:t>
                      </a:r>
                      <a:endParaRPr sz="1800" b="1"/>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b="1"/>
                        <a:t>Source Citation Data</a:t>
                      </a:r>
                      <a:endParaRPr sz="1800" b="1"/>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b="1"/>
                        <a:t>Access</a:t>
                      </a:r>
                      <a:endParaRPr sz="1800" b="1"/>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marL="0" lvl="0" indent="0">
                        <a:spcBef>
                          <a:spcPts val="0"/>
                        </a:spcBef>
                        <a:spcAft>
                          <a:spcPts val="0"/>
                        </a:spcAft>
                        <a:buNone/>
                      </a:pPr>
                      <a:r>
                        <a:rPr lang="en" sz="1800"/>
                        <a:t>Journal Impact Factor, Eigenfactor</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Web of Science</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Journal Citation Reports</a:t>
                      </a:r>
                      <a:br>
                        <a:rPr lang="en" sz="1800"/>
                      </a:br>
                      <a:r>
                        <a:rPr lang="en" sz="1800" u="sng">
                          <a:solidFill>
                            <a:schemeClr val="accent5"/>
                          </a:solidFill>
                          <a:hlinkClick r:id="rId3"/>
                        </a:rPr>
                        <a:t>http://uclibs.org/PID/36787</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spcBef>
                          <a:spcPts val="0"/>
                        </a:spcBef>
                        <a:spcAft>
                          <a:spcPts val="0"/>
                        </a:spcAft>
                        <a:buNone/>
                      </a:pPr>
                      <a:r>
                        <a:rPr lang="en" sz="1800"/>
                        <a:t>CiteScore, SJR, SNIP</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Scopus</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Journal Metrics - Scopus</a:t>
                      </a:r>
                      <a:br>
                        <a:rPr lang="en" sz="1800"/>
                      </a:br>
                      <a:r>
                        <a:rPr lang="en" sz="1800" u="sng">
                          <a:solidFill>
                            <a:schemeClr val="hlink"/>
                          </a:solidFill>
                          <a:hlinkClick r:id="rId4"/>
                        </a:rPr>
                        <a:t>https://journalmetrics.scopus.com/</a:t>
                      </a:r>
                      <a:r>
                        <a:rPr lang="en" sz="1800"/>
                        <a:t> </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spcBef>
                          <a:spcPts val="0"/>
                        </a:spcBef>
                        <a:spcAft>
                          <a:spcPts val="0"/>
                        </a:spcAft>
                        <a:buNone/>
                      </a:pPr>
                      <a:r>
                        <a:rPr lang="en" sz="1800"/>
                        <a:t>h5-Index and h5-Median</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Google Scholar</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tc>
                  <a:txBody>
                    <a:bodyPr/>
                    <a:lstStyle/>
                    <a:p>
                      <a:pPr marL="0" lvl="0" indent="0">
                        <a:spcBef>
                          <a:spcPts val="0"/>
                        </a:spcBef>
                        <a:spcAft>
                          <a:spcPts val="0"/>
                        </a:spcAft>
                        <a:buNone/>
                      </a:pPr>
                      <a:r>
                        <a:rPr lang="en" sz="1800"/>
                        <a:t>Google Scholar Metrics</a:t>
                      </a:r>
                      <a:br>
                        <a:rPr lang="en" sz="1800"/>
                      </a:br>
                      <a:r>
                        <a:rPr lang="en" sz="1800" u="sng">
                          <a:solidFill>
                            <a:schemeClr val="hlink"/>
                          </a:solidFill>
                          <a:hlinkClick r:id="rId5"/>
                        </a:rPr>
                        <a:t>https://scholar.google.com/intl/en/scholar/metrics.html</a:t>
                      </a:r>
                      <a:r>
                        <a:rPr lang="en" sz="1800"/>
                        <a:t> </a:t>
                      </a:r>
                      <a:endParaRPr sz="1800"/>
                    </a:p>
                  </a:txBody>
                  <a:tcPr marL="91425" marR="91425" marT="91425" marB="91425">
                    <a:lnL w="38100" cap="flat" cmpd="sng">
                      <a:solidFill>
                        <a:srgbClr val="999999"/>
                      </a:solidFill>
                      <a:prstDash val="solid"/>
                      <a:round/>
                      <a:headEnd type="none" w="med" len="med"/>
                      <a:tailEnd type="none" w="med" len="med"/>
                    </a:lnL>
                    <a:lnR w="38100" cap="flat" cmpd="sng">
                      <a:solidFill>
                        <a:srgbClr val="999999"/>
                      </a:solidFill>
                      <a:prstDash val="solid"/>
                      <a:round/>
                      <a:headEnd type="none" w="med" len="med"/>
                      <a:tailEnd type="none" w="med" len="med"/>
                    </a:lnR>
                    <a:lnT w="38100" cap="flat" cmpd="sng">
                      <a:solidFill>
                        <a:srgbClr val="999999"/>
                      </a:solidFill>
                      <a:prstDash val="solid"/>
                      <a:round/>
                      <a:headEnd type="none" w="med" len="med"/>
                      <a:tailEnd type="none" w="med" len="med"/>
                    </a:lnT>
                    <a:lnB w="38100" cap="flat" cmpd="sng">
                      <a:solidFill>
                        <a:srgbClr val="99999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Journal Impact Factor</a:t>
            </a:r>
            <a:endParaRPr/>
          </a:p>
        </p:txBody>
      </p:sp>
      <p:sp>
        <p:nvSpPr>
          <p:cNvPr id="139" name="Shape 139"/>
          <p:cNvSpPr txBox="1">
            <a:spLocks noGrp="1"/>
          </p:cNvSpPr>
          <p:nvPr>
            <p:ph type="body" idx="1"/>
          </p:nvPr>
        </p:nvSpPr>
        <p:spPr>
          <a:xfrm>
            <a:off x="311700" y="3897200"/>
            <a:ext cx="8520600" cy="847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b="1">
                <a:solidFill>
                  <a:srgbClr val="000000"/>
                </a:solidFill>
              </a:rPr>
              <a:t>Journal Citation Reports (Clarivate Analytics) -</a:t>
            </a:r>
            <a:r>
              <a:rPr lang="en" b="1"/>
              <a:t> </a:t>
            </a:r>
            <a:r>
              <a:rPr lang="en" b="1" u="sng">
                <a:solidFill>
                  <a:schemeClr val="hlink"/>
                </a:solidFill>
                <a:hlinkClick r:id="rId3"/>
              </a:rPr>
              <a:t>http://uclibs.org/PID/36787</a:t>
            </a:r>
            <a:endParaRPr b="1"/>
          </a:p>
        </p:txBody>
      </p:sp>
      <p:sp>
        <p:nvSpPr>
          <p:cNvPr id="140" name="Shape 140"/>
          <p:cNvSpPr/>
          <p:nvPr/>
        </p:nvSpPr>
        <p:spPr>
          <a:xfrm>
            <a:off x="202475" y="1916950"/>
            <a:ext cx="2315400" cy="847800"/>
          </a:xfrm>
          <a:prstGeom prst="flowChartAlternateProcess">
            <a:avLst/>
          </a:prstGeom>
          <a:solidFill>
            <a:srgbClr val="A4C2F4"/>
          </a:soli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a:spcBef>
                <a:spcPts val="0"/>
              </a:spcBef>
              <a:spcAft>
                <a:spcPts val="0"/>
              </a:spcAft>
              <a:buNone/>
            </a:pPr>
            <a:r>
              <a:rPr lang="en" sz="1800" b="1"/>
              <a:t>2016 Impact Factor</a:t>
            </a:r>
            <a:endParaRPr sz="1800" b="1"/>
          </a:p>
        </p:txBody>
      </p:sp>
      <p:sp>
        <p:nvSpPr>
          <p:cNvPr id="141" name="Shape 141"/>
          <p:cNvSpPr/>
          <p:nvPr/>
        </p:nvSpPr>
        <p:spPr>
          <a:xfrm>
            <a:off x="2753088" y="2116300"/>
            <a:ext cx="550500" cy="449100"/>
          </a:xfrm>
          <a:prstGeom prst="mathEqual">
            <a:avLst>
              <a:gd name="adj1" fmla="val 23520"/>
              <a:gd name="adj2" fmla="val 11760"/>
            </a:avLst>
          </a:prstGeom>
          <a:gradFill>
            <a:gsLst>
              <a:gs pos="0">
                <a:srgbClr val="D4E5F5"/>
              </a:gs>
              <a:gs pos="100000">
                <a:srgbClr val="70A4D5"/>
              </a:gs>
            </a:gsLst>
            <a:path path="circle">
              <a:fillToRect l="50000" t="50000" r="50000" b="50000"/>
            </a:path>
            <a:tileRect/>
          </a:gra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2" name="Shape 142"/>
          <p:cNvSpPr/>
          <p:nvPr/>
        </p:nvSpPr>
        <p:spPr>
          <a:xfrm>
            <a:off x="3538800" y="1389600"/>
            <a:ext cx="5377800" cy="2135700"/>
          </a:xfrm>
          <a:prstGeom prst="flowChartAlternateProcess">
            <a:avLst/>
          </a:prstGeom>
          <a:solidFill>
            <a:srgbClr val="C9DAF8"/>
          </a:soli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a:spcBef>
                <a:spcPts val="0"/>
              </a:spcBef>
              <a:spcAft>
                <a:spcPts val="0"/>
              </a:spcAft>
              <a:buNone/>
            </a:pPr>
            <a:r>
              <a:rPr lang="en" sz="1800" b="1"/>
              <a:t>Number of times that articles published in a journal for 2014 and 2015 were cited in 2016</a:t>
            </a:r>
            <a:endParaRPr sz="1800" b="1"/>
          </a:p>
          <a:p>
            <a:pPr marL="0" lvl="0" indent="0" algn="ctr">
              <a:spcBef>
                <a:spcPts val="0"/>
              </a:spcBef>
              <a:spcAft>
                <a:spcPts val="0"/>
              </a:spcAft>
              <a:buNone/>
            </a:pPr>
            <a:r>
              <a:rPr lang="en" sz="1800" b="1"/>
              <a:t>____________________________________</a:t>
            </a:r>
            <a:br>
              <a:rPr lang="en" sz="1800" b="1"/>
            </a:br>
            <a:br>
              <a:rPr lang="en" sz="1800" b="1"/>
            </a:br>
            <a:r>
              <a:rPr lang="en" sz="1800" b="1"/>
              <a:t>Number of citable items (articles, reviews, proceeding papers) published in 2014 and 2015</a:t>
            </a:r>
            <a:endParaRPr sz="18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311700" y="211900"/>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Caveats with Journal-Level Metrics</a:t>
            </a:r>
            <a:endParaRPr/>
          </a:p>
        </p:txBody>
      </p:sp>
      <p:sp>
        <p:nvSpPr>
          <p:cNvPr id="148" name="Shape 148"/>
          <p:cNvSpPr txBox="1">
            <a:spLocks noGrp="1"/>
          </p:cNvSpPr>
          <p:nvPr>
            <p:ph type="body" idx="1"/>
          </p:nvPr>
        </p:nvSpPr>
        <p:spPr>
          <a:xfrm>
            <a:off x="311700" y="1231775"/>
            <a:ext cx="8643600" cy="33792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chemeClr val="dk1"/>
              </a:buClr>
              <a:buSzPts val="2400"/>
              <a:buChar char="●"/>
            </a:pPr>
            <a:r>
              <a:rPr lang="en" sz="2400">
                <a:solidFill>
                  <a:schemeClr val="dk1"/>
                </a:solidFill>
              </a:rPr>
              <a:t>Less coverage of arts/humanities.</a:t>
            </a:r>
            <a:endParaRPr sz="2400">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Favors review journals.</a:t>
            </a:r>
            <a:br>
              <a:rPr lang="en" sz="2400">
                <a:solidFill>
                  <a:schemeClr val="dk1"/>
                </a:solidFill>
              </a:rPr>
            </a:br>
            <a:endParaRPr sz="2400">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Not an indication of article or author impact.</a:t>
            </a:r>
            <a:endParaRPr sz="2400">
              <a:solidFill>
                <a:schemeClr val="dk1"/>
              </a:solidFill>
            </a:endParaRPr>
          </a:p>
          <a:p>
            <a:pPr marL="914400" lvl="1" indent="-317500" rtl="0">
              <a:spcBef>
                <a:spcPts val="0"/>
              </a:spcBef>
              <a:spcAft>
                <a:spcPts val="0"/>
              </a:spcAft>
              <a:buClr>
                <a:schemeClr val="dk1"/>
              </a:buClr>
              <a:buSzPts val="1400"/>
              <a:buChar char="○"/>
            </a:pPr>
            <a:r>
              <a:rPr lang="en" i="1">
                <a:solidFill>
                  <a:schemeClr val="dk1"/>
                </a:solidFill>
              </a:rPr>
              <a:t>Do not use journal-based metrics, such as Journal Impact Factors, as a surrogate measure of the quality of individual research articles, to assess an individual scientist’s contributions, or in hiring, promotion, or funding decisions.</a:t>
            </a:r>
            <a:r>
              <a:rPr lang="en">
                <a:solidFill>
                  <a:schemeClr val="dk1"/>
                </a:solidFill>
              </a:rPr>
              <a:t> - Recommendation 1, San Francisco Declaration on Research Assessment</a:t>
            </a:r>
            <a:endParaRPr>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Subject comparisons - apples and oranges </a:t>
            </a:r>
            <a:endParaRPr sz="24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aphicFrame>
        <p:nvGraphicFramePr>
          <p:cNvPr id="153" name="Shape 153"/>
          <p:cNvGraphicFramePr/>
          <p:nvPr/>
        </p:nvGraphicFramePr>
        <p:xfrm>
          <a:off x="0" y="-45600"/>
          <a:ext cx="3000000" cy="3000000"/>
        </p:xfrm>
        <a:graphic>
          <a:graphicData uri="http://schemas.openxmlformats.org/drawingml/2006/table">
            <a:tbl>
              <a:tblPr>
                <a:noFill/>
                <a:tableStyleId>{BEEC30AF-B899-4E6D-83AA-F6970D4A26C5}</a:tableStyleId>
              </a:tblPr>
              <a:tblGrid>
                <a:gridCol w="2877475">
                  <a:extLst>
                    <a:ext uri="{9D8B030D-6E8A-4147-A177-3AD203B41FA5}">
                      <a16:colId xmlns:a16="http://schemas.microsoft.com/office/drawing/2014/main" val="20000"/>
                    </a:ext>
                  </a:extLst>
                </a:gridCol>
                <a:gridCol w="1334575">
                  <a:extLst>
                    <a:ext uri="{9D8B030D-6E8A-4147-A177-3AD203B41FA5}">
                      <a16:colId xmlns:a16="http://schemas.microsoft.com/office/drawing/2014/main" val="20001"/>
                    </a:ext>
                  </a:extLst>
                </a:gridCol>
                <a:gridCol w="1192500">
                  <a:extLst>
                    <a:ext uri="{9D8B030D-6E8A-4147-A177-3AD203B41FA5}">
                      <a16:colId xmlns:a16="http://schemas.microsoft.com/office/drawing/2014/main" val="20002"/>
                    </a:ext>
                  </a:extLst>
                </a:gridCol>
                <a:gridCol w="2231550">
                  <a:extLst>
                    <a:ext uri="{9D8B030D-6E8A-4147-A177-3AD203B41FA5}">
                      <a16:colId xmlns:a16="http://schemas.microsoft.com/office/drawing/2014/main" val="20003"/>
                    </a:ext>
                  </a:extLst>
                </a:gridCol>
                <a:gridCol w="1507900">
                  <a:extLst>
                    <a:ext uri="{9D8B030D-6E8A-4147-A177-3AD203B41FA5}">
                      <a16:colId xmlns:a16="http://schemas.microsoft.com/office/drawing/2014/main" val="20004"/>
                    </a:ext>
                  </a:extLst>
                </a:gridCol>
              </a:tblGrid>
              <a:tr h="787150">
                <a:tc>
                  <a:txBody>
                    <a:bodyPr/>
                    <a:lstStyle/>
                    <a:p>
                      <a:pPr marL="0" lvl="0" indent="0" rtl="0">
                        <a:spcBef>
                          <a:spcPts val="0"/>
                        </a:spcBef>
                        <a:spcAft>
                          <a:spcPts val="0"/>
                        </a:spcAft>
                        <a:buNone/>
                      </a:pPr>
                      <a:endParaRPr/>
                    </a:p>
                  </a:txBody>
                  <a:tcPr marL="91425" marR="91425" marT="91425" marB="91425"/>
                </a:tc>
                <a:tc>
                  <a:txBody>
                    <a:bodyPr/>
                    <a:lstStyle/>
                    <a:p>
                      <a:pPr marL="0" lvl="0" indent="0" algn="ctr">
                        <a:spcBef>
                          <a:spcPts val="0"/>
                        </a:spcBef>
                        <a:spcAft>
                          <a:spcPts val="0"/>
                        </a:spcAft>
                        <a:buNone/>
                      </a:pPr>
                      <a:r>
                        <a:rPr lang="en"/>
                        <a:t>Journal Impact Factor</a:t>
                      </a:r>
                      <a:endParaRPr/>
                    </a:p>
                  </a:txBody>
                  <a:tcPr marL="91425" marR="91425" marT="91425" marB="91425"/>
                </a:tc>
                <a:tc>
                  <a:txBody>
                    <a:bodyPr/>
                    <a:lstStyle/>
                    <a:p>
                      <a:pPr marL="0" lvl="0" indent="0" algn="ctr">
                        <a:spcBef>
                          <a:spcPts val="0"/>
                        </a:spcBef>
                        <a:spcAft>
                          <a:spcPts val="0"/>
                        </a:spcAft>
                        <a:buNone/>
                      </a:pPr>
                      <a:r>
                        <a:rPr lang="en"/>
                        <a:t>CiteScore</a:t>
                      </a:r>
                      <a:endParaRPr/>
                    </a:p>
                  </a:txBody>
                  <a:tcPr marL="91425" marR="91425" marT="91425" marB="91425"/>
                </a:tc>
                <a:tc>
                  <a:txBody>
                    <a:bodyPr/>
                    <a:lstStyle/>
                    <a:p>
                      <a:pPr marL="0" lvl="0" indent="0" algn="ctr">
                        <a:spcBef>
                          <a:spcPts val="0"/>
                        </a:spcBef>
                        <a:spcAft>
                          <a:spcPts val="0"/>
                        </a:spcAft>
                        <a:buNone/>
                      </a:pPr>
                      <a:r>
                        <a:rPr lang="en"/>
                        <a:t>SNIP (</a:t>
                      </a:r>
                      <a:r>
                        <a:rPr lang="en">
                          <a:solidFill>
                            <a:schemeClr val="dk1"/>
                          </a:solidFill>
                        </a:rPr>
                        <a:t>Source-Normalized Impact per Paper</a:t>
                      </a:r>
                      <a:r>
                        <a:rPr lang="en"/>
                        <a:t>)</a:t>
                      </a:r>
                      <a:endParaRPr/>
                    </a:p>
                  </a:txBody>
                  <a:tcPr marL="91425" marR="91425" marT="91425" marB="91425"/>
                </a:tc>
                <a:tc>
                  <a:txBody>
                    <a:bodyPr/>
                    <a:lstStyle/>
                    <a:p>
                      <a:pPr marL="0" lvl="0" indent="0" algn="ctr" rtl="0">
                        <a:spcBef>
                          <a:spcPts val="0"/>
                        </a:spcBef>
                        <a:spcAft>
                          <a:spcPts val="0"/>
                        </a:spcAft>
                        <a:buNone/>
                      </a:pPr>
                      <a:r>
                        <a:rPr lang="en"/>
                        <a:t>SJR (</a:t>
                      </a:r>
                      <a:r>
                        <a:rPr lang="en">
                          <a:solidFill>
                            <a:schemeClr val="dk1"/>
                          </a:solidFill>
                        </a:rPr>
                        <a:t>SCImago Journal Rank</a:t>
                      </a:r>
                      <a:r>
                        <a:rPr lang="en"/>
                        <a:t>)</a:t>
                      </a:r>
                      <a:endParaRPr/>
                    </a:p>
                  </a:txBody>
                  <a:tcPr marL="91425" marR="91425" marT="91425" marB="91425"/>
                </a:tc>
                <a:extLst>
                  <a:ext uri="{0D108BD9-81ED-4DB2-BD59-A6C34878D82A}">
                    <a16:rowId xmlns:a16="http://schemas.microsoft.com/office/drawing/2014/main" val="10000"/>
                  </a:ext>
                </a:extLst>
              </a:tr>
              <a:tr h="583875">
                <a:tc>
                  <a:txBody>
                    <a:bodyPr/>
                    <a:lstStyle/>
                    <a:p>
                      <a:pPr marL="0" lvl="0" indent="0" rtl="0">
                        <a:spcBef>
                          <a:spcPts val="0"/>
                        </a:spcBef>
                        <a:spcAft>
                          <a:spcPts val="0"/>
                        </a:spcAft>
                        <a:buNone/>
                      </a:pPr>
                      <a:r>
                        <a:rPr lang="en"/>
                        <a:t>New England Journal of Medicine</a:t>
                      </a:r>
                      <a:endParaRPr/>
                    </a:p>
                  </a:txBody>
                  <a:tcPr marL="91425" marR="91425" marT="91425" marB="91425"/>
                </a:tc>
                <a:tc>
                  <a:txBody>
                    <a:bodyPr/>
                    <a:lstStyle/>
                    <a:p>
                      <a:pPr marL="0" lvl="0" indent="0" rtl="0">
                        <a:spcBef>
                          <a:spcPts val="0"/>
                        </a:spcBef>
                        <a:spcAft>
                          <a:spcPts val="0"/>
                        </a:spcAft>
                        <a:buNone/>
                      </a:pPr>
                      <a:r>
                        <a:rPr lang="en"/>
                        <a:t>72.406</a:t>
                      </a:r>
                      <a:endParaRPr/>
                    </a:p>
                  </a:txBody>
                  <a:tcPr marL="91425" marR="91425" marT="91425" marB="91425"/>
                </a:tc>
                <a:tc>
                  <a:txBody>
                    <a:bodyPr/>
                    <a:lstStyle/>
                    <a:p>
                      <a:pPr marL="0" lvl="0" indent="0" rtl="0">
                        <a:spcBef>
                          <a:spcPts val="0"/>
                        </a:spcBef>
                        <a:spcAft>
                          <a:spcPts val="0"/>
                        </a:spcAft>
                        <a:buNone/>
                      </a:pPr>
                      <a:r>
                        <a:rPr lang="en"/>
                        <a:t>12.82</a:t>
                      </a:r>
                      <a:endParaRPr/>
                    </a:p>
                  </a:txBody>
                  <a:tcPr marL="91425" marR="91425" marT="91425" marB="91425"/>
                </a:tc>
                <a:tc>
                  <a:txBody>
                    <a:bodyPr/>
                    <a:lstStyle/>
                    <a:p>
                      <a:pPr marL="0" lvl="0" indent="0" rtl="0">
                        <a:spcBef>
                          <a:spcPts val="0"/>
                        </a:spcBef>
                        <a:spcAft>
                          <a:spcPts val="0"/>
                        </a:spcAft>
                        <a:buNone/>
                      </a:pPr>
                      <a:r>
                        <a:rPr lang="en"/>
                        <a:t>14.683</a:t>
                      </a:r>
                      <a:endParaRPr/>
                    </a:p>
                  </a:txBody>
                  <a:tcPr marL="91425" marR="91425" marT="91425" marB="91425"/>
                </a:tc>
                <a:tc>
                  <a:txBody>
                    <a:bodyPr/>
                    <a:lstStyle/>
                    <a:p>
                      <a:pPr marL="0" lvl="0" indent="0" rtl="0">
                        <a:spcBef>
                          <a:spcPts val="0"/>
                        </a:spcBef>
                        <a:spcAft>
                          <a:spcPts val="0"/>
                        </a:spcAft>
                        <a:buNone/>
                      </a:pPr>
                      <a:r>
                        <a:rPr lang="en"/>
                        <a:t>15.736</a:t>
                      </a:r>
                      <a:endParaRPr/>
                    </a:p>
                  </a:txBody>
                  <a:tcPr marL="91425" marR="91425" marT="91425" marB="91425"/>
                </a:tc>
                <a:extLst>
                  <a:ext uri="{0D108BD9-81ED-4DB2-BD59-A6C34878D82A}">
                    <a16:rowId xmlns:a16="http://schemas.microsoft.com/office/drawing/2014/main" val="10001"/>
                  </a:ext>
                </a:extLst>
              </a:tr>
              <a:tr h="380625">
                <a:tc>
                  <a:txBody>
                    <a:bodyPr/>
                    <a:lstStyle/>
                    <a:p>
                      <a:pPr marL="0" lvl="0" indent="0">
                        <a:spcBef>
                          <a:spcPts val="0"/>
                        </a:spcBef>
                        <a:spcAft>
                          <a:spcPts val="0"/>
                        </a:spcAft>
                        <a:buNone/>
                      </a:pPr>
                      <a:r>
                        <a:rPr lang="en"/>
                        <a:t>Chemical Reviews</a:t>
                      </a:r>
                      <a:endParaRPr/>
                    </a:p>
                  </a:txBody>
                  <a:tcPr marL="91425" marR="91425" marT="91425" marB="91425"/>
                </a:tc>
                <a:tc>
                  <a:txBody>
                    <a:bodyPr/>
                    <a:lstStyle/>
                    <a:p>
                      <a:pPr marL="0" lvl="0" indent="0">
                        <a:spcBef>
                          <a:spcPts val="0"/>
                        </a:spcBef>
                        <a:spcAft>
                          <a:spcPts val="0"/>
                        </a:spcAft>
                        <a:buNone/>
                      </a:pPr>
                      <a:r>
                        <a:rPr lang="en"/>
                        <a:t>47.928</a:t>
                      </a:r>
                      <a:endParaRPr/>
                    </a:p>
                  </a:txBody>
                  <a:tcPr marL="91425" marR="91425" marT="91425" marB="91425"/>
                </a:tc>
                <a:tc>
                  <a:txBody>
                    <a:bodyPr/>
                    <a:lstStyle/>
                    <a:p>
                      <a:pPr marL="0" lvl="0" indent="0">
                        <a:spcBef>
                          <a:spcPts val="0"/>
                        </a:spcBef>
                        <a:spcAft>
                          <a:spcPts val="0"/>
                        </a:spcAft>
                        <a:buNone/>
                      </a:pPr>
                      <a:r>
                        <a:rPr lang="en"/>
                        <a:t>42.79</a:t>
                      </a:r>
                      <a:endParaRPr/>
                    </a:p>
                  </a:txBody>
                  <a:tcPr marL="91425" marR="91425" marT="91425" marB="91425"/>
                </a:tc>
                <a:tc>
                  <a:txBody>
                    <a:bodyPr/>
                    <a:lstStyle/>
                    <a:p>
                      <a:pPr marL="0" lvl="0" indent="0">
                        <a:spcBef>
                          <a:spcPts val="0"/>
                        </a:spcBef>
                        <a:spcAft>
                          <a:spcPts val="0"/>
                        </a:spcAft>
                        <a:buNone/>
                      </a:pPr>
                      <a:r>
                        <a:rPr lang="en"/>
                        <a:t>10.369</a:t>
                      </a:r>
                      <a:endParaRPr/>
                    </a:p>
                  </a:txBody>
                  <a:tcPr marL="91425" marR="91425" marT="91425" marB="91425"/>
                </a:tc>
                <a:tc>
                  <a:txBody>
                    <a:bodyPr/>
                    <a:lstStyle/>
                    <a:p>
                      <a:pPr marL="0" lvl="0" indent="0">
                        <a:spcBef>
                          <a:spcPts val="0"/>
                        </a:spcBef>
                        <a:spcAft>
                          <a:spcPts val="0"/>
                        </a:spcAft>
                        <a:buNone/>
                      </a:pPr>
                      <a:r>
                        <a:rPr lang="en"/>
                        <a:t>19.282</a:t>
                      </a:r>
                      <a:endParaRPr/>
                    </a:p>
                  </a:txBody>
                  <a:tcPr marL="91425" marR="91425" marT="91425" marB="91425"/>
                </a:tc>
                <a:extLst>
                  <a:ext uri="{0D108BD9-81ED-4DB2-BD59-A6C34878D82A}">
                    <a16:rowId xmlns:a16="http://schemas.microsoft.com/office/drawing/2014/main" val="10002"/>
                  </a:ext>
                </a:extLst>
              </a:tr>
              <a:tr h="334300">
                <a:tc>
                  <a:txBody>
                    <a:bodyPr/>
                    <a:lstStyle/>
                    <a:p>
                      <a:pPr marL="0" lvl="0" indent="0" rtl="0">
                        <a:spcBef>
                          <a:spcPts val="0"/>
                        </a:spcBef>
                        <a:spcAft>
                          <a:spcPts val="0"/>
                        </a:spcAft>
                        <a:buNone/>
                      </a:pPr>
                      <a:r>
                        <a:rPr lang="en"/>
                        <a:t>Science</a:t>
                      </a:r>
                      <a:endParaRPr/>
                    </a:p>
                  </a:txBody>
                  <a:tcPr marL="91425" marR="91425" marT="91425" marB="91425"/>
                </a:tc>
                <a:tc>
                  <a:txBody>
                    <a:bodyPr/>
                    <a:lstStyle/>
                    <a:p>
                      <a:pPr marL="0" lvl="0" indent="0" rtl="0">
                        <a:spcBef>
                          <a:spcPts val="0"/>
                        </a:spcBef>
                        <a:spcAft>
                          <a:spcPts val="0"/>
                        </a:spcAft>
                        <a:buNone/>
                      </a:pPr>
                      <a:r>
                        <a:rPr lang="en"/>
                        <a:t>37.205</a:t>
                      </a:r>
                      <a:endParaRPr/>
                    </a:p>
                  </a:txBody>
                  <a:tcPr marL="91425" marR="91425" marT="91425" marB="91425"/>
                </a:tc>
                <a:tc>
                  <a:txBody>
                    <a:bodyPr/>
                    <a:lstStyle/>
                    <a:p>
                      <a:pPr marL="0" lvl="0" indent="0" rtl="0">
                        <a:spcBef>
                          <a:spcPts val="0"/>
                        </a:spcBef>
                        <a:spcAft>
                          <a:spcPts val="0"/>
                        </a:spcAft>
                        <a:buNone/>
                      </a:pPr>
                      <a:r>
                        <a:rPr lang="en"/>
                        <a:t>14.39</a:t>
                      </a:r>
                      <a:endParaRPr/>
                    </a:p>
                  </a:txBody>
                  <a:tcPr marL="91425" marR="91425" marT="91425" marB="91425"/>
                </a:tc>
                <a:tc>
                  <a:txBody>
                    <a:bodyPr/>
                    <a:lstStyle/>
                    <a:p>
                      <a:pPr marL="0" lvl="0" indent="0" rtl="0">
                        <a:spcBef>
                          <a:spcPts val="0"/>
                        </a:spcBef>
                        <a:spcAft>
                          <a:spcPts val="0"/>
                        </a:spcAft>
                        <a:buNone/>
                      </a:pPr>
                      <a:r>
                        <a:rPr lang="en"/>
                        <a:t>7.688</a:t>
                      </a:r>
                      <a:endParaRPr/>
                    </a:p>
                  </a:txBody>
                  <a:tcPr marL="91425" marR="91425" marT="91425" marB="91425"/>
                </a:tc>
                <a:tc>
                  <a:txBody>
                    <a:bodyPr/>
                    <a:lstStyle/>
                    <a:p>
                      <a:pPr marL="0" lvl="0" indent="0" rtl="0">
                        <a:spcBef>
                          <a:spcPts val="0"/>
                        </a:spcBef>
                        <a:spcAft>
                          <a:spcPts val="0"/>
                        </a:spcAft>
                        <a:buNone/>
                      </a:pPr>
                      <a:r>
                        <a:rPr lang="en">
                          <a:solidFill>
                            <a:schemeClr val="dk1"/>
                          </a:solidFill>
                        </a:rPr>
                        <a:t>13.535</a:t>
                      </a:r>
                      <a:endParaRPr>
                        <a:solidFill>
                          <a:schemeClr val="dk1"/>
                        </a:solidFill>
                      </a:endParaRPr>
                    </a:p>
                  </a:txBody>
                  <a:tcPr marL="91425" marR="91425" marT="91425" marB="91425"/>
                </a:tc>
                <a:extLst>
                  <a:ext uri="{0D108BD9-81ED-4DB2-BD59-A6C34878D82A}">
                    <a16:rowId xmlns:a16="http://schemas.microsoft.com/office/drawing/2014/main" val="10003"/>
                  </a:ext>
                </a:extLst>
              </a:tr>
              <a:tr h="534050">
                <a:tc>
                  <a:txBody>
                    <a:bodyPr/>
                    <a:lstStyle/>
                    <a:p>
                      <a:pPr marL="0" lvl="0" indent="0" rtl="0">
                        <a:spcBef>
                          <a:spcPts val="0"/>
                        </a:spcBef>
                        <a:spcAft>
                          <a:spcPts val="0"/>
                        </a:spcAft>
                        <a:buNone/>
                      </a:pPr>
                      <a:r>
                        <a:rPr lang="en"/>
                        <a:t>Journal of the American Chemical Society</a:t>
                      </a:r>
                      <a:endParaRPr/>
                    </a:p>
                  </a:txBody>
                  <a:tcPr marL="91425" marR="91425" marT="91425" marB="91425"/>
                </a:tc>
                <a:tc>
                  <a:txBody>
                    <a:bodyPr/>
                    <a:lstStyle/>
                    <a:p>
                      <a:pPr marL="0" lvl="0" indent="0" rtl="0">
                        <a:spcBef>
                          <a:spcPts val="0"/>
                        </a:spcBef>
                        <a:spcAft>
                          <a:spcPts val="0"/>
                        </a:spcAft>
                        <a:buNone/>
                      </a:pPr>
                      <a:r>
                        <a:rPr lang="en"/>
                        <a:t>13.858</a:t>
                      </a:r>
                      <a:endParaRPr/>
                    </a:p>
                  </a:txBody>
                  <a:tcPr marL="91425" marR="91425" marT="91425" marB="91425"/>
                </a:tc>
                <a:tc>
                  <a:txBody>
                    <a:bodyPr/>
                    <a:lstStyle/>
                    <a:p>
                      <a:pPr marL="0" lvl="0" indent="0" rtl="0">
                        <a:spcBef>
                          <a:spcPts val="0"/>
                        </a:spcBef>
                        <a:spcAft>
                          <a:spcPts val="0"/>
                        </a:spcAft>
                        <a:buNone/>
                      </a:pPr>
                      <a:r>
                        <a:rPr lang="en"/>
                        <a:t>13.18</a:t>
                      </a:r>
                      <a:endParaRPr/>
                    </a:p>
                  </a:txBody>
                  <a:tcPr marL="91425" marR="91425" marT="91425" marB="91425"/>
                </a:tc>
                <a:tc>
                  <a:txBody>
                    <a:bodyPr/>
                    <a:lstStyle/>
                    <a:p>
                      <a:pPr marL="0" lvl="0" indent="0" rtl="0">
                        <a:spcBef>
                          <a:spcPts val="0"/>
                        </a:spcBef>
                        <a:spcAft>
                          <a:spcPts val="0"/>
                        </a:spcAft>
                        <a:buNone/>
                      </a:pPr>
                      <a:r>
                        <a:rPr lang="en"/>
                        <a:t>2.584</a:t>
                      </a:r>
                      <a:endParaRPr/>
                    </a:p>
                  </a:txBody>
                  <a:tcPr marL="91425" marR="91425" marT="91425" marB="91425"/>
                </a:tc>
                <a:tc>
                  <a:txBody>
                    <a:bodyPr/>
                    <a:lstStyle/>
                    <a:p>
                      <a:pPr marL="0" lvl="0" indent="0" rtl="0">
                        <a:spcBef>
                          <a:spcPts val="0"/>
                        </a:spcBef>
                        <a:spcAft>
                          <a:spcPts val="0"/>
                        </a:spcAft>
                        <a:buNone/>
                      </a:pPr>
                      <a:r>
                        <a:rPr lang="en">
                          <a:solidFill>
                            <a:schemeClr val="dk1"/>
                          </a:solidFill>
                        </a:rPr>
                        <a:t>7.368</a:t>
                      </a:r>
                      <a:endParaRPr>
                        <a:solidFill>
                          <a:schemeClr val="dk1"/>
                        </a:solidFill>
                      </a:endParaRPr>
                    </a:p>
                  </a:txBody>
                  <a:tcPr marL="91425" marR="91425" marT="91425" marB="91425"/>
                </a:tc>
                <a:extLst>
                  <a:ext uri="{0D108BD9-81ED-4DB2-BD59-A6C34878D82A}">
                    <a16:rowId xmlns:a16="http://schemas.microsoft.com/office/drawing/2014/main" val="10004"/>
                  </a:ext>
                </a:extLst>
              </a:tr>
              <a:tr h="550675">
                <a:tc>
                  <a:txBody>
                    <a:bodyPr/>
                    <a:lstStyle/>
                    <a:p>
                      <a:pPr marL="0" lvl="0" indent="0">
                        <a:spcBef>
                          <a:spcPts val="0"/>
                        </a:spcBef>
                        <a:spcAft>
                          <a:spcPts val="0"/>
                        </a:spcAft>
                        <a:buNone/>
                      </a:pPr>
                      <a:r>
                        <a:rPr lang="en"/>
                        <a:t>IEEE Communications Magazine</a:t>
                      </a:r>
                      <a:endParaRPr/>
                    </a:p>
                  </a:txBody>
                  <a:tcPr marL="91425" marR="91425" marT="91425" marB="91425"/>
                </a:tc>
                <a:tc>
                  <a:txBody>
                    <a:bodyPr/>
                    <a:lstStyle/>
                    <a:p>
                      <a:pPr marL="0" lvl="0" indent="0">
                        <a:spcBef>
                          <a:spcPts val="0"/>
                        </a:spcBef>
                        <a:spcAft>
                          <a:spcPts val="0"/>
                        </a:spcAft>
                        <a:buNone/>
                      </a:pPr>
                      <a:r>
                        <a:rPr lang="en"/>
                        <a:t>10.435</a:t>
                      </a:r>
                      <a:endParaRPr/>
                    </a:p>
                  </a:txBody>
                  <a:tcPr marL="91425" marR="91425" marT="91425" marB="91425"/>
                </a:tc>
                <a:tc>
                  <a:txBody>
                    <a:bodyPr/>
                    <a:lstStyle/>
                    <a:p>
                      <a:pPr marL="0" lvl="0" indent="0">
                        <a:spcBef>
                          <a:spcPts val="0"/>
                        </a:spcBef>
                        <a:spcAft>
                          <a:spcPts val="0"/>
                        </a:spcAft>
                        <a:buNone/>
                      </a:pPr>
                      <a:r>
                        <a:rPr lang="en"/>
                        <a:t>10.66</a:t>
                      </a:r>
                      <a:endParaRPr/>
                    </a:p>
                  </a:txBody>
                  <a:tcPr marL="91425" marR="91425" marT="91425" marB="91425"/>
                </a:tc>
                <a:tc>
                  <a:txBody>
                    <a:bodyPr/>
                    <a:lstStyle/>
                    <a:p>
                      <a:pPr marL="0" lvl="0" indent="0">
                        <a:spcBef>
                          <a:spcPts val="0"/>
                        </a:spcBef>
                        <a:spcAft>
                          <a:spcPts val="0"/>
                        </a:spcAft>
                        <a:buNone/>
                      </a:pPr>
                      <a:r>
                        <a:rPr lang="en"/>
                        <a:t>4.807</a:t>
                      </a:r>
                      <a:endParaRPr/>
                    </a:p>
                  </a:txBody>
                  <a:tcPr marL="91425" marR="91425" marT="91425" marB="91425"/>
                </a:tc>
                <a:tc>
                  <a:txBody>
                    <a:bodyPr/>
                    <a:lstStyle/>
                    <a:p>
                      <a:pPr marL="0" lvl="0" indent="0">
                        <a:spcBef>
                          <a:spcPts val="0"/>
                        </a:spcBef>
                        <a:spcAft>
                          <a:spcPts val="0"/>
                        </a:spcAft>
                        <a:buClr>
                          <a:schemeClr val="dk1"/>
                        </a:buClr>
                        <a:buSzPts val="1100"/>
                        <a:buFont typeface="Arial"/>
                        <a:buNone/>
                      </a:pPr>
                      <a:r>
                        <a:rPr lang="en">
                          <a:solidFill>
                            <a:schemeClr val="dk1"/>
                          </a:solidFill>
                        </a:rPr>
                        <a:t>2.827</a:t>
                      </a:r>
                      <a:endParaRPr/>
                    </a:p>
                  </a:txBody>
                  <a:tcPr marL="91425" marR="91425" marT="91425" marB="91425"/>
                </a:tc>
                <a:extLst>
                  <a:ext uri="{0D108BD9-81ED-4DB2-BD59-A6C34878D82A}">
                    <a16:rowId xmlns:a16="http://schemas.microsoft.com/office/drawing/2014/main" val="10005"/>
                  </a:ext>
                </a:extLst>
              </a:tr>
              <a:tr h="583875">
                <a:tc>
                  <a:txBody>
                    <a:bodyPr/>
                    <a:lstStyle/>
                    <a:p>
                      <a:pPr marL="0" lvl="0" indent="0">
                        <a:spcBef>
                          <a:spcPts val="0"/>
                        </a:spcBef>
                        <a:spcAft>
                          <a:spcPts val="0"/>
                        </a:spcAft>
                        <a:buNone/>
                      </a:pPr>
                      <a:r>
                        <a:rPr lang="en"/>
                        <a:t>Quarterly Journal of Economics</a:t>
                      </a:r>
                      <a:endParaRPr/>
                    </a:p>
                  </a:txBody>
                  <a:tcPr marL="91425" marR="91425" marT="91425" marB="91425"/>
                </a:tc>
                <a:tc>
                  <a:txBody>
                    <a:bodyPr/>
                    <a:lstStyle/>
                    <a:p>
                      <a:pPr marL="0" lvl="0" indent="0">
                        <a:spcBef>
                          <a:spcPts val="0"/>
                        </a:spcBef>
                        <a:spcAft>
                          <a:spcPts val="0"/>
                        </a:spcAft>
                        <a:buNone/>
                      </a:pPr>
                      <a:r>
                        <a:rPr lang="en"/>
                        <a:t>6.662</a:t>
                      </a:r>
                      <a:endParaRPr/>
                    </a:p>
                  </a:txBody>
                  <a:tcPr marL="91425" marR="91425" marT="91425" marB="91425"/>
                </a:tc>
                <a:tc>
                  <a:txBody>
                    <a:bodyPr/>
                    <a:lstStyle/>
                    <a:p>
                      <a:pPr marL="0" lvl="0" indent="0">
                        <a:spcBef>
                          <a:spcPts val="0"/>
                        </a:spcBef>
                        <a:spcAft>
                          <a:spcPts val="0"/>
                        </a:spcAft>
                        <a:buNone/>
                      </a:pPr>
                      <a:r>
                        <a:rPr lang="en"/>
                        <a:t>8.21</a:t>
                      </a:r>
                      <a:endParaRPr/>
                    </a:p>
                  </a:txBody>
                  <a:tcPr marL="91425" marR="91425" marT="91425" marB="91425"/>
                </a:tc>
                <a:tc>
                  <a:txBody>
                    <a:bodyPr/>
                    <a:lstStyle/>
                    <a:p>
                      <a:pPr marL="0" lvl="0" indent="0">
                        <a:spcBef>
                          <a:spcPts val="0"/>
                        </a:spcBef>
                        <a:spcAft>
                          <a:spcPts val="0"/>
                        </a:spcAft>
                        <a:buNone/>
                      </a:pPr>
                      <a:r>
                        <a:rPr lang="en"/>
                        <a:t>6.749</a:t>
                      </a:r>
                      <a:endParaRPr/>
                    </a:p>
                  </a:txBody>
                  <a:tcPr marL="91425" marR="91425" marT="91425" marB="91425"/>
                </a:tc>
                <a:tc>
                  <a:txBody>
                    <a:bodyPr/>
                    <a:lstStyle/>
                    <a:p>
                      <a:pPr marL="0" lvl="0" indent="0">
                        <a:spcBef>
                          <a:spcPts val="0"/>
                        </a:spcBef>
                        <a:spcAft>
                          <a:spcPts val="0"/>
                        </a:spcAft>
                        <a:buClr>
                          <a:schemeClr val="dk1"/>
                        </a:buClr>
                        <a:buSzPts val="1100"/>
                        <a:buFont typeface="Arial"/>
                        <a:buNone/>
                      </a:pPr>
                      <a:r>
                        <a:rPr lang="en">
                          <a:solidFill>
                            <a:schemeClr val="dk1"/>
                          </a:solidFill>
                        </a:rPr>
                        <a:t>24.769</a:t>
                      </a:r>
                      <a:endParaRPr/>
                    </a:p>
                  </a:txBody>
                  <a:tcPr marL="91425" marR="91425" marT="91425" marB="91425"/>
                </a:tc>
                <a:extLst>
                  <a:ext uri="{0D108BD9-81ED-4DB2-BD59-A6C34878D82A}">
                    <a16:rowId xmlns:a16="http://schemas.microsoft.com/office/drawing/2014/main" val="10006"/>
                  </a:ext>
                </a:extLst>
              </a:tr>
              <a:tr h="650550">
                <a:tc>
                  <a:txBody>
                    <a:bodyPr/>
                    <a:lstStyle/>
                    <a:p>
                      <a:pPr marL="0" lvl="0" indent="0" rtl="0">
                        <a:spcBef>
                          <a:spcPts val="0"/>
                        </a:spcBef>
                        <a:spcAft>
                          <a:spcPts val="0"/>
                        </a:spcAft>
                        <a:buNone/>
                      </a:pPr>
                      <a:r>
                        <a:rPr lang="en"/>
                        <a:t>Astrophysical Journal (not ApJ Supplement)</a:t>
                      </a:r>
                      <a:endParaRPr/>
                    </a:p>
                  </a:txBody>
                  <a:tcPr marL="91425" marR="91425" marT="91425" marB="91425"/>
                </a:tc>
                <a:tc>
                  <a:txBody>
                    <a:bodyPr/>
                    <a:lstStyle/>
                    <a:p>
                      <a:pPr marL="0" lvl="0" indent="0" rtl="0">
                        <a:spcBef>
                          <a:spcPts val="0"/>
                        </a:spcBef>
                        <a:spcAft>
                          <a:spcPts val="0"/>
                        </a:spcAft>
                        <a:buNone/>
                      </a:pPr>
                      <a:r>
                        <a:rPr lang="en"/>
                        <a:t>5.533</a:t>
                      </a:r>
                      <a:br>
                        <a:rPr lang="en"/>
                      </a:br>
                      <a:endParaRPr/>
                    </a:p>
                  </a:txBody>
                  <a:tcPr marL="91425" marR="91425" marT="91425" marB="91425"/>
                </a:tc>
                <a:tc>
                  <a:txBody>
                    <a:bodyPr/>
                    <a:lstStyle/>
                    <a:p>
                      <a:pPr marL="0" lvl="0" indent="0" rtl="0">
                        <a:spcBef>
                          <a:spcPts val="0"/>
                        </a:spcBef>
                        <a:spcAft>
                          <a:spcPts val="0"/>
                        </a:spcAft>
                        <a:buNone/>
                      </a:pPr>
                      <a:r>
                        <a:rPr lang="en"/>
                        <a:t>5.26</a:t>
                      </a:r>
                      <a:endParaRPr/>
                    </a:p>
                  </a:txBody>
                  <a:tcPr marL="91425" marR="91425" marT="91425" marB="91425"/>
                </a:tc>
                <a:tc>
                  <a:txBody>
                    <a:bodyPr/>
                    <a:lstStyle/>
                    <a:p>
                      <a:pPr marL="0" lvl="0" indent="0" rtl="0">
                        <a:spcBef>
                          <a:spcPts val="0"/>
                        </a:spcBef>
                        <a:spcAft>
                          <a:spcPts val="0"/>
                        </a:spcAft>
                        <a:buNone/>
                      </a:pPr>
                      <a:r>
                        <a:rPr lang="en"/>
                        <a:t>8.836</a:t>
                      </a:r>
                      <a:endParaRPr/>
                    </a:p>
                  </a:txBody>
                  <a:tcPr marL="91425" marR="91425" marT="91425" marB="91425"/>
                </a:tc>
                <a:tc>
                  <a:txBody>
                    <a:bodyPr/>
                    <a:lstStyle/>
                    <a:p>
                      <a:pPr marL="0" lvl="0" indent="0" rtl="0">
                        <a:spcBef>
                          <a:spcPts val="0"/>
                        </a:spcBef>
                        <a:spcAft>
                          <a:spcPts val="0"/>
                        </a:spcAft>
                        <a:buNone/>
                      </a:pPr>
                      <a:r>
                        <a:rPr lang="en">
                          <a:solidFill>
                            <a:schemeClr val="dk1"/>
                          </a:solidFill>
                        </a:rPr>
                        <a:t>2.863</a:t>
                      </a:r>
                      <a:endParaRPr>
                        <a:solidFill>
                          <a:schemeClr val="dk1"/>
                        </a:solidFill>
                      </a:endParaRPr>
                    </a:p>
                  </a:txBody>
                  <a:tcPr marL="91425" marR="91425" marT="91425" marB="91425"/>
                </a:tc>
                <a:extLst>
                  <a:ext uri="{0D108BD9-81ED-4DB2-BD59-A6C34878D82A}">
                    <a16:rowId xmlns:a16="http://schemas.microsoft.com/office/drawing/2014/main" val="10007"/>
                  </a:ext>
                </a:extLst>
              </a:tr>
              <a:tr h="340250">
                <a:tc>
                  <a:txBody>
                    <a:bodyPr/>
                    <a:lstStyle/>
                    <a:p>
                      <a:pPr marL="0" lvl="0" indent="0" rtl="0">
                        <a:spcBef>
                          <a:spcPts val="0"/>
                        </a:spcBef>
                        <a:spcAft>
                          <a:spcPts val="0"/>
                        </a:spcAft>
                        <a:buNone/>
                      </a:pPr>
                      <a:r>
                        <a:rPr lang="en"/>
                        <a:t>Economic History Review</a:t>
                      </a:r>
                      <a:endParaRPr/>
                    </a:p>
                  </a:txBody>
                  <a:tcPr marL="91425" marR="91425" marT="91425" marB="91425"/>
                </a:tc>
                <a:tc>
                  <a:txBody>
                    <a:bodyPr/>
                    <a:lstStyle/>
                    <a:p>
                      <a:pPr marL="0" lvl="0" indent="0" rtl="0">
                        <a:spcBef>
                          <a:spcPts val="0"/>
                        </a:spcBef>
                        <a:spcAft>
                          <a:spcPts val="0"/>
                        </a:spcAft>
                        <a:buNone/>
                      </a:pPr>
                      <a:r>
                        <a:rPr lang="en"/>
                        <a:t>1.233</a:t>
                      </a:r>
                      <a:endParaRPr/>
                    </a:p>
                  </a:txBody>
                  <a:tcPr marL="91425" marR="91425" marT="91425" marB="91425"/>
                </a:tc>
                <a:tc>
                  <a:txBody>
                    <a:bodyPr/>
                    <a:lstStyle/>
                    <a:p>
                      <a:pPr marL="0" lvl="0" indent="0">
                        <a:spcBef>
                          <a:spcPts val="0"/>
                        </a:spcBef>
                        <a:spcAft>
                          <a:spcPts val="0"/>
                        </a:spcAft>
                        <a:buNone/>
                      </a:pPr>
                      <a:r>
                        <a:rPr lang="en"/>
                        <a:t>1.57</a:t>
                      </a:r>
                      <a:endParaRPr/>
                    </a:p>
                  </a:txBody>
                  <a:tcPr marL="91425" marR="91425" marT="91425" marB="91425"/>
                </a:tc>
                <a:tc>
                  <a:txBody>
                    <a:bodyPr/>
                    <a:lstStyle/>
                    <a:p>
                      <a:pPr marL="0" lvl="0" indent="0">
                        <a:spcBef>
                          <a:spcPts val="0"/>
                        </a:spcBef>
                        <a:spcAft>
                          <a:spcPts val="0"/>
                        </a:spcAft>
                        <a:buNone/>
                      </a:pPr>
                      <a:r>
                        <a:rPr lang="en"/>
                        <a:t>1.821</a:t>
                      </a:r>
                      <a:endParaRPr/>
                    </a:p>
                  </a:txBody>
                  <a:tcPr marL="91425" marR="91425" marT="91425" marB="91425"/>
                </a:tc>
                <a:tc>
                  <a:txBody>
                    <a:bodyPr/>
                    <a:lstStyle/>
                    <a:p>
                      <a:pPr marL="0" lvl="0" indent="0">
                        <a:spcBef>
                          <a:spcPts val="0"/>
                        </a:spcBef>
                        <a:spcAft>
                          <a:spcPts val="0"/>
                        </a:spcAft>
                        <a:buClr>
                          <a:schemeClr val="dk1"/>
                        </a:buClr>
                        <a:buSzPts val="1100"/>
                        <a:buFont typeface="Arial"/>
                        <a:buNone/>
                      </a:pPr>
                      <a:r>
                        <a:rPr lang="en">
                          <a:solidFill>
                            <a:schemeClr val="dk1"/>
                          </a:solidFill>
                        </a:rPr>
                        <a:t>1.210</a:t>
                      </a:r>
                      <a:endParaRPr/>
                    </a:p>
                  </a:txBody>
                  <a:tcPr marL="91425" marR="91425" marT="91425" marB="91425"/>
                </a:tc>
                <a:extLst>
                  <a:ext uri="{0D108BD9-81ED-4DB2-BD59-A6C34878D82A}">
                    <a16:rowId xmlns:a16="http://schemas.microsoft.com/office/drawing/2014/main" val="10008"/>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311700" y="1498100"/>
            <a:ext cx="8520600" cy="30708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Free</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Times Cited</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Citation Alerts</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H-Index</a:t>
            </a:r>
            <a:br>
              <a:rPr lang="en" sz="2400">
                <a:solidFill>
                  <a:srgbClr val="000000"/>
                </a:solidFill>
              </a:rPr>
            </a:b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Google Profile*</a:t>
            </a:r>
            <a:endParaRPr sz="2400">
              <a:solidFill>
                <a:srgbClr val="000000"/>
              </a:solidFill>
            </a:endParaRPr>
          </a:p>
          <a:p>
            <a:pPr marL="457200" lvl="0" indent="-381000" rtl="0">
              <a:lnSpc>
                <a:spcPct val="100000"/>
              </a:lnSpc>
              <a:spcBef>
                <a:spcPts val="0"/>
              </a:spcBef>
              <a:spcAft>
                <a:spcPts val="0"/>
              </a:spcAft>
              <a:buSzPts val="2400"/>
              <a:buChar char="●"/>
            </a:pPr>
            <a:r>
              <a:rPr lang="en" sz="2400" u="sng">
                <a:solidFill>
                  <a:schemeClr val="hlink"/>
                </a:solidFill>
                <a:hlinkClick r:id="rId3"/>
              </a:rPr>
              <a:t>https://scholar.google.com/intl/en/scholar/citations.html</a:t>
            </a:r>
            <a:r>
              <a:rPr lang="en" sz="2400">
                <a:solidFill>
                  <a:schemeClr val="dk1"/>
                </a:solidFill>
              </a:rPr>
              <a:t> </a:t>
            </a:r>
            <a:endParaRPr sz="2400"/>
          </a:p>
        </p:txBody>
      </p:sp>
      <p:pic>
        <p:nvPicPr>
          <p:cNvPr id="159" name="Shape 159"/>
          <p:cNvPicPr preferRelativeResize="0"/>
          <p:nvPr/>
        </p:nvPicPr>
        <p:blipFill>
          <a:blip r:embed="rId4">
            <a:alphaModFix/>
          </a:blip>
          <a:stretch>
            <a:fillRect/>
          </a:stretch>
        </p:blipFill>
        <p:spPr>
          <a:xfrm>
            <a:off x="2724150" y="421800"/>
            <a:ext cx="3695700" cy="619125"/>
          </a:xfrm>
          <a:prstGeom prst="rect">
            <a:avLst/>
          </a:prstGeom>
          <a:noFill/>
          <a:ln>
            <a:noFill/>
          </a:ln>
        </p:spPr>
      </p:pic>
      <p:pic>
        <p:nvPicPr>
          <p:cNvPr id="160" name="Shape 160"/>
          <p:cNvPicPr preferRelativeResize="0"/>
          <p:nvPr/>
        </p:nvPicPr>
        <p:blipFill>
          <a:blip r:embed="rId5">
            <a:alphaModFix/>
          </a:blip>
          <a:stretch>
            <a:fillRect/>
          </a:stretch>
        </p:blipFill>
        <p:spPr>
          <a:xfrm>
            <a:off x="5674025" y="1399950"/>
            <a:ext cx="2802400" cy="2611650"/>
          </a:xfrm>
          <a:prstGeom prst="rect">
            <a:avLst/>
          </a:prstGeom>
          <a:noFill/>
          <a:ln>
            <a:noFill/>
          </a:ln>
        </p:spPr>
      </p:pic>
      <p:sp>
        <p:nvSpPr>
          <p:cNvPr id="161" name="Shape 161"/>
          <p:cNvSpPr txBox="1"/>
          <p:nvPr/>
        </p:nvSpPr>
        <p:spPr>
          <a:xfrm>
            <a:off x="5160150" y="4713425"/>
            <a:ext cx="3896100" cy="366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100" u="sng">
                <a:solidFill>
                  <a:schemeClr val="hlink"/>
                </a:solidFill>
                <a:hlinkClick r:id="rId6"/>
              </a:rPr>
              <a:t>https://commons.wikimedia.org/wiki/File:H-index_plot.PNG</a:t>
            </a:r>
            <a:r>
              <a:rPr lang="en" sz="1100"/>
              <a:t> </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0" y="854600"/>
            <a:ext cx="9072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Article/Author Metrics</a:t>
            </a:r>
            <a:endParaRPr sz="3600"/>
          </a:p>
        </p:txBody>
      </p:sp>
      <p:pic>
        <p:nvPicPr>
          <p:cNvPr id="167" name="Shape 167"/>
          <p:cNvPicPr preferRelativeResize="0"/>
          <p:nvPr/>
        </p:nvPicPr>
        <p:blipFill>
          <a:blip r:embed="rId3">
            <a:alphaModFix/>
          </a:blip>
          <a:stretch>
            <a:fillRect/>
          </a:stretch>
        </p:blipFill>
        <p:spPr>
          <a:xfrm>
            <a:off x="0" y="0"/>
            <a:ext cx="3695700" cy="619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0" y="844500"/>
            <a:ext cx="9144000" cy="71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 </a:t>
            </a:r>
            <a:r>
              <a:rPr lang="en" sz="3600"/>
              <a:t>Profiles</a:t>
            </a:r>
            <a:endParaRPr sz="3600"/>
          </a:p>
        </p:txBody>
      </p:sp>
      <p:pic>
        <p:nvPicPr>
          <p:cNvPr id="173" name="Shape 173"/>
          <p:cNvPicPr preferRelativeResize="0"/>
          <p:nvPr/>
        </p:nvPicPr>
        <p:blipFill>
          <a:blip r:embed="rId3">
            <a:alphaModFix/>
          </a:blip>
          <a:stretch>
            <a:fillRect/>
          </a:stretch>
        </p:blipFill>
        <p:spPr>
          <a:xfrm>
            <a:off x="0" y="0"/>
            <a:ext cx="3695700" cy="619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311700" y="1148550"/>
            <a:ext cx="8520600" cy="38286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Coverage</a:t>
            </a:r>
            <a:br>
              <a:rPr lang="en" sz="2400">
                <a:solidFill>
                  <a:srgbClr val="000000"/>
                </a:solidFill>
              </a:rPr>
            </a:br>
            <a:r>
              <a:rPr lang="en" sz="2400">
                <a:solidFill>
                  <a:srgbClr val="000000"/>
                </a:solidFill>
              </a:rPr>
              <a:t>13,K+ journals, 80K books, 180K conference proceedings</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Times Cited</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Citation Alerts</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Citation Reports/H-Index</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“Top papers”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Highly Cited Papers</a:t>
            </a:r>
            <a:endParaRPr sz="2400">
              <a:solidFill>
                <a:srgbClr val="000000"/>
              </a:solidFill>
            </a:endParaRPr>
          </a:p>
          <a:p>
            <a:pPr marL="914400" lvl="1" indent="-381000">
              <a:spcBef>
                <a:spcPts val="0"/>
              </a:spcBef>
              <a:spcAft>
                <a:spcPts val="0"/>
              </a:spcAft>
              <a:buClr>
                <a:srgbClr val="000000"/>
              </a:buClr>
              <a:buSzPts val="2400"/>
              <a:buChar char="○"/>
            </a:pPr>
            <a:r>
              <a:rPr lang="en" sz="2400">
                <a:solidFill>
                  <a:srgbClr val="000000"/>
                </a:solidFill>
              </a:rPr>
              <a:t>Hot Papers</a:t>
            </a:r>
            <a:endParaRPr sz="2400">
              <a:solidFill>
                <a:srgbClr val="000000"/>
              </a:solidFill>
            </a:endParaRPr>
          </a:p>
        </p:txBody>
      </p:sp>
      <p:pic>
        <p:nvPicPr>
          <p:cNvPr id="179" name="Shape 179"/>
          <p:cNvPicPr preferRelativeResize="0"/>
          <p:nvPr/>
        </p:nvPicPr>
        <p:blipFill rotWithShape="1">
          <a:blip r:embed="rId3">
            <a:alphaModFix/>
          </a:blip>
          <a:srcRect t="35056" b="31419"/>
          <a:stretch/>
        </p:blipFill>
        <p:spPr>
          <a:xfrm>
            <a:off x="2901488" y="460125"/>
            <a:ext cx="3341025" cy="572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0" y="0"/>
            <a:ext cx="3417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Article Metrics</a:t>
            </a:r>
            <a:endParaRPr sz="3600"/>
          </a:p>
        </p:txBody>
      </p:sp>
      <p:pic>
        <p:nvPicPr>
          <p:cNvPr id="185" name="Shape 185"/>
          <p:cNvPicPr preferRelativeResize="0"/>
          <p:nvPr/>
        </p:nvPicPr>
        <p:blipFill rotWithShape="1">
          <a:blip r:embed="rId3">
            <a:alphaModFix/>
          </a:blip>
          <a:srcRect t="35056" b="31419"/>
          <a:stretch/>
        </p:blipFill>
        <p:spPr>
          <a:xfrm>
            <a:off x="5802975" y="0"/>
            <a:ext cx="3341025" cy="572700"/>
          </a:xfrm>
          <a:prstGeom prst="rect">
            <a:avLst/>
          </a:prstGeom>
          <a:noFill/>
          <a:ln>
            <a:noFill/>
          </a:ln>
        </p:spPr>
      </p:pic>
      <p:pic>
        <p:nvPicPr>
          <p:cNvPr id="186" name="Shape 186"/>
          <p:cNvPicPr preferRelativeResize="0"/>
          <p:nvPr/>
        </p:nvPicPr>
        <p:blipFill>
          <a:blip r:embed="rId4">
            <a:alphaModFix/>
          </a:blip>
          <a:stretch>
            <a:fillRect/>
          </a:stretch>
        </p:blipFill>
        <p:spPr>
          <a:xfrm>
            <a:off x="0" y="742700"/>
            <a:ext cx="6139101" cy="4178850"/>
          </a:xfrm>
          <a:prstGeom prst="rect">
            <a:avLst/>
          </a:prstGeom>
          <a:noFill/>
          <a:ln>
            <a:noFill/>
          </a:ln>
        </p:spPr>
      </p:pic>
      <p:pic>
        <p:nvPicPr>
          <p:cNvPr id="187" name="Shape 187"/>
          <p:cNvPicPr preferRelativeResize="0"/>
          <p:nvPr/>
        </p:nvPicPr>
        <p:blipFill rotWithShape="1">
          <a:blip r:embed="rId5">
            <a:alphaModFix/>
          </a:blip>
          <a:srcRect b="38620"/>
          <a:stretch/>
        </p:blipFill>
        <p:spPr>
          <a:xfrm>
            <a:off x="6050225" y="2204950"/>
            <a:ext cx="3112575" cy="816575"/>
          </a:xfrm>
          <a:prstGeom prst="rect">
            <a:avLst/>
          </a:prstGeom>
          <a:noFill/>
          <a:ln w="9525" cap="flat" cmpd="sng">
            <a:solidFill>
              <a:schemeClr val="dk2"/>
            </a:solidFill>
            <a:prstDash val="solid"/>
            <a:round/>
            <a:headEnd type="none" w="med" len="med"/>
            <a:tailEnd type="none" w="med" len="med"/>
          </a:ln>
        </p:spPr>
      </p:pic>
      <p:pic>
        <p:nvPicPr>
          <p:cNvPr id="188" name="Shape 188"/>
          <p:cNvPicPr preferRelativeResize="0"/>
          <p:nvPr/>
        </p:nvPicPr>
        <p:blipFill>
          <a:blip r:embed="rId6">
            <a:alphaModFix/>
          </a:blip>
          <a:stretch>
            <a:fillRect/>
          </a:stretch>
        </p:blipFill>
        <p:spPr>
          <a:xfrm>
            <a:off x="6167594" y="4104975"/>
            <a:ext cx="2920294" cy="816575"/>
          </a:xfrm>
          <a:prstGeom prst="rect">
            <a:avLst/>
          </a:prstGeom>
          <a:noFill/>
          <a:ln w="9525" cap="flat" cmpd="sng">
            <a:solidFill>
              <a:schemeClr val="dk2"/>
            </a:solidFill>
            <a:prstDash val="solid"/>
            <a:round/>
            <a:headEnd type="none" w="med" len="med"/>
            <a:tailEnd type="none" w="med" len="me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0" y="7981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Article Metrics</a:t>
            </a:r>
            <a:endParaRPr sz="3600"/>
          </a:p>
        </p:txBody>
      </p:sp>
      <p:pic>
        <p:nvPicPr>
          <p:cNvPr id="194" name="Shape 194"/>
          <p:cNvPicPr preferRelativeResize="0"/>
          <p:nvPr/>
        </p:nvPicPr>
        <p:blipFill rotWithShape="1">
          <a:blip r:embed="rId3">
            <a:alphaModFix/>
          </a:blip>
          <a:srcRect t="35056" b="31419"/>
          <a:stretch/>
        </p:blipFill>
        <p:spPr>
          <a:xfrm>
            <a:off x="5802975" y="0"/>
            <a:ext cx="3341025" cy="572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Shape 199"/>
          <p:cNvPicPr preferRelativeResize="0"/>
          <p:nvPr/>
        </p:nvPicPr>
        <p:blipFill rotWithShape="1">
          <a:blip r:embed="rId3">
            <a:alphaModFix/>
          </a:blip>
          <a:srcRect t="35056" b="31419"/>
          <a:stretch/>
        </p:blipFill>
        <p:spPr>
          <a:xfrm>
            <a:off x="5802975" y="0"/>
            <a:ext cx="3341025" cy="572700"/>
          </a:xfrm>
          <a:prstGeom prst="rect">
            <a:avLst/>
          </a:prstGeom>
          <a:noFill/>
          <a:ln>
            <a:noFill/>
          </a:ln>
        </p:spPr>
      </p:pic>
      <p:sp>
        <p:nvSpPr>
          <p:cNvPr id="200" name="Shape 200"/>
          <p:cNvSpPr txBox="1">
            <a:spLocks noGrp="1"/>
          </p:cNvSpPr>
          <p:nvPr>
            <p:ph type="title"/>
          </p:nvPr>
        </p:nvSpPr>
        <p:spPr>
          <a:xfrm>
            <a:off x="0" y="8314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Cited Ref Searching - Variations</a:t>
            </a:r>
            <a:endParaRPr sz="3600"/>
          </a:p>
        </p:txBody>
      </p:sp>
      <p:sp>
        <p:nvSpPr>
          <p:cNvPr id="201" name="Shape 201"/>
          <p:cNvSpPr txBox="1"/>
          <p:nvPr/>
        </p:nvSpPr>
        <p:spPr>
          <a:xfrm>
            <a:off x="430600" y="2021925"/>
            <a:ext cx="3790500" cy="24720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800"/>
              <a:t>Citation Variations</a:t>
            </a:r>
            <a:endParaRPr sz="1800"/>
          </a:p>
          <a:p>
            <a:pPr marL="457200" lvl="0" indent="-342900" rtl="0">
              <a:spcBef>
                <a:spcPts val="0"/>
              </a:spcBef>
              <a:spcAft>
                <a:spcPts val="0"/>
              </a:spcAft>
              <a:buSzPts val="1800"/>
              <a:buChar char="●"/>
            </a:pPr>
            <a:r>
              <a:rPr lang="en" sz="1800"/>
              <a:t>Article cited incorrectly</a:t>
            </a:r>
            <a:endParaRPr sz="1800"/>
          </a:p>
          <a:p>
            <a:pPr marL="457200" lvl="0" indent="-342900" rtl="0">
              <a:spcBef>
                <a:spcPts val="0"/>
              </a:spcBef>
              <a:spcAft>
                <a:spcPts val="0"/>
              </a:spcAft>
              <a:buSzPts val="1800"/>
              <a:buChar char="●"/>
            </a:pPr>
            <a:r>
              <a:rPr lang="en" sz="1800"/>
              <a:t>Article cited before article was indexed</a:t>
            </a:r>
            <a:endParaRPr sz="1800"/>
          </a:p>
          <a:p>
            <a:pPr marL="914400" lvl="1" indent="-342900" rtl="0">
              <a:spcBef>
                <a:spcPts val="0"/>
              </a:spcBef>
              <a:spcAft>
                <a:spcPts val="0"/>
              </a:spcAft>
              <a:buSzPts val="1800"/>
              <a:buChar char="○"/>
            </a:pPr>
            <a:r>
              <a:rPr lang="en" sz="1800"/>
              <a:t>In Press, ASAP or Preprint</a:t>
            </a:r>
            <a:endParaRPr sz="1800"/>
          </a:p>
          <a:p>
            <a:pPr marL="457200" lvl="0" indent="-342900" rtl="0">
              <a:spcBef>
                <a:spcPts val="0"/>
              </a:spcBef>
              <a:spcAft>
                <a:spcPts val="0"/>
              </a:spcAft>
              <a:buSzPts val="1800"/>
              <a:buChar char="●"/>
            </a:pPr>
            <a:r>
              <a:rPr lang="en" sz="1800"/>
              <a:t>Web of Science errors</a:t>
            </a:r>
            <a:endParaRPr sz="1800"/>
          </a:p>
        </p:txBody>
      </p:sp>
      <p:sp>
        <p:nvSpPr>
          <p:cNvPr id="202" name="Shape 202"/>
          <p:cNvSpPr txBox="1"/>
          <p:nvPr/>
        </p:nvSpPr>
        <p:spPr>
          <a:xfrm>
            <a:off x="4363100" y="2021925"/>
            <a:ext cx="4500000" cy="2472000"/>
          </a:xfrm>
          <a:prstGeom prst="rect">
            <a:avLst/>
          </a:prstGeom>
          <a:noFill/>
          <a:ln>
            <a:noFill/>
          </a:ln>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sz="1800"/>
              <a:t>Can You Fix Citation Variants?</a:t>
            </a:r>
            <a:endParaRPr sz="1800"/>
          </a:p>
          <a:p>
            <a:pPr marL="914400" lvl="1" indent="-342900" rtl="0">
              <a:spcBef>
                <a:spcPts val="0"/>
              </a:spcBef>
              <a:spcAft>
                <a:spcPts val="0"/>
              </a:spcAft>
              <a:buSzPts val="1800"/>
              <a:buChar char="○"/>
            </a:pPr>
            <a:r>
              <a:rPr lang="en" sz="1800"/>
              <a:t>Maybe</a:t>
            </a:r>
            <a:br>
              <a:rPr lang="en" sz="1800"/>
            </a:br>
            <a:endParaRPr sz="1800"/>
          </a:p>
          <a:p>
            <a:pPr marL="457200" lvl="0" indent="-342900" rtl="0">
              <a:spcBef>
                <a:spcPts val="0"/>
              </a:spcBef>
              <a:spcAft>
                <a:spcPts val="0"/>
              </a:spcAft>
              <a:buSzPts val="1800"/>
              <a:buChar char="●"/>
            </a:pPr>
            <a:r>
              <a:rPr lang="en" sz="1800"/>
              <a:t>Why Fix Citation Variants?</a:t>
            </a:r>
            <a:endParaRPr sz="1800"/>
          </a:p>
          <a:p>
            <a:pPr marL="914400" lvl="1" indent="-342900" rtl="0">
              <a:spcBef>
                <a:spcPts val="0"/>
              </a:spcBef>
              <a:spcAft>
                <a:spcPts val="0"/>
              </a:spcAft>
              <a:buSzPts val="1800"/>
              <a:buChar char="○"/>
            </a:pPr>
            <a:r>
              <a:rPr lang="en" sz="1800"/>
              <a:t>“Times Cited” heavily used</a:t>
            </a:r>
            <a:endParaRPr sz="1800"/>
          </a:p>
          <a:p>
            <a:pPr marL="914400" lvl="1" indent="-342900" rtl="0">
              <a:spcBef>
                <a:spcPts val="0"/>
              </a:spcBef>
              <a:spcAft>
                <a:spcPts val="0"/>
              </a:spcAft>
              <a:buSzPts val="1800"/>
              <a:buChar char="○"/>
            </a:pPr>
            <a:r>
              <a:rPr lang="en" sz="1800"/>
              <a:t>“Times Cited” sorting option</a:t>
            </a:r>
            <a:endParaRPr sz="1800"/>
          </a:p>
          <a:p>
            <a:pPr marL="914400" lvl="1" indent="-342900" rtl="0">
              <a:spcBef>
                <a:spcPts val="0"/>
              </a:spcBef>
              <a:spcAft>
                <a:spcPts val="0"/>
              </a:spcAft>
              <a:buSzPts val="1800"/>
              <a:buChar char="○"/>
            </a:pPr>
            <a:r>
              <a:rPr lang="en" sz="1800"/>
              <a:t>Could impact H-Index</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Shape 207"/>
          <p:cNvPicPr preferRelativeResize="0"/>
          <p:nvPr/>
        </p:nvPicPr>
        <p:blipFill rotWithShape="1">
          <a:blip r:embed="rId3">
            <a:alphaModFix/>
          </a:blip>
          <a:srcRect t="34402" b="29558"/>
          <a:stretch/>
        </p:blipFill>
        <p:spPr>
          <a:xfrm>
            <a:off x="6035925" y="-1"/>
            <a:ext cx="3108075" cy="572700"/>
          </a:xfrm>
          <a:prstGeom prst="rect">
            <a:avLst/>
          </a:prstGeom>
          <a:noFill/>
          <a:ln>
            <a:noFill/>
          </a:ln>
        </p:spPr>
      </p:pic>
      <p:sp>
        <p:nvSpPr>
          <p:cNvPr id="208" name="Shape 208"/>
          <p:cNvSpPr txBox="1">
            <a:spLocks noGrp="1"/>
          </p:cNvSpPr>
          <p:nvPr>
            <p:ph type="title"/>
          </p:nvPr>
        </p:nvSpPr>
        <p:spPr>
          <a:xfrm>
            <a:off x="0" y="7981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Author Metrics &amp; Researcher ID</a:t>
            </a:r>
            <a:endParaRPr sz="3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311700" y="1152475"/>
            <a:ext cx="8237100" cy="36540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Why different citation counts?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GS includes dissertations, theses, preprints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GS identifies citing articles not yet indexed in WoS (ASAPs)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Possible duplicate references in GS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Variant citations in WoS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Some citations unique to WoS</a:t>
            </a:r>
            <a:endParaRPr sz="2400">
              <a:solidFill>
                <a:srgbClr val="000000"/>
              </a:solidFill>
            </a:endParaRPr>
          </a:p>
          <a:p>
            <a:pPr marL="914400" lvl="1" indent="-381000" rtl="0">
              <a:spcBef>
                <a:spcPts val="0"/>
              </a:spcBef>
              <a:spcAft>
                <a:spcPts val="0"/>
              </a:spcAft>
              <a:buClr>
                <a:srgbClr val="000000"/>
              </a:buClr>
              <a:buSzPts val="2400"/>
              <a:buChar char="○"/>
            </a:pPr>
            <a:r>
              <a:rPr lang="en" sz="2400">
                <a:solidFill>
                  <a:srgbClr val="000000"/>
                </a:solidFill>
              </a:rPr>
              <a:t>Missing citations in WoS</a:t>
            </a:r>
            <a:endParaRPr sz="2400">
              <a:solidFill>
                <a:srgbClr val="000000"/>
              </a:solidFill>
            </a:endParaRPr>
          </a:p>
        </p:txBody>
      </p:sp>
      <p:pic>
        <p:nvPicPr>
          <p:cNvPr id="214" name="Shape 214"/>
          <p:cNvPicPr preferRelativeResize="0"/>
          <p:nvPr/>
        </p:nvPicPr>
        <p:blipFill rotWithShape="1">
          <a:blip r:embed="rId3">
            <a:alphaModFix/>
          </a:blip>
          <a:srcRect t="34402" b="29558"/>
          <a:stretch/>
        </p:blipFill>
        <p:spPr>
          <a:xfrm>
            <a:off x="5783974" y="0"/>
            <a:ext cx="3360026" cy="619125"/>
          </a:xfrm>
          <a:prstGeom prst="rect">
            <a:avLst/>
          </a:prstGeom>
          <a:noFill/>
          <a:ln>
            <a:noFill/>
          </a:ln>
        </p:spPr>
      </p:pic>
      <p:pic>
        <p:nvPicPr>
          <p:cNvPr id="215" name="Shape 215"/>
          <p:cNvPicPr preferRelativeResize="0"/>
          <p:nvPr/>
        </p:nvPicPr>
        <p:blipFill>
          <a:blip r:embed="rId4">
            <a:alphaModFix/>
          </a:blip>
          <a:stretch>
            <a:fillRect/>
          </a:stretch>
        </p:blipFill>
        <p:spPr>
          <a:xfrm>
            <a:off x="0" y="0"/>
            <a:ext cx="3695700" cy="6191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311700" y="21367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Publish or Perish - www.harzing.com</a:t>
            </a:r>
            <a:endParaRPr/>
          </a:p>
        </p:txBody>
      </p:sp>
      <p:sp>
        <p:nvSpPr>
          <p:cNvPr id="221" name="Shape 221"/>
          <p:cNvSpPr txBox="1">
            <a:spLocks noGrp="1"/>
          </p:cNvSpPr>
          <p:nvPr>
            <p:ph type="body" idx="1"/>
          </p:nvPr>
        </p:nvSpPr>
        <p:spPr>
          <a:xfrm>
            <a:off x="0" y="1152475"/>
            <a:ext cx="3999900" cy="37722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Clr>
                <a:schemeClr val="dk1"/>
              </a:buClr>
              <a:buSzPts val="1100"/>
              <a:buChar char="●"/>
            </a:pPr>
            <a:r>
              <a:rPr lang="en"/>
              <a:t>Total number of papers and total number of citations</a:t>
            </a:r>
            <a:endParaRPr/>
          </a:p>
          <a:p>
            <a:pPr marL="457200" lvl="0" indent="-298450" rtl="0">
              <a:spcBef>
                <a:spcPts val="0"/>
              </a:spcBef>
              <a:spcAft>
                <a:spcPts val="0"/>
              </a:spcAft>
              <a:buClr>
                <a:schemeClr val="dk1"/>
              </a:buClr>
              <a:buSzPts val="1100"/>
              <a:buChar char="●"/>
            </a:pPr>
            <a:r>
              <a:rPr lang="en"/>
              <a:t>Average citations per paper, citations per author, papers per author, and citations per year</a:t>
            </a:r>
            <a:endParaRPr/>
          </a:p>
          <a:p>
            <a:pPr marL="457200" lvl="0" indent="-298450" rtl="0">
              <a:spcBef>
                <a:spcPts val="0"/>
              </a:spcBef>
              <a:spcAft>
                <a:spcPts val="0"/>
              </a:spcAft>
              <a:buClr>
                <a:schemeClr val="dk1"/>
              </a:buClr>
              <a:buSzPts val="1100"/>
              <a:buChar char="●"/>
            </a:pPr>
            <a:r>
              <a:rPr lang="en"/>
              <a:t>Hirsch's h-index and related parameters</a:t>
            </a:r>
            <a:endParaRPr/>
          </a:p>
          <a:p>
            <a:pPr marL="457200" lvl="0" indent="-298450" rtl="0">
              <a:spcBef>
                <a:spcPts val="0"/>
              </a:spcBef>
              <a:spcAft>
                <a:spcPts val="0"/>
              </a:spcAft>
              <a:buClr>
                <a:schemeClr val="dk1"/>
              </a:buClr>
              <a:buSzPts val="1100"/>
              <a:buChar char="●"/>
            </a:pPr>
            <a:r>
              <a:rPr lang="en"/>
              <a:t>Egghe's g-index</a:t>
            </a:r>
            <a:endParaRPr/>
          </a:p>
          <a:p>
            <a:pPr marL="457200" lvl="0" indent="-298450" rtl="0">
              <a:spcBef>
                <a:spcPts val="0"/>
              </a:spcBef>
              <a:spcAft>
                <a:spcPts val="0"/>
              </a:spcAft>
              <a:buClr>
                <a:schemeClr val="dk1"/>
              </a:buClr>
              <a:buSzPts val="1100"/>
              <a:buChar char="●"/>
            </a:pPr>
            <a:r>
              <a:rPr lang="en"/>
              <a:t>The contemporary h-index</a:t>
            </a:r>
            <a:endParaRPr/>
          </a:p>
          <a:p>
            <a:pPr marL="457200" lvl="0" indent="-298450" rtl="0">
              <a:spcBef>
                <a:spcPts val="0"/>
              </a:spcBef>
              <a:spcAft>
                <a:spcPts val="0"/>
              </a:spcAft>
              <a:buClr>
                <a:schemeClr val="dk1"/>
              </a:buClr>
              <a:buSzPts val="1100"/>
              <a:buChar char="●"/>
            </a:pPr>
            <a:r>
              <a:rPr lang="en"/>
              <a:t>Three variations of individual h-indices</a:t>
            </a:r>
            <a:endParaRPr/>
          </a:p>
          <a:p>
            <a:pPr marL="457200" lvl="0" indent="-298450" rtl="0">
              <a:spcBef>
                <a:spcPts val="0"/>
              </a:spcBef>
              <a:spcAft>
                <a:spcPts val="0"/>
              </a:spcAft>
              <a:buClr>
                <a:schemeClr val="dk1"/>
              </a:buClr>
              <a:buSzPts val="1100"/>
              <a:buChar char="●"/>
            </a:pPr>
            <a:r>
              <a:rPr lang="en"/>
              <a:t>The average annual increase in the individual h-index</a:t>
            </a:r>
            <a:endParaRPr/>
          </a:p>
          <a:p>
            <a:pPr marL="457200" lvl="0" indent="-298450" rtl="0">
              <a:spcBef>
                <a:spcPts val="0"/>
              </a:spcBef>
              <a:spcAft>
                <a:spcPts val="0"/>
              </a:spcAft>
              <a:buClr>
                <a:schemeClr val="dk1"/>
              </a:buClr>
              <a:buSzPts val="1100"/>
              <a:buChar char="●"/>
            </a:pPr>
            <a:r>
              <a:rPr lang="en"/>
              <a:t>The age-weighted citation rate</a:t>
            </a:r>
            <a:endParaRPr/>
          </a:p>
          <a:p>
            <a:pPr marL="457200" lvl="0" indent="-298450" rtl="0">
              <a:spcBef>
                <a:spcPts val="0"/>
              </a:spcBef>
              <a:spcAft>
                <a:spcPts val="0"/>
              </a:spcAft>
              <a:buClr>
                <a:schemeClr val="dk1"/>
              </a:buClr>
              <a:buSzPts val="1100"/>
              <a:buChar char="●"/>
            </a:pPr>
            <a:r>
              <a:rPr lang="en"/>
              <a:t>An analysis of the number of authors per paper.</a:t>
            </a:r>
            <a:endParaRPr/>
          </a:p>
          <a:p>
            <a:pPr marL="0" lvl="0" indent="0">
              <a:spcBef>
                <a:spcPts val="0"/>
              </a:spcBef>
              <a:spcAft>
                <a:spcPts val="1600"/>
              </a:spcAft>
              <a:buNone/>
            </a:pPr>
            <a:endParaRPr/>
          </a:p>
        </p:txBody>
      </p:sp>
      <p:sp>
        <p:nvSpPr>
          <p:cNvPr id="222" name="Shape 22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23" name="Shape 223"/>
          <p:cNvPicPr preferRelativeResize="0"/>
          <p:nvPr/>
        </p:nvPicPr>
        <p:blipFill rotWithShape="1">
          <a:blip r:embed="rId3">
            <a:alphaModFix/>
          </a:blip>
          <a:srcRect b="29483"/>
          <a:stretch/>
        </p:blipFill>
        <p:spPr>
          <a:xfrm>
            <a:off x="2010450" y="1078700"/>
            <a:ext cx="7133550" cy="4008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CC0000"/>
                </a:solidFill>
              </a:rPr>
              <a:t>Limitations of Bibliometric Data</a:t>
            </a:r>
            <a:endParaRPr>
              <a:solidFill>
                <a:srgbClr val="CC0000"/>
              </a:solidFill>
            </a:endParaRPr>
          </a:p>
        </p:txBody>
      </p:sp>
      <p:sp>
        <p:nvSpPr>
          <p:cNvPr id="229" name="Shape 229"/>
          <p:cNvSpPr txBox="1">
            <a:spLocks noGrp="1"/>
          </p:cNvSpPr>
          <p:nvPr>
            <p:ph type="body" idx="1"/>
          </p:nvPr>
        </p:nvSpPr>
        <p:spPr>
          <a:xfrm>
            <a:off x="0" y="1532475"/>
            <a:ext cx="4451700" cy="32589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Immediacy?</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Data sources, categories?</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Citation bias?</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highlight>
                  <a:schemeClr val="lt1"/>
                </a:highlight>
              </a:rPr>
              <a:t>Improper use, comparison?</a:t>
            </a:r>
            <a:endParaRPr sz="2400">
              <a:solidFill>
                <a:srgbClr val="000000"/>
              </a:solidFill>
              <a:highlight>
                <a:schemeClr val="lt1"/>
              </a:highlight>
            </a:endParaRPr>
          </a:p>
        </p:txBody>
      </p:sp>
      <p:sp>
        <p:nvSpPr>
          <p:cNvPr id="230" name="Shape 230"/>
          <p:cNvSpPr txBox="1">
            <a:spLocks noGrp="1"/>
          </p:cNvSpPr>
          <p:nvPr>
            <p:ph type="body" idx="1"/>
          </p:nvPr>
        </p:nvSpPr>
        <p:spPr>
          <a:xfrm>
            <a:off x="4327625" y="1532475"/>
            <a:ext cx="4816500" cy="32589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highlight>
                  <a:schemeClr val="lt1"/>
                </a:highlight>
              </a:rPr>
              <a:t>Why are the works cited?</a:t>
            </a:r>
            <a:endParaRPr sz="2400">
              <a:solidFill>
                <a:srgbClr val="000000"/>
              </a:solidFill>
              <a:highlight>
                <a:schemeClr val="lt1"/>
              </a:highlight>
            </a:endParaRPr>
          </a:p>
          <a:p>
            <a:pPr marL="457200" lvl="0" indent="-381000" rtl="0">
              <a:spcBef>
                <a:spcPts val="0"/>
              </a:spcBef>
              <a:spcAft>
                <a:spcPts val="0"/>
              </a:spcAft>
              <a:buClr>
                <a:srgbClr val="000000"/>
              </a:buClr>
              <a:buSzPts val="2400"/>
              <a:buChar char="●"/>
            </a:pPr>
            <a:r>
              <a:rPr lang="en" sz="2400">
                <a:solidFill>
                  <a:srgbClr val="000000"/>
                </a:solidFill>
                <a:highlight>
                  <a:schemeClr val="lt1"/>
                </a:highlight>
              </a:rPr>
              <a:t>Author disambiguation?</a:t>
            </a:r>
            <a:endParaRPr sz="2400">
              <a:solidFill>
                <a:srgbClr val="000000"/>
              </a:solidFill>
              <a:highlight>
                <a:schemeClr val="lt1"/>
              </a:highlight>
            </a:endParaRPr>
          </a:p>
          <a:p>
            <a:pPr marL="457200" lvl="0" indent="-381000" rtl="0">
              <a:spcBef>
                <a:spcPts val="0"/>
              </a:spcBef>
              <a:spcAft>
                <a:spcPts val="0"/>
              </a:spcAft>
              <a:buClr>
                <a:srgbClr val="000000"/>
              </a:buClr>
              <a:buSzPts val="2400"/>
              <a:buChar char="●"/>
            </a:pPr>
            <a:r>
              <a:rPr lang="en" sz="2400">
                <a:solidFill>
                  <a:srgbClr val="000000"/>
                </a:solidFill>
              </a:rPr>
              <a:t>Gamification?</a:t>
            </a:r>
            <a:endParaRPr sz="2400">
              <a:solidFill>
                <a:srgbClr val="000000"/>
              </a:solidFill>
            </a:endParaRPr>
          </a:p>
          <a:p>
            <a:pPr marL="457200" lvl="0" indent="-381000" rtl="0">
              <a:spcBef>
                <a:spcPts val="0"/>
              </a:spcBef>
              <a:spcAft>
                <a:spcPts val="0"/>
              </a:spcAft>
              <a:buClr>
                <a:schemeClr val="dk1"/>
              </a:buClr>
              <a:buSzPts val="2400"/>
              <a:buChar char="●"/>
            </a:pPr>
            <a:r>
              <a:rPr lang="en" sz="2400">
                <a:solidFill>
                  <a:schemeClr val="dk1"/>
                </a:solidFill>
              </a:rPr>
              <a:t>Has to be cited?</a:t>
            </a:r>
            <a:endParaRPr sz="2400">
              <a:solidFill>
                <a:schemeClr val="dk1"/>
              </a:solidFill>
            </a:endParaRPr>
          </a:p>
          <a:p>
            <a:pPr marL="0" lvl="0" indent="0" rtl="0">
              <a:spcBef>
                <a:spcPts val="0"/>
              </a:spcBef>
              <a:spcAft>
                <a:spcPts val="0"/>
              </a:spcAft>
              <a:buNone/>
            </a:pPr>
            <a:endParaRPr sz="2400">
              <a:solidFill>
                <a:srgbClr val="000000"/>
              </a:solidFill>
              <a:highlight>
                <a:schemeClr val="lt1"/>
              </a:high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p:nvPr/>
        </p:nvSpPr>
        <p:spPr>
          <a:xfrm>
            <a:off x="293388" y="318525"/>
            <a:ext cx="3112800" cy="1532100"/>
          </a:xfrm>
          <a:prstGeom prst="flowChartAlternateProcess">
            <a:avLst/>
          </a:prstGeom>
          <a:solidFill>
            <a:srgbClr val="351C75"/>
          </a:soli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rPr>
              <a:t>BIBLIOMETRICS</a:t>
            </a:r>
            <a:endParaRPr sz="2400" b="1">
              <a:solidFill>
                <a:srgbClr val="FFFFFF"/>
              </a:solidFill>
            </a:endParaRPr>
          </a:p>
          <a:p>
            <a:pPr marL="0" lvl="0" indent="0" algn="ctr" rtl="0">
              <a:spcBef>
                <a:spcPts val="0"/>
              </a:spcBef>
              <a:spcAft>
                <a:spcPts val="0"/>
              </a:spcAft>
              <a:buNone/>
            </a:pPr>
            <a:endParaRPr sz="2400" b="1">
              <a:solidFill>
                <a:srgbClr val="FFFFFF"/>
              </a:solidFill>
            </a:endParaRPr>
          </a:p>
          <a:p>
            <a:pPr marL="0" lvl="0" indent="0" algn="ctr" rtl="0">
              <a:spcBef>
                <a:spcPts val="0"/>
              </a:spcBef>
              <a:spcAft>
                <a:spcPts val="0"/>
              </a:spcAft>
              <a:buNone/>
            </a:pPr>
            <a:r>
              <a:rPr lang="en" sz="2400" b="1">
                <a:solidFill>
                  <a:srgbClr val="FFFFFF"/>
                </a:solidFill>
              </a:rPr>
              <a:t>Based on Citation Counts</a:t>
            </a:r>
            <a:endParaRPr sz="2400" b="1">
              <a:solidFill>
                <a:srgbClr val="FFFFFF"/>
              </a:solidFill>
            </a:endParaRPr>
          </a:p>
        </p:txBody>
      </p:sp>
      <p:pic>
        <p:nvPicPr>
          <p:cNvPr id="236" name="Shape 236"/>
          <p:cNvPicPr preferRelativeResize="0"/>
          <p:nvPr/>
        </p:nvPicPr>
        <p:blipFill>
          <a:blip r:embed="rId3">
            <a:alphaModFix/>
          </a:blip>
          <a:stretch>
            <a:fillRect/>
          </a:stretch>
        </p:blipFill>
        <p:spPr>
          <a:xfrm>
            <a:off x="3846950" y="231988"/>
            <a:ext cx="3152775" cy="600075"/>
          </a:xfrm>
          <a:prstGeom prst="rect">
            <a:avLst/>
          </a:prstGeom>
          <a:noFill/>
          <a:ln>
            <a:noFill/>
          </a:ln>
        </p:spPr>
      </p:pic>
      <p:grpSp>
        <p:nvGrpSpPr>
          <p:cNvPr id="237" name="Shape 237"/>
          <p:cNvGrpSpPr/>
          <p:nvPr/>
        </p:nvGrpSpPr>
        <p:grpSpPr>
          <a:xfrm>
            <a:off x="293400" y="2779975"/>
            <a:ext cx="8349248" cy="1884375"/>
            <a:chOff x="293400" y="2839775"/>
            <a:chExt cx="8349248" cy="1884375"/>
          </a:xfrm>
        </p:grpSpPr>
        <p:sp>
          <p:nvSpPr>
            <p:cNvPr id="238" name="Shape 238"/>
            <p:cNvSpPr/>
            <p:nvPr/>
          </p:nvSpPr>
          <p:spPr>
            <a:xfrm>
              <a:off x="293400" y="2839775"/>
              <a:ext cx="3241500" cy="1659600"/>
            </a:xfrm>
            <a:prstGeom prst="flowChartAlternateProcess">
              <a:avLst/>
            </a:prstGeom>
            <a:solidFill>
              <a:srgbClr val="351C75"/>
            </a:solidFill>
            <a:ln w="9525" cap="flat" cmpd="sng">
              <a:solidFill>
                <a:schemeClr val="dk2"/>
              </a:solidFill>
              <a:prstDash val="solid"/>
              <a:round/>
              <a:headEnd type="none"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rPr>
                <a:t>ALTMETRICS</a:t>
              </a:r>
              <a:endParaRPr sz="2400" b="1">
                <a:solidFill>
                  <a:srgbClr val="FFFFFF"/>
                </a:solidFill>
              </a:endParaRPr>
            </a:p>
            <a:p>
              <a:pPr marL="0" lvl="0" indent="0" algn="ctr" rtl="0">
                <a:spcBef>
                  <a:spcPts val="0"/>
                </a:spcBef>
                <a:spcAft>
                  <a:spcPts val="0"/>
                </a:spcAft>
                <a:buNone/>
              </a:pPr>
              <a:endParaRPr sz="2400" b="1">
                <a:solidFill>
                  <a:srgbClr val="FFFFFF"/>
                </a:solidFill>
              </a:endParaRPr>
            </a:p>
            <a:p>
              <a:pPr marL="0" lvl="0" indent="0" algn="ctr" rtl="0">
                <a:spcBef>
                  <a:spcPts val="0"/>
                </a:spcBef>
                <a:spcAft>
                  <a:spcPts val="0"/>
                </a:spcAft>
                <a:buNone/>
              </a:pPr>
              <a:r>
                <a:rPr lang="en" sz="2400" b="1">
                  <a:solidFill>
                    <a:srgbClr val="FFFFFF"/>
                  </a:solidFill>
                </a:rPr>
                <a:t>Based on Online Tools, Engagement</a:t>
              </a:r>
              <a:endParaRPr sz="2400" b="1">
                <a:solidFill>
                  <a:srgbClr val="FFFFFF"/>
                </a:solidFill>
              </a:endParaRPr>
            </a:p>
          </p:txBody>
        </p:sp>
        <p:pic>
          <p:nvPicPr>
            <p:cNvPr id="239" name="Shape 239"/>
            <p:cNvPicPr preferRelativeResize="0"/>
            <p:nvPr/>
          </p:nvPicPr>
          <p:blipFill>
            <a:blip r:embed="rId4">
              <a:alphaModFix/>
            </a:blip>
            <a:stretch>
              <a:fillRect/>
            </a:stretch>
          </p:blipFill>
          <p:spPr>
            <a:xfrm>
              <a:off x="4123688" y="2839781"/>
              <a:ext cx="3112800" cy="1072819"/>
            </a:xfrm>
            <a:prstGeom prst="rect">
              <a:avLst/>
            </a:prstGeom>
            <a:noFill/>
            <a:ln>
              <a:noFill/>
            </a:ln>
          </p:spPr>
        </p:pic>
        <p:pic>
          <p:nvPicPr>
            <p:cNvPr id="240" name="Shape 240"/>
            <p:cNvPicPr preferRelativeResize="0"/>
            <p:nvPr/>
          </p:nvPicPr>
          <p:blipFill>
            <a:blip r:embed="rId5">
              <a:alphaModFix/>
            </a:blip>
            <a:stretch>
              <a:fillRect/>
            </a:stretch>
          </p:blipFill>
          <p:spPr>
            <a:xfrm>
              <a:off x="6270223" y="3661875"/>
              <a:ext cx="2372425" cy="1062275"/>
            </a:xfrm>
            <a:prstGeom prst="rect">
              <a:avLst/>
            </a:prstGeom>
            <a:noFill/>
            <a:ln>
              <a:noFill/>
            </a:ln>
          </p:spPr>
        </p:pic>
      </p:grpSp>
      <p:pic>
        <p:nvPicPr>
          <p:cNvPr id="241" name="Shape 241"/>
          <p:cNvPicPr preferRelativeResize="0"/>
          <p:nvPr/>
        </p:nvPicPr>
        <p:blipFill rotWithShape="1">
          <a:blip r:embed="rId6">
            <a:alphaModFix/>
          </a:blip>
          <a:srcRect t="35056" b="31419"/>
          <a:stretch/>
        </p:blipFill>
        <p:spPr>
          <a:xfrm>
            <a:off x="4368425" y="930313"/>
            <a:ext cx="3341025" cy="572700"/>
          </a:xfrm>
          <a:prstGeom prst="rect">
            <a:avLst/>
          </a:prstGeom>
          <a:noFill/>
          <a:ln>
            <a:noFill/>
          </a:ln>
        </p:spPr>
      </p:pic>
      <p:pic>
        <p:nvPicPr>
          <p:cNvPr id="242" name="Shape 242"/>
          <p:cNvPicPr preferRelativeResize="0"/>
          <p:nvPr/>
        </p:nvPicPr>
        <p:blipFill>
          <a:blip r:embed="rId7">
            <a:alphaModFix/>
          </a:blip>
          <a:stretch>
            <a:fillRect/>
          </a:stretch>
        </p:blipFill>
        <p:spPr>
          <a:xfrm>
            <a:off x="6910725" y="1601238"/>
            <a:ext cx="1428750" cy="409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100"/>
                                          </p:stCondLst>
                                        </p:cTn>
                                        <p:tgtEl>
                                          <p:spTgt spid="23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4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Shape 247"/>
          <p:cNvPicPr preferRelativeResize="0"/>
          <p:nvPr/>
        </p:nvPicPr>
        <p:blipFill>
          <a:blip r:embed="rId3">
            <a:alphaModFix/>
          </a:blip>
          <a:stretch>
            <a:fillRect/>
          </a:stretch>
        </p:blipFill>
        <p:spPr>
          <a:xfrm>
            <a:off x="152400" y="152400"/>
            <a:ext cx="6743825" cy="4838701"/>
          </a:xfrm>
          <a:prstGeom prst="rect">
            <a:avLst/>
          </a:prstGeom>
          <a:noFill/>
          <a:ln>
            <a:noFill/>
          </a:ln>
        </p:spPr>
      </p:pic>
      <p:sp>
        <p:nvSpPr>
          <p:cNvPr id="248" name="Shape 248"/>
          <p:cNvSpPr txBox="1"/>
          <p:nvPr/>
        </p:nvSpPr>
        <p:spPr>
          <a:xfrm>
            <a:off x="7030300" y="4300900"/>
            <a:ext cx="1945500" cy="612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000"/>
              <a:t>J</a:t>
            </a:r>
            <a:r>
              <a:rPr lang="en" sz="800"/>
              <a:t>ane Burns, MBA, MLIS, MPhil, FLAI</a:t>
            </a:r>
            <a:br>
              <a:rPr lang="en" sz="800"/>
            </a:br>
            <a:r>
              <a:rPr lang="en" sz="800"/>
              <a:t>School of Nursing &amp; Midwifery, RCSI</a:t>
            </a:r>
            <a:br>
              <a:rPr lang="en" sz="800"/>
            </a:br>
            <a:r>
              <a:rPr lang="en" sz="800"/>
              <a:t>School of Info &amp; Communication Studies, UCD</a:t>
            </a:r>
            <a:br>
              <a:rPr lang="en" sz="1000"/>
            </a:br>
            <a:endParaRPr sz="1000"/>
          </a:p>
        </p:txBody>
      </p:sp>
      <p:pic>
        <p:nvPicPr>
          <p:cNvPr id="249" name="Shape 249"/>
          <p:cNvPicPr preferRelativeResize="0"/>
          <p:nvPr/>
        </p:nvPicPr>
        <p:blipFill>
          <a:blip r:embed="rId4">
            <a:alphaModFix/>
          </a:blip>
          <a:stretch>
            <a:fillRect/>
          </a:stretch>
        </p:blipFill>
        <p:spPr>
          <a:xfrm>
            <a:off x="7126706" y="4119425"/>
            <a:ext cx="838200" cy="2952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311700" y="15247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CC0000"/>
                </a:solidFill>
              </a:rPr>
              <a:t>Why Altmetrics?</a:t>
            </a:r>
            <a:endParaRPr>
              <a:solidFill>
                <a:srgbClr val="CC0000"/>
              </a:solidFill>
            </a:endParaRPr>
          </a:p>
        </p:txBody>
      </p:sp>
      <p:sp>
        <p:nvSpPr>
          <p:cNvPr id="255" name="Shape 255"/>
          <p:cNvSpPr txBox="1">
            <a:spLocks noGrp="1"/>
          </p:cNvSpPr>
          <p:nvPr>
            <p:ph type="body" idx="1"/>
          </p:nvPr>
        </p:nvSpPr>
        <p:spPr>
          <a:xfrm>
            <a:off x="311700" y="725175"/>
            <a:ext cx="5301000" cy="43494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chemeClr val="dk1"/>
              </a:buClr>
              <a:buSzPts val="2400"/>
              <a:buChar char="●"/>
            </a:pPr>
            <a:r>
              <a:rPr lang="en" sz="2400">
                <a:solidFill>
                  <a:srgbClr val="000000"/>
                </a:solidFill>
              </a:rPr>
              <a:t>Track engagement, attention for</a:t>
            </a:r>
            <a:r>
              <a:rPr lang="en" sz="2400">
                <a:solidFill>
                  <a:schemeClr val="dk1"/>
                </a:solidFill>
              </a:rPr>
              <a:t> </a:t>
            </a:r>
            <a:r>
              <a:rPr lang="en" sz="2400">
                <a:solidFill>
                  <a:schemeClr val="accent5"/>
                </a:solidFill>
              </a:rPr>
              <a:t>a broad range of research outputs, as soon as they’re online.</a:t>
            </a:r>
            <a:endParaRPr sz="2400">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Track engagement, attention outside immediate circle of research peers. </a:t>
            </a:r>
            <a:endParaRPr sz="2400">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Identify communication channels</a:t>
            </a:r>
            <a:endParaRPr sz="2400">
              <a:solidFill>
                <a:schemeClr val="dk1"/>
              </a:solidFill>
            </a:endParaRPr>
          </a:p>
          <a:p>
            <a:pPr marL="457200" lvl="0" indent="-381000" rtl="0">
              <a:spcBef>
                <a:spcPts val="0"/>
              </a:spcBef>
              <a:spcAft>
                <a:spcPts val="0"/>
              </a:spcAft>
              <a:buClr>
                <a:schemeClr val="dk1"/>
              </a:buClr>
              <a:buSzPts val="2400"/>
              <a:buChar char="●"/>
            </a:pPr>
            <a:r>
              <a:rPr lang="en" sz="2400">
                <a:solidFill>
                  <a:schemeClr val="dk1"/>
                </a:solidFill>
              </a:rPr>
              <a:t>Discover potential collaborators</a:t>
            </a:r>
            <a:endParaRPr sz="2400"/>
          </a:p>
        </p:txBody>
      </p:sp>
      <p:sp>
        <p:nvSpPr>
          <p:cNvPr id="256" name="Shape 256"/>
          <p:cNvSpPr txBox="1">
            <a:spLocks noGrp="1"/>
          </p:cNvSpPr>
          <p:nvPr>
            <p:ph type="body" idx="2"/>
          </p:nvPr>
        </p:nvSpPr>
        <p:spPr>
          <a:xfrm>
            <a:off x="6097800" y="0"/>
            <a:ext cx="3046200" cy="5143500"/>
          </a:xfrm>
          <a:prstGeom prst="rect">
            <a:avLst/>
          </a:prstGeom>
        </p:spPr>
        <p:txBody>
          <a:bodyPr spcFirstLastPara="1" wrap="square" lIns="91425" tIns="91425" rIns="91425" bIns="91425" anchor="t" anchorCtr="0">
            <a:noAutofit/>
          </a:bodyPr>
          <a:lstStyle/>
          <a:p>
            <a:pPr marL="0" lvl="0" indent="0" algn="ctr">
              <a:lnSpc>
                <a:spcPct val="100000"/>
              </a:lnSpc>
              <a:spcBef>
                <a:spcPts val="0"/>
              </a:spcBef>
              <a:spcAft>
                <a:spcPts val="0"/>
              </a:spcAft>
              <a:buClr>
                <a:schemeClr val="dk1"/>
              </a:buClr>
              <a:buSzPts val="1100"/>
              <a:buFont typeface="Arial"/>
              <a:buNone/>
            </a:pPr>
            <a:r>
              <a:rPr lang="en" sz="1800"/>
              <a:t>Books</a:t>
            </a:r>
            <a:endParaRPr sz="1800"/>
          </a:p>
          <a:p>
            <a:pPr marL="0" lvl="0" indent="0" algn="ctr">
              <a:lnSpc>
                <a:spcPct val="100000"/>
              </a:lnSpc>
              <a:spcBef>
                <a:spcPts val="1600"/>
              </a:spcBef>
              <a:spcAft>
                <a:spcPts val="0"/>
              </a:spcAft>
              <a:buClr>
                <a:schemeClr val="dk1"/>
              </a:buClr>
              <a:buSzPts val="1100"/>
              <a:buFont typeface="Arial"/>
              <a:buNone/>
            </a:pPr>
            <a:r>
              <a:rPr lang="en" sz="1800"/>
              <a:t>Book Chapters</a:t>
            </a:r>
            <a:endParaRPr sz="1800"/>
          </a:p>
          <a:p>
            <a:pPr marL="0" lvl="0" indent="0" algn="ctr">
              <a:lnSpc>
                <a:spcPct val="100000"/>
              </a:lnSpc>
              <a:spcBef>
                <a:spcPts val="1600"/>
              </a:spcBef>
              <a:spcAft>
                <a:spcPts val="0"/>
              </a:spcAft>
              <a:buClr>
                <a:schemeClr val="dk1"/>
              </a:buClr>
              <a:buSzPts val="1100"/>
              <a:buFont typeface="Arial"/>
              <a:buNone/>
            </a:pPr>
            <a:r>
              <a:rPr lang="en" sz="1800"/>
              <a:t>Journal Articles &amp; Preprints</a:t>
            </a:r>
            <a:endParaRPr sz="1800"/>
          </a:p>
          <a:p>
            <a:pPr marL="0" lvl="0" indent="0" algn="ctr">
              <a:lnSpc>
                <a:spcPct val="100000"/>
              </a:lnSpc>
              <a:spcBef>
                <a:spcPts val="1600"/>
              </a:spcBef>
              <a:spcAft>
                <a:spcPts val="0"/>
              </a:spcAft>
              <a:buClr>
                <a:schemeClr val="dk1"/>
              </a:buClr>
              <a:buSzPts val="1100"/>
              <a:buFont typeface="Arial"/>
              <a:buNone/>
            </a:pPr>
            <a:r>
              <a:rPr lang="en" sz="1800"/>
              <a:t>Presentations</a:t>
            </a:r>
            <a:endParaRPr sz="1800"/>
          </a:p>
          <a:p>
            <a:pPr marL="0" lvl="0" indent="0" algn="ctr">
              <a:lnSpc>
                <a:spcPct val="100000"/>
              </a:lnSpc>
              <a:spcBef>
                <a:spcPts val="1600"/>
              </a:spcBef>
              <a:spcAft>
                <a:spcPts val="0"/>
              </a:spcAft>
              <a:buClr>
                <a:schemeClr val="dk1"/>
              </a:buClr>
              <a:buSzPts val="1100"/>
              <a:buFont typeface="Arial"/>
              <a:buNone/>
            </a:pPr>
            <a:r>
              <a:rPr lang="en" sz="1800"/>
              <a:t>Theses/Dissertations</a:t>
            </a:r>
            <a:endParaRPr sz="1800"/>
          </a:p>
          <a:p>
            <a:pPr marL="0" lvl="0" indent="0" algn="ctr">
              <a:lnSpc>
                <a:spcPct val="100000"/>
              </a:lnSpc>
              <a:spcBef>
                <a:spcPts val="1600"/>
              </a:spcBef>
              <a:spcAft>
                <a:spcPts val="0"/>
              </a:spcAft>
              <a:buClr>
                <a:schemeClr val="dk1"/>
              </a:buClr>
              <a:buSzPts val="1100"/>
              <a:buFont typeface="Arial"/>
              <a:buNone/>
            </a:pPr>
            <a:r>
              <a:rPr lang="en" sz="1800"/>
              <a:t>Reports </a:t>
            </a:r>
            <a:endParaRPr sz="1800"/>
          </a:p>
          <a:p>
            <a:pPr marL="0" lvl="0" indent="0" algn="ctr">
              <a:lnSpc>
                <a:spcPct val="100000"/>
              </a:lnSpc>
              <a:spcBef>
                <a:spcPts val="1600"/>
              </a:spcBef>
              <a:spcAft>
                <a:spcPts val="0"/>
              </a:spcAft>
              <a:buClr>
                <a:schemeClr val="dk1"/>
              </a:buClr>
              <a:buSzPts val="1100"/>
              <a:buFont typeface="Arial"/>
              <a:buNone/>
            </a:pPr>
            <a:r>
              <a:rPr lang="en" sz="1800"/>
              <a:t>Conference proceedings</a:t>
            </a:r>
            <a:endParaRPr sz="1800"/>
          </a:p>
          <a:p>
            <a:pPr marL="0" lvl="0" indent="0" algn="ctr">
              <a:lnSpc>
                <a:spcPct val="100000"/>
              </a:lnSpc>
              <a:spcBef>
                <a:spcPts val="1600"/>
              </a:spcBef>
              <a:spcAft>
                <a:spcPts val="0"/>
              </a:spcAft>
              <a:buClr>
                <a:schemeClr val="dk1"/>
              </a:buClr>
              <a:buSzPts val="1100"/>
              <a:buFont typeface="Arial"/>
              <a:buNone/>
            </a:pPr>
            <a:r>
              <a:rPr lang="en" sz="1800"/>
              <a:t>Reviews</a:t>
            </a:r>
            <a:endParaRPr sz="1800"/>
          </a:p>
          <a:p>
            <a:pPr marL="0" lvl="0" indent="0" algn="ctr">
              <a:lnSpc>
                <a:spcPct val="100000"/>
              </a:lnSpc>
              <a:spcBef>
                <a:spcPts val="1600"/>
              </a:spcBef>
              <a:spcAft>
                <a:spcPts val="0"/>
              </a:spcAft>
              <a:buClr>
                <a:schemeClr val="dk1"/>
              </a:buClr>
              <a:buSzPts val="1100"/>
              <a:buFont typeface="Arial"/>
              <a:buNone/>
            </a:pPr>
            <a:r>
              <a:rPr lang="en" sz="1800"/>
              <a:t>Data Sets</a:t>
            </a:r>
            <a:endParaRPr sz="1800"/>
          </a:p>
          <a:p>
            <a:pPr marL="0" lvl="0" indent="0" algn="ctr">
              <a:lnSpc>
                <a:spcPct val="100000"/>
              </a:lnSpc>
              <a:spcBef>
                <a:spcPts val="1600"/>
              </a:spcBef>
              <a:spcAft>
                <a:spcPts val="0"/>
              </a:spcAft>
              <a:buClr>
                <a:schemeClr val="dk1"/>
              </a:buClr>
              <a:buSzPts val="1100"/>
              <a:buFont typeface="Arial"/>
              <a:buNone/>
            </a:pPr>
            <a:r>
              <a:rPr lang="en" sz="1800"/>
              <a:t>Working papers</a:t>
            </a:r>
            <a:endParaRPr sz="1800"/>
          </a:p>
          <a:p>
            <a:pPr marL="0" lvl="0" indent="0" algn="ctr" rtl="0">
              <a:lnSpc>
                <a:spcPct val="100000"/>
              </a:lnSpc>
              <a:spcBef>
                <a:spcPts val="1600"/>
              </a:spcBef>
              <a:spcAft>
                <a:spcPts val="0"/>
              </a:spcAft>
              <a:buClr>
                <a:schemeClr val="dk1"/>
              </a:buClr>
              <a:buSzPts val="1100"/>
              <a:buFont typeface="Arial"/>
              <a:buNone/>
            </a:pPr>
            <a:r>
              <a:rPr lang="en" sz="1800"/>
              <a:t>Grey literature </a:t>
            </a:r>
            <a:endParaRPr sz="1800"/>
          </a:p>
          <a:p>
            <a:pPr marL="0" lvl="0" indent="0" algn="ctr">
              <a:lnSpc>
                <a:spcPct val="100000"/>
              </a:lnSpc>
              <a:spcBef>
                <a:spcPts val="1600"/>
              </a:spcBef>
              <a:spcAft>
                <a:spcPts val="1600"/>
              </a:spcAft>
              <a:buNone/>
            </a:pPr>
            <a:endParaRPr/>
          </a:p>
        </p:txBody>
      </p:sp>
      <p:sp>
        <p:nvSpPr>
          <p:cNvPr id="257" name="Shape 257"/>
          <p:cNvSpPr/>
          <p:nvPr/>
        </p:nvSpPr>
        <p:spPr>
          <a:xfrm>
            <a:off x="5564050" y="378475"/>
            <a:ext cx="889500" cy="4415700"/>
          </a:xfrm>
          <a:prstGeom prst="leftBrace">
            <a:avLst>
              <a:gd name="adj1" fmla="val 8333"/>
              <a:gd name="adj2" fmla="val 50000"/>
            </a:avLst>
          </a:prstGeom>
          <a:noFill/>
          <a:ln w="28575" cap="flat" cmpd="sng">
            <a:solidFill>
              <a:srgbClr val="0B5394"/>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CC0000"/>
                </a:solidFill>
              </a:rPr>
              <a:t>Challenges of Altmetrics</a:t>
            </a:r>
            <a:endParaRPr>
              <a:solidFill>
                <a:srgbClr val="CC0000"/>
              </a:solidFill>
            </a:endParaRPr>
          </a:p>
        </p:txBody>
      </p:sp>
      <p:sp>
        <p:nvSpPr>
          <p:cNvPr id="263" name="Shape 263"/>
          <p:cNvSpPr txBox="1">
            <a:spLocks noGrp="1"/>
          </p:cNvSpPr>
          <p:nvPr>
            <p:ph type="body" idx="1"/>
          </p:nvPr>
        </p:nvSpPr>
        <p:spPr>
          <a:xfrm>
            <a:off x="311700" y="1677375"/>
            <a:ext cx="4190100" cy="32055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NEW</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Social media engagement</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Correlation: altmetrics → bibliometrics?</a:t>
            </a:r>
            <a:br>
              <a:rPr lang="en" sz="2400">
                <a:solidFill>
                  <a:srgbClr val="000000"/>
                </a:solidFill>
              </a:rPr>
            </a:br>
            <a:endParaRPr sz="2400">
              <a:solidFill>
                <a:srgbClr val="000000"/>
              </a:solidFill>
            </a:endParaRPr>
          </a:p>
        </p:txBody>
      </p:sp>
      <p:sp>
        <p:nvSpPr>
          <p:cNvPr id="264" name="Shape 264"/>
          <p:cNvSpPr txBox="1">
            <a:spLocks noGrp="1"/>
          </p:cNvSpPr>
          <p:nvPr>
            <p:ph type="body" idx="2"/>
          </p:nvPr>
        </p:nvSpPr>
        <p:spPr>
          <a:xfrm>
            <a:off x="4642100" y="1677375"/>
            <a:ext cx="4190100" cy="28914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SzPts val="2400"/>
              <a:buChar char="●"/>
            </a:pPr>
            <a:r>
              <a:rPr lang="en" sz="2400"/>
              <a:t>Attention positive...or negative</a:t>
            </a:r>
            <a:endParaRPr sz="2400"/>
          </a:p>
          <a:p>
            <a:pPr marL="457200" lvl="0" indent="-381000" rtl="0">
              <a:spcBef>
                <a:spcPts val="0"/>
              </a:spcBef>
              <a:spcAft>
                <a:spcPts val="0"/>
              </a:spcAft>
              <a:buSzPts val="2400"/>
              <a:buChar char="●"/>
            </a:pPr>
            <a:r>
              <a:rPr lang="en" sz="2400"/>
              <a:t>Gamification</a:t>
            </a:r>
            <a:endParaRPr sz="2400"/>
          </a:p>
          <a:p>
            <a:pPr marL="457200" lvl="0" indent="-381000" rtl="0">
              <a:spcBef>
                <a:spcPts val="0"/>
              </a:spcBef>
              <a:spcAft>
                <a:spcPts val="0"/>
              </a:spcAft>
              <a:buSzPts val="2400"/>
              <a:buChar char="●"/>
            </a:pPr>
            <a:r>
              <a:rPr lang="en" sz="2400"/>
              <a:t>Disciplinary differences</a:t>
            </a:r>
            <a:endParaRPr sz="2400"/>
          </a:p>
          <a:p>
            <a:pPr marL="457200" lvl="0" indent="-381000" rtl="0">
              <a:spcBef>
                <a:spcPts val="0"/>
              </a:spcBef>
              <a:spcAft>
                <a:spcPts val="0"/>
              </a:spcAft>
              <a:buSzPts val="2400"/>
              <a:buChar char="●"/>
            </a:pPr>
            <a:r>
              <a:rPr lang="en" sz="2400"/>
              <a:t>Online attention needed to get metrics.</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Shape 269"/>
          <p:cNvPicPr preferRelativeResize="0"/>
          <p:nvPr/>
        </p:nvPicPr>
        <p:blipFill>
          <a:blip r:embed="rId3">
            <a:alphaModFix/>
          </a:blip>
          <a:stretch>
            <a:fillRect/>
          </a:stretch>
        </p:blipFill>
        <p:spPr>
          <a:xfrm>
            <a:off x="244325" y="774850"/>
            <a:ext cx="2962700" cy="1021087"/>
          </a:xfrm>
          <a:prstGeom prst="rect">
            <a:avLst/>
          </a:prstGeom>
          <a:noFill/>
          <a:ln>
            <a:noFill/>
          </a:ln>
        </p:spPr>
      </p:pic>
      <p:sp>
        <p:nvSpPr>
          <p:cNvPr id="270" name="Shape 270"/>
          <p:cNvSpPr txBox="1"/>
          <p:nvPr/>
        </p:nvSpPr>
        <p:spPr>
          <a:xfrm>
            <a:off x="5534350" y="130350"/>
            <a:ext cx="3498600" cy="4882800"/>
          </a:xfrm>
          <a:prstGeom prst="rect">
            <a:avLst/>
          </a:prstGeom>
          <a:noFill/>
          <a:ln>
            <a:noFill/>
          </a:ln>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sz="1800"/>
              <a:t>SOCIAL MEDIA</a:t>
            </a:r>
            <a:endParaRPr sz="1800"/>
          </a:p>
          <a:p>
            <a:pPr marL="914400" lvl="1" indent="-342900" rtl="0">
              <a:spcBef>
                <a:spcPts val="0"/>
              </a:spcBef>
              <a:spcAft>
                <a:spcPts val="0"/>
              </a:spcAft>
              <a:buSzPts val="1800"/>
              <a:buChar char="○"/>
            </a:pPr>
            <a:r>
              <a:rPr lang="en" sz="1800"/>
              <a:t>Twitter</a:t>
            </a:r>
            <a:endParaRPr sz="1800"/>
          </a:p>
          <a:p>
            <a:pPr marL="914400" lvl="1" indent="-342900" rtl="0">
              <a:spcBef>
                <a:spcPts val="0"/>
              </a:spcBef>
              <a:spcAft>
                <a:spcPts val="0"/>
              </a:spcAft>
              <a:buSzPts val="1800"/>
              <a:buChar char="○"/>
            </a:pPr>
            <a:r>
              <a:rPr lang="en" sz="1800"/>
              <a:t>Facebook</a:t>
            </a:r>
            <a:endParaRPr sz="1800"/>
          </a:p>
          <a:p>
            <a:pPr marL="914400" lvl="1" indent="-342900" rtl="0">
              <a:spcBef>
                <a:spcPts val="0"/>
              </a:spcBef>
              <a:spcAft>
                <a:spcPts val="0"/>
              </a:spcAft>
              <a:buSzPts val="1800"/>
              <a:buChar char="○"/>
            </a:pPr>
            <a:r>
              <a:rPr lang="en" sz="1800"/>
              <a:t>Google+</a:t>
            </a:r>
            <a:endParaRPr sz="1800"/>
          </a:p>
          <a:p>
            <a:pPr marL="914400" lvl="1" indent="-342900" rtl="0">
              <a:spcBef>
                <a:spcPts val="0"/>
              </a:spcBef>
              <a:spcAft>
                <a:spcPts val="0"/>
              </a:spcAft>
              <a:buSzPts val="1800"/>
              <a:buChar char="○"/>
            </a:pPr>
            <a:r>
              <a:rPr lang="en" sz="1800"/>
              <a:t>Reddit</a:t>
            </a:r>
            <a:endParaRPr sz="1800"/>
          </a:p>
          <a:p>
            <a:pPr marL="914400" lvl="1" indent="-342900" rtl="0">
              <a:spcBef>
                <a:spcPts val="0"/>
              </a:spcBef>
              <a:spcAft>
                <a:spcPts val="0"/>
              </a:spcAft>
              <a:buSzPts val="1800"/>
              <a:buChar char="○"/>
            </a:pPr>
            <a:r>
              <a:rPr lang="en" sz="1800"/>
              <a:t>LinkedIn (historical)</a:t>
            </a:r>
            <a:endParaRPr sz="1800"/>
          </a:p>
        </p:txBody>
      </p:sp>
      <p:pic>
        <p:nvPicPr>
          <p:cNvPr id="271" name="Shape 271"/>
          <p:cNvPicPr preferRelativeResize="0"/>
          <p:nvPr/>
        </p:nvPicPr>
        <p:blipFill>
          <a:blip r:embed="rId4">
            <a:alphaModFix/>
          </a:blip>
          <a:stretch>
            <a:fillRect/>
          </a:stretch>
        </p:blipFill>
        <p:spPr>
          <a:xfrm>
            <a:off x="5261920" y="606000"/>
            <a:ext cx="754505" cy="609600"/>
          </a:xfrm>
          <a:prstGeom prst="rect">
            <a:avLst/>
          </a:prstGeom>
          <a:noFill/>
          <a:ln>
            <a:noFill/>
          </a:ln>
        </p:spPr>
      </p:pic>
      <p:pic>
        <p:nvPicPr>
          <p:cNvPr id="272" name="Shape 272"/>
          <p:cNvPicPr preferRelativeResize="0"/>
          <p:nvPr/>
        </p:nvPicPr>
        <p:blipFill>
          <a:blip r:embed="rId5">
            <a:alphaModFix/>
          </a:blip>
          <a:stretch>
            <a:fillRect/>
          </a:stretch>
        </p:blipFill>
        <p:spPr>
          <a:xfrm>
            <a:off x="7689416" y="453600"/>
            <a:ext cx="1369874" cy="453600"/>
          </a:xfrm>
          <a:prstGeom prst="rect">
            <a:avLst/>
          </a:prstGeom>
          <a:noFill/>
          <a:ln>
            <a:noFill/>
          </a:ln>
        </p:spPr>
      </p:pic>
      <p:pic>
        <p:nvPicPr>
          <p:cNvPr id="273" name="Shape 273"/>
          <p:cNvPicPr preferRelativeResize="0"/>
          <p:nvPr/>
        </p:nvPicPr>
        <p:blipFill>
          <a:blip r:embed="rId6">
            <a:alphaModFix/>
          </a:blip>
          <a:stretch>
            <a:fillRect/>
          </a:stretch>
        </p:blipFill>
        <p:spPr>
          <a:xfrm>
            <a:off x="7715750" y="1058588"/>
            <a:ext cx="1317202" cy="453600"/>
          </a:xfrm>
          <a:prstGeom prst="rect">
            <a:avLst/>
          </a:prstGeom>
          <a:noFill/>
          <a:ln>
            <a:noFill/>
          </a:ln>
        </p:spPr>
      </p:pic>
      <p:pic>
        <p:nvPicPr>
          <p:cNvPr id="274" name="Shape 274"/>
          <p:cNvPicPr preferRelativeResize="0"/>
          <p:nvPr/>
        </p:nvPicPr>
        <p:blipFill>
          <a:blip r:embed="rId7">
            <a:alphaModFix/>
          </a:blip>
          <a:stretch>
            <a:fillRect/>
          </a:stretch>
        </p:blipFill>
        <p:spPr>
          <a:xfrm>
            <a:off x="4237513" y="605988"/>
            <a:ext cx="754500" cy="73452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Shape 279"/>
          <p:cNvPicPr preferRelativeResize="0"/>
          <p:nvPr/>
        </p:nvPicPr>
        <p:blipFill>
          <a:blip r:embed="rId3">
            <a:alphaModFix/>
          </a:blip>
          <a:stretch>
            <a:fillRect/>
          </a:stretch>
        </p:blipFill>
        <p:spPr>
          <a:xfrm>
            <a:off x="244325" y="774850"/>
            <a:ext cx="2962700" cy="1021087"/>
          </a:xfrm>
          <a:prstGeom prst="rect">
            <a:avLst/>
          </a:prstGeom>
          <a:noFill/>
          <a:ln>
            <a:noFill/>
          </a:ln>
        </p:spPr>
      </p:pic>
      <p:sp>
        <p:nvSpPr>
          <p:cNvPr id="280" name="Shape 280"/>
          <p:cNvSpPr txBox="1"/>
          <p:nvPr/>
        </p:nvSpPr>
        <p:spPr>
          <a:xfrm>
            <a:off x="5534350" y="130350"/>
            <a:ext cx="3498600" cy="4882800"/>
          </a:xfrm>
          <a:prstGeom prst="rect">
            <a:avLst/>
          </a:prstGeom>
          <a:noFill/>
          <a:ln>
            <a:noFill/>
          </a:ln>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sz="1800"/>
              <a:t>SOCIAL MEDIA</a:t>
            </a:r>
            <a:endParaRPr sz="1800"/>
          </a:p>
          <a:p>
            <a:pPr marL="914400" lvl="1" indent="-342900" rtl="0">
              <a:spcBef>
                <a:spcPts val="0"/>
              </a:spcBef>
              <a:spcAft>
                <a:spcPts val="0"/>
              </a:spcAft>
              <a:buSzPts val="1800"/>
              <a:buChar char="○"/>
            </a:pPr>
            <a:r>
              <a:rPr lang="en" sz="1800"/>
              <a:t>Twitter</a:t>
            </a:r>
            <a:endParaRPr sz="1800"/>
          </a:p>
          <a:p>
            <a:pPr marL="914400" lvl="1" indent="-342900" rtl="0">
              <a:spcBef>
                <a:spcPts val="0"/>
              </a:spcBef>
              <a:spcAft>
                <a:spcPts val="0"/>
              </a:spcAft>
              <a:buSzPts val="1800"/>
              <a:buChar char="○"/>
            </a:pPr>
            <a:r>
              <a:rPr lang="en" sz="1800"/>
              <a:t>Facebook</a:t>
            </a:r>
            <a:endParaRPr sz="1800"/>
          </a:p>
          <a:p>
            <a:pPr marL="914400" lvl="1" indent="-342900" rtl="0">
              <a:spcBef>
                <a:spcPts val="0"/>
              </a:spcBef>
              <a:spcAft>
                <a:spcPts val="0"/>
              </a:spcAft>
              <a:buSzPts val="1800"/>
              <a:buChar char="○"/>
            </a:pPr>
            <a:r>
              <a:rPr lang="en" sz="1800"/>
              <a:t>Google+</a:t>
            </a:r>
            <a:endParaRPr sz="1800"/>
          </a:p>
          <a:p>
            <a:pPr marL="914400" lvl="1" indent="-342900" rtl="0">
              <a:spcBef>
                <a:spcPts val="0"/>
              </a:spcBef>
              <a:spcAft>
                <a:spcPts val="0"/>
              </a:spcAft>
              <a:buSzPts val="1800"/>
              <a:buChar char="○"/>
            </a:pPr>
            <a:r>
              <a:rPr lang="en" sz="1800"/>
              <a:t>Reddit</a:t>
            </a:r>
            <a:endParaRPr sz="1800"/>
          </a:p>
          <a:p>
            <a:pPr marL="914400" lvl="1" indent="-342900" rtl="0">
              <a:spcBef>
                <a:spcPts val="0"/>
              </a:spcBef>
              <a:spcAft>
                <a:spcPts val="0"/>
              </a:spcAft>
              <a:buSzPts val="1800"/>
              <a:buChar char="○"/>
            </a:pPr>
            <a:r>
              <a:rPr lang="en" sz="1800"/>
              <a:t>LinkedIn (historical)</a:t>
            </a:r>
            <a:endParaRPr sz="1800"/>
          </a:p>
          <a:p>
            <a:pPr marL="457200" lvl="0" indent="-342900" rtl="0">
              <a:spcBef>
                <a:spcPts val="0"/>
              </a:spcBef>
              <a:spcAft>
                <a:spcPts val="0"/>
              </a:spcAft>
              <a:buSzPts val="1800"/>
              <a:buChar char="●"/>
            </a:pPr>
            <a:r>
              <a:rPr lang="en" sz="1800"/>
              <a:t>Public policy documents</a:t>
            </a:r>
            <a:endParaRPr sz="1800"/>
          </a:p>
          <a:p>
            <a:pPr marL="457200" lvl="0" indent="-342900" rtl="0">
              <a:spcBef>
                <a:spcPts val="0"/>
              </a:spcBef>
              <a:spcAft>
                <a:spcPts val="0"/>
              </a:spcAft>
              <a:buSzPts val="1800"/>
              <a:buChar char="●"/>
            </a:pPr>
            <a:r>
              <a:rPr lang="en" sz="1800"/>
              <a:t>Mainstream media (2,000+)</a:t>
            </a:r>
            <a:endParaRPr sz="1800"/>
          </a:p>
          <a:p>
            <a:pPr marL="457200" lvl="0" indent="-342900" rtl="0">
              <a:spcBef>
                <a:spcPts val="0"/>
              </a:spcBef>
              <a:spcAft>
                <a:spcPts val="0"/>
              </a:spcAft>
              <a:buSzPts val="1800"/>
              <a:buChar char="●"/>
            </a:pPr>
            <a:r>
              <a:rPr lang="en" sz="1800"/>
              <a:t>Online reference managers</a:t>
            </a:r>
            <a:endParaRPr sz="1800"/>
          </a:p>
          <a:p>
            <a:pPr marL="457200" lvl="0" indent="-342900" rtl="0">
              <a:lnSpc>
                <a:spcPct val="115000"/>
              </a:lnSpc>
              <a:spcBef>
                <a:spcPts val="0"/>
              </a:spcBef>
              <a:spcAft>
                <a:spcPts val="0"/>
              </a:spcAft>
              <a:buSzPts val="1800"/>
              <a:buChar char="●"/>
            </a:pPr>
            <a:r>
              <a:rPr lang="en" sz="1800">
                <a:solidFill>
                  <a:schemeClr val="dk1"/>
                </a:solidFill>
              </a:rPr>
              <a:t>Post-publication peer-review platforms</a:t>
            </a:r>
            <a:endParaRPr sz="1800">
              <a:solidFill>
                <a:schemeClr val="dk1"/>
              </a:solidFill>
            </a:endParaRPr>
          </a:p>
          <a:p>
            <a:pPr marL="457200" lvl="0" indent="-342900" rtl="0">
              <a:lnSpc>
                <a:spcPct val="115000"/>
              </a:lnSpc>
              <a:spcBef>
                <a:spcPts val="0"/>
              </a:spcBef>
              <a:spcAft>
                <a:spcPts val="0"/>
              </a:spcAft>
              <a:buClr>
                <a:schemeClr val="dk1"/>
              </a:buClr>
              <a:buSzPts val="1800"/>
              <a:buChar char="●"/>
            </a:pPr>
            <a:r>
              <a:rPr lang="en" sz="1800">
                <a:solidFill>
                  <a:schemeClr val="dk1"/>
                </a:solidFill>
              </a:rPr>
              <a:t>Open Syllabus Project</a:t>
            </a:r>
            <a:endParaRPr sz="1800">
              <a:solidFill>
                <a:schemeClr val="dk1"/>
              </a:solidFill>
            </a:endParaRPr>
          </a:p>
          <a:p>
            <a:pPr marL="457200" lvl="0" indent="-342900" rtl="0">
              <a:lnSpc>
                <a:spcPct val="115000"/>
              </a:lnSpc>
              <a:spcBef>
                <a:spcPts val="0"/>
              </a:spcBef>
              <a:spcAft>
                <a:spcPts val="0"/>
              </a:spcAft>
              <a:buClr>
                <a:schemeClr val="dk1"/>
              </a:buClr>
              <a:buSzPts val="1800"/>
              <a:buChar char="●"/>
            </a:pPr>
            <a:r>
              <a:rPr lang="en" sz="1800">
                <a:solidFill>
                  <a:schemeClr val="dk1"/>
                </a:solidFill>
              </a:rPr>
              <a:t>Wikipedia</a:t>
            </a:r>
            <a:endParaRPr sz="1800">
              <a:solidFill>
                <a:schemeClr val="dk1"/>
              </a:solidFill>
            </a:endParaRPr>
          </a:p>
          <a:p>
            <a:pPr marL="457200" lvl="0" indent="-342900" rtl="0">
              <a:spcBef>
                <a:spcPts val="0"/>
              </a:spcBef>
              <a:spcAft>
                <a:spcPts val="0"/>
              </a:spcAft>
              <a:buSzPts val="1800"/>
              <a:buChar char="●"/>
            </a:pPr>
            <a:r>
              <a:rPr lang="en" sz="1800"/>
              <a:t>Blogs (9,000)</a:t>
            </a:r>
            <a:endParaRPr sz="1800"/>
          </a:p>
          <a:p>
            <a:pPr marL="457200" lvl="0" indent="-342900" rtl="0">
              <a:spcBef>
                <a:spcPts val="0"/>
              </a:spcBef>
              <a:spcAft>
                <a:spcPts val="0"/>
              </a:spcAft>
              <a:buSzPts val="1800"/>
              <a:buChar char="●"/>
            </a:pPr>
            <a:r>
              <a:rPr lang="en" sz="1800"/>
              <a:t>Youtube</a:t>
            </a:r>
            <a:endParaRPr sz="1800"/>
          </a:p>
          <a:p>
            <a:pPr marL="457200" lvl="0" indent="-342900" rtl="0">
              <a:spcBef>
                <a:spcPts val="0"/>
              </a:spcBef>
              <a:spcAft>
                <a:spcPts val="0"/>
              </a:spcAft>
              <a:buSzPts val="1800"/>
              <a:buChar char="●"/>
            </a:pPr>
            <a:r>
              <a:rPr lang="en" sz="1800"/>
              <a:t>Stack Overflow</a:t>
            </a:r>
            <a:endParaRPr sz="1800"/>
          </a:p>
        </p:txBody>
      </p:sp>
      <p:pic>
        <p:nvPicPr>
          <p:cNvPr id="281" name="Shape 281"/>
          <p:cNvPicPr preferRelativeResize="0"/>
          <p:nvPr/>
        </p:nvPicPr>
        <p:blipFill rotWithShape="1">
          <a:blip r:embed="rId4">
            <a:alphaModFix/>
          </a:blip>
          <a:srcRect r="20735" b="16977"/>
          <a:stretch/>
        </p:blipFill>
        <p:spPr>
          <a:xfrm>
            <a:off x="157325" y="3960575"/>
            <a:ext cx="1524000" cy="909625"/>
          </a:xfrm>
          <a:prstGeom prst="rect">
            <a:avLst/>
          </a:prstGeom>
          <a:noFill/>
          <a:ln>
            <a:noFill/>
          </a:ln>
        </p:spPr>
      </p:pic>
      <p:pic>
        <p:nvPicPr>
          <p:cNvPr id="282" name="Shape 282"/>
          <p:cNvPicPr preferRelativeResize="0"/>
          <p:nvPr/>
        </p:nvPicPr>
        <p:blipFill>
          <a:blip r:embed="rId5">
            <a:alphaModFix/>
          </a:blip>
          <a:stretch>
            <a:fillRect/>
          </a:stretch>
        </p:blipFill>
        <p:spPr>
          <a:xfrm>
            <a:off x="5261920" y="606000"/>
            <a:ext cx="754505" cy="609600"/>
          </a:xfrm>
          <a:prstGeom prst="rect">
            <a:avLst/>
          </a:prstGeom>
          <a:noFill/>
          <a:ln>
            <a:noFill/>
          </a:ln>
        </p:spPr>
      </p:pic>
      <p:pic>
        <p:nvPicPr>
          <p:cNvPr id="283" name="Shape 283"/>
          <p:cNvPicPr preferRelativeResize="0"/>
          <p:nvPr/>
        </p:nvPicPr>
        <p:blipFill>
          <a:blip r:embed="rId6">
            <a:alphaModFix/>
          </a:blip>
          <a:stretch>
            <a:fillRect/>
          </a:stretch>
        </p:blipFill>
        <p:spPr>
          <a:xfrm>
            <a:off x="7715750" y="1058588"/>
            <a:ext cx="1317202" cy="453600"/>
          </a:xfrm>
          <a:prstGeom prst="rect">
            <a:avLst/>
          </a:prstGeom>
          <a:noFill/>
          <a:ln>
            <a:noFill/>
          </a:ln>
        </p:spPr>
      </p:pic>
      <p:pic>
        <p:nvPicPr>
          <p:cNvPr id="284" name="Shape 284"/>
          <p:cNvPicPr preferRelativeResize="0"/>
          <p:nvPr/>
        </p:nvPicPr>
        <p:blipFill>
          <a:blip r:embed="rId7">
            <a:alphaModFix/>
          </a:blip>
          <a:stretch>
            <a:fillRect/>
          </a:stretch>
        </p:blipFill>
        <p:spPr>
          <a:xfrm>
            <a:off x="4279575" y="2175991"/>
            <a:ext cx="1317200" cy="1192465"/>
          </a:xfrm>
          <a:prstGeom prst="rect">
            <a:avLst/>
          </a:prstGeom>
          <a:noFill/>
          <a:ln>
            <a:noFill/>
          </a:ln>
        </p:spPr>
      </p:pic>
      <p:pic>
        <p:nvPicPr>
          <p:cNvPr id="285" name="Shape 285"/>
          <p:cNvPicPr preferRelativeResize="0"/>
          <p:nvPr/>
        </p:nvPicPr>
        <p:blipFill>
          <a:blip r:embed="rId8">
            <a:alphaModFix/>
          </a:blip>
          <a:stretch>
            <a:fillRect/>
          </a:stretch>
        </p:blipFill>
        <p:spPr>
          <a:xfrm>
            <a:off x="152400" y="152400"/>
            <a:ext cx="1378218" cy="301200"/>
          </a:xfrm>
          <a:prstGeom prst="rect">
            <a:avLst/>
          </a:prstGeom>
          <a:noFill/>
          <a:ln>
            <a:noFill/>
          </a:ln>
        </p:spPr>
      </p:pic>
      <p:pic>
        <p:nvPicPr>
          <p:cNvPr id="286" name="Shape 286"/>
          <p:cNvPicPr preferRelativeResize="0"/>
          <p:nvPr/>
        </p:nvPicPr>
        <p:blipFill>
          <a:blip r:embed="rId9">
            <a:alphaModFix/>
          </a:blip>
          <a:stretch>
            <a:fillRect/>
          </a:stretch>
        </p:blipFill>
        <p:spPr>
          <a:xfrm>
            <a:off x="4568825" y="3575275"/>
            <a:ext cx="909625" cy="909625"/>
          </a:xfrm>
          <a:prstGeom prst="rect">
            <a:avLst/>
          </a:prstGeom>
          <a:noFill/>
          <a:ln>
            <a:noFill/>
          </a:ln>
        </p:spPr>
      </p:pic>
      <p:pic>
        <p:nvPicPr>
          <p:cNvPr id="287" name="Shape 287"/>
          <p:cNvPicPr preferRelativeResize="0"/>
          <p:nvPr/>
        </p:nvPicPr>
        <p:blipFill>
          <a:blip r:embed="rId10">
            <a:alphaModFix/>
          </a:blip>
          <a:stretch>
            <a:fillRect/>
          </a:stretch>
        </p:blipFill>
        <p:spPr>
          <a:xfrm>
            <a:off x="1858912" y="4556850"/>
            <a:ext cx="951300" cy="453600"/>
          </a:xfrm>
          <a:prstGeom prst="rect">
            <a:avLst/>
          </a:prstGeom>
          <a:noFill/>
          <a:ln>
            <a:noFill/>
          </a:ln>
        </p:spPr>
      </p:pic>
      <p:pic>
        <p:nvPicPr>
          <p:cNvPr id="288" name="Shape 288"/>
          <p:cNvPicPr preferRelativeResize="0"/>
          <p:nvPr/>
        </p:nvPicPr>
        <p:blipFill>
          <a:blip r:embed="rId11">
            <a:alphaModFix/>
          </a:blip>
          <a:stretch>
            <a:fillRect/>
          </a:stretch>
        </p:blipFill>
        <p:spPr>
          <a:xfrm>
            <a:off x="1683018" y="152400"/>
            <a:ext cx="909624" cy="301200"/>
          </a:xfrm>
          <a:prstGeom prst="rect">
            <a:avLst/>
          </a:prstGeom>
          <a:noFill/>
          <a:ln>
            <a:noFill/>
          </a:ln>
        </p:spPr>
      </p:pic>
      <p:pic>
        <p:nvPicPr>
          <p:cNvPr id="289" name="Shape 289"/>
          <p:cNvPicPr preferRelativeResize="0"/>
          <p:nvPr/>
        </p:nvPicPr>
        <p:blipFill>
          <a:blip r:embed="rId12">
            <a:alphaModFix/>
          </a:blip>
          <a:stretch>
            <a:fillRect/>
          </a:stretch>
        </p:blipFill>
        <p:spPr>
          <a:xfrm>
            <a:off x="79513" y="2117175"/>
            <a:ext cx="1524000" cy="609600"/>
          </a:xfrm>
          <a:prstGeom prst="rect">
            <a:avLst/>
          </a:prstGeom>
          <a:noFill/>
          <a:ln>
            <a:noFill/>
          </a:ln>
        </p:spPr>
      </p:pic>
      <p:pic>
        <p:nvPicPr>
          <p:cNvPr id="290" name="Shape 290"/>
          <p:cNvPicPr preferRelativeResize="0"/>
          <p:nvPr/>
        </p:nvPicPr>
        <p:blipFill>
          <a:blip r:embed="rId13">
            <a:alphaModFix/>
          </a:blip>
          <a:stretch>
            <a:fillRect/>
          </a:stretch>
        </p:blipFill>
        <p:spPr>
          <a:xfrm>
            <a:off x="244325" y="2815113"/>
            <a:ext cx="1524000" cy="457200"/>
          </a:xfrm>
          <a:prstGeom prst="rect">
            <a:avLst/>
          </a:prstGeom>
          <a:noFill/>
          <a:ln>
            <a:noFill/>
          </a:ln>
        </p:spPr>
      </p:pic>
      <p:pic>
        <p:nvPicPr>
          <p:cNvPr id="291" name="Shape 291"/>
          <p:cNvPicPr preferRelativeResize="0"/>
          <p:nvPr/>
        </p:nvPicPr>
        <p:blipFill>
          <a:blip r:embed="rId14">
            <a:alphaModFix/>
          </a:blip>
          <a:stretch>
            <a:fillRect/>
          </a:stretch>
        </p:blipFill>
        <p:spPr>
          <a:xfrm>
            <a:off x="2894750" y="152400"/>
            <a:ext cx="2639601" cy="301200"/>
          </a:xfrm>
          <a:prstGeom prst="rect">
            <a:avLst/>
          </a:prstGeom>
          <a:noFill/>
          <a:ln>
            <a:noFill/>
          </a:ln>
        </p:spPr>
      </p:pic>
      <p:pic>
        <p:nvPicPr>
          <p:cNvPr id="292" name="Shape 292"/>
          <p:cNvPicPr preferRelativeResize="0"/>
          <p:nvPr/>
        </p:nvPicPr>
        <p:blipFill>
          <a:blip r:embed="rId15">
            <a:alphaModFix/>
          </a:blip>
          <a:stretch>
            <a:fillRect/>
          </a:stretch>
        </p:blipFill>
        <p:spPr>
          <a:xfrm>
            <a:off x="2845838" y="3569613"/>
            <a:ext cx="1524000" cy="790575"/>
          </a:xfrm>
          <a:prstGeom prst="rect">
            <a:avLst/>
          </a:prstGeom>
          <a:noFill/>
          <a:ln>
            <a:noFill/>
          </a:ln>
        </p:spPr>
      </p:pic>
      <p:pic>
        <p:nvPicPr>
          <p:cNvPr id="293" name="Shape 293"/>
          <p:cNvPicPr preferRelativeResize="0"/>
          <p:nvPr/>
        </p:nvPicPr>
        <p:blipFill>
          <a:blip r:embed="rId16">
            <a:alphaModFix/>
          </a:blip>
          <a:stretch>
            <a:fillRect/>
          </a:stretch>
        </p:blipFill>
        <p:spPr>
          <a:xfrm>
            <a:off x="4237513" y="605988"/>
            <a:ext cx="754500" cy="734520"/>
          </a:xfrm>
          <a:prstGeom prst="rect">
            <a:avLst/>
          </a:prstGeom>
          <a:noFill/>
          <a:ln>
            <a:noFill/>
          </a:ln>
        </p:spPr>
      </p:pic>
      <p:pic>
        <p:nvPicPr>
          <p:cNvPr id="294" name="Shape 294"/>
          <p:cNvPicPr preferRelativeResize="0"/>
          <p:nvPr/>
        </p:nvPicPr>
        <p:blipFill>
          <a:blip r:embed="rId17">
            <a:alphaModFix/>
          </a:blip>
          <a:stretch>
            <a:fillRect/>
          </a:stretch>
        </p:blipFill>
        <p:spPr>
          <a:xfrm>
            <a:off x="4116650" y="4691713"/>
            <a:ext cx="1524000" cy="333376"/>
          </a:xfrm>
          <a:prstGeom prst="rect">
            <a:avLst/>
          </a:prstGeom>
          <a:noFill/>
          <a:ln>
            <a:noFill/>
          </a:ln>
        </p:spPr>
      </p:pic>
      <p:pic>
        <p:nvPicPr>
          <p:cNvPr id="295" name="Shape 295"/>
          <p:cNvPicPr preferRelativeResize="0"/>
          <p:nvPr/>
        </p:nvPicPr>
        <p:blipFill>
          <a:blip r:embed="rId18">
            <a:alphaModFix/>
          </a:blip>
          <a:stretch>
            <a:fillRect/>
          </a:stretch>
        </p:blipFill>
        <p:spPr>
          <a:xfrm>
            <a:off x="4568825" y="1492900"/>
            <a:ext cx="1317200" cy="338862"/>
          </a:xfrm>
          <a:prstGeom prst="rect">
            <a:avLst/>
          </a:prstGeom>
          <a:noFill/>
          <a:ln>
            <a:noFill/>
          </a:ln>
        </p:spPr>
      </p:pic>
      <p:pic>
        <p:nvPicPr>
          <p:cNvPr id="296" name="Shape 296"/>
          <p:cNvPicPr preferRelativeResize="0"/>
          <p:nvPr/>
        </p:nvPicPr>
        <p:blipFill>
          <a:blip r:embed="rId19">
            <a:alphaModFix/>
          </a:blip>
          <a:stretch>
            <a:fillRect/>
          </a:stretch>
        </p:blipFill>
        <p:spPr>
          <a:xfrm>
            <a:off x="2987775" y="4556875"/>
            <a:ext cx="951300" cy="368624"/>
          </a:xfrm>
          <a:prstGeom prst="rect">
            <a:avLst/>
          </a:prstGeom>
          <a:noFill/>
          <a:ln>
            <a:noFill/>
          </a:ln>
        </p:spPr>
      </p:pic>
      <p:pic>
        <p:nvPicPr>
          <p:cNvPr id="297" name="Shape 297"/>
          <p:cNvPicPr preferRelativeResize="0"/>
          <p:nvPr/>
        </p:nvPicPr>
        <p:blipFill>
          <a:blip r:embed="rId20">
            <a:alphaModFix/>
          </a:blip>
          <a:stretch>
            <a:fillRect/>
          </a:stretch>
        </p:blipFill>
        <p:spPr>
          <a:xfrm>
            <a:off x="1782200" y="606000"/>
            <a:ext cx="2185400" cy="453600"/>
          </a:xfrm>
          <a:prstGeom prst="rect">
            <a:avLst/>
          </a:prstGeom>
          <a:noFill/>
          <a:ln>
            <a:noFill/>
          </a:ln>
        </p:spPr>
      </p:pic>
      <p:pic>
        <p:nvPicPr>
          <p:cNvPr id="298" name="Shape 298"/>
          <p:cNvPicPr preferRelativeResize="0"/>
          <p:nvPr/>
        </p:nvPicPr>
        <p:blipFill rotWithShape="1">
          <a:blip r:embed="rId21">
            <a:alphaModFix/>
          </a:blip>
          <a:srcRect l="11032" t="11363"/>
          <a:stretch/>
        </p:blipFill>
        <p:spPr>
          <a:xfrm>
            <a:off x="1721238" y="3678688"/>
            <a:ext cx="1084700" cy="734500"/>
          </a:xfrm>
          <a:prstGeom prst="rect">
            <a:avLst/>
          </a:prstGeom>
          <a:noFill/>
          <a:ln>
            <a:noFill/>
          </a:ln>
        </p:spPr>
      </p:pic>
      <p:pic>
        <p:nvPicPr>
          <p:cNvPr id="299" name="Shape 299"/>
          <p:cNvPicPr preferRelativeResize="0"/>
          <p:nvPr/>
        </p:nvPicPr>
        <p:blipFill>
          <a:blip r:embed="rId22">
            <a:alphaModFix/>
          </a:blip>
          <a:stretch>
            <a:fillRect/>
          </a:stretch>
        </p:blipFill>
        <p:spPr>
          <a:xfrm>
            <a:off x="157325" y="3483099"/>
            <a:ext cx="1524000" cy="266700"/>
          </a:xfrm>
          <a:prstGeom prst="rect">
            <a:avLst/>
          </a:prstGeom>
          <a:noFill/>
          <a:ln>
            <a:noFill/>
          </a:ln>
        </p:spPr>
      </p:pic>
      <p:pic>
        <p:nvPicPr>
          <p:cNvPr id="300" name="Shape 300"/>
          <p:cNvPicPr preferRelativeResize="0"/>
          <p:nvPr/>
        </p:nvPicPr>
        <p:blipFill>
          <a:blip r:embed="rId23">
            <a:alphaModFix/>
          </a:blip>
          <a:stretch>
            <a:fillRect/>
          </a:stretch>
        </p:blipFill>
        <p:spPr>
          <a:xfrm>
            <a:off x="7689416" y="453600"/>
            <a:ext cx="1369874" cy="453600"/>
          </a:xfrm>
          <a:prstGeom prst="rect">
            <a:avLst/>
          </a:prstGeom>
          <a:noFill/>
          <a:ln>
            <a:noFill/>
          </a:ln>
        </p:spPr>
      </p:pic>
      <p:pic>
        <p:nvPicPr>
          <p:cNvPr id="301" name="Shape 301"/>
          <p:cNvPicPr preferRelativeResize="0"/>
          <p:nvPr/>
        </p:nvPicPr>
        <p:blipFill>
          <a:blip r:embed="rId24">
            <a:alphaModFix/>
          </a:blip>
          <a:stretch>
            <a:fillRect/>
          </a:stretch>
        </p:blipFill>
        <p:spPr>
          <a:xfrm>
            <a:off x="2592638" y="2090219"/>
            <a:ext cx="1378225" cy="337706"/>
          </a:xfrm>
          <a:prstGeom prst="rect">
            <a:avLst/>
          </a:prstGeom>
          <a:noFill/>
          <a:ln>
            <a:noFill/>
          </a:ln>
        </p:spPr>
      </p:pic>
      <p:pic>
        <p:nvPicPr>
          <p:cNvPr id="302" name="Shape 302"/>
          <p:cNvPicPr preferRelativeResize="0"/>
          <p:nvPr/>
        </p:nvPicPr>
        <p:blipFill>
          <a:blip r:embed="rId25">
            <a:alphaModFix/>
          </a:blip>
          <a:stretch>
            <a:fillRect/>
          </a:stretch>
        </p:blipFill>
        <p:spPr>
          <a:xfrm>
            <a:off x="1931250" y="2935817"/>
            <a:ext cx="2185400" cy="437097"/>
          </a:xfrm>
          <a:prstGeom prst="rect">
            <a:avLst/>
          </a:prstGeom>
          <a:noFill/>
          <a:ln>
            <a:noFill/>
          </a:ln>
        </p:spPr>
      </p:pic>
      <p:pic>
        <p:nvPicPr>
          <p:cNvPr id="303" name="Shape 303"/>
          <p:cNvPicPr preferRelativeResize="0"/>
          <p:nvPr/>
        </p:nvPicPr>
        <p:blipFill>
          <a:blip r:embed="rId26">
            <a:alphaModFix/>
          </a:blip>
          <a:stretch>
            <a:fillRect/>
          </a:stretch>
        </p:blipFill>
        <p:spPr>
          <a:xfrm>
            <a:off x="3153225" y="1568747"/>
            <a:ext cx="1378225" cy="379015"/>
          </a:xfrm>
          <a:prstGeom prst="rect">
            <a:avLst/>
          </a:prstGeom>
          <a:noFill/>
          <a:ln>
            <a:noFill/>
          </a:ln>
        </p:spPr>
      </p:pic>
      <p:pic>
        <p:nvPicPr>
          <p:cNvPr id="304" name="Shape 304"/>
          <p:cNvPicPr preferRelativeResize="0"/>
          <p:nvPr/>
        </p:nvPicPr>
        <p:blipFill>
          <a:blip r:embed="rId27">
            <a:alphaModFix/>
          </a:blip>
          <a:stretch>
            <a:fillRect/>
          </a:stretch>
        </p:blipFill>
        <p:spPr>
          <a:xfrm>
            <a:off x="1411302" y="1677236"/>
            <a:ext cx="1704550" cy="351600"/>
          </a:xfrm>
          <a:prstGeom prst="rect">
            <a:avLst/>
          </a:prstGeom>
          <a:noFill/>
          <a:ln>
            <a:noFill/>
          </a:ln>
        </p:spPr>
      </p:pic>
      <p:pic>
        <p:nvPicPr>
          <p:cNvPr id="305" name="Shape 305"/>
          <p:cNvPicPr preferRelativeResize="0"/>
          <p:nvPr/>
        </p:nvPicPr>
        <p:blipFill>
          <a:blip r:embed="rId28">
            <a:alphaModFix/>
          </a:blip>
          <a:stretch>
            <a:fillRect/>
          </a:stretch>
        </p:blipFill>
        <p:spPr>
          <a:xfrm>
            <a:off x="2050825" y="2500900"/>
            <a:ext cx="1504950" cy="3619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3882200" y="2851925"/>
            <a:ext cx="4653900" cy="19704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AutoNum type="arabicPeriod"/>
            </a:pPr>
            <a:r>
              <a:rPr lang="en" sz="2400" b="1">
                <a:solidFill>
                  <a:srgbClr val="000000"/>
                </a:solidFill>
              </a:rPr>
              <a:t>“The Doughnut”</a:t>
            </a:r>
            <a:endParaRPr sz="2400" b="1">
              <a:solidFill>
                <a:srgbClr val="000000"/>
              </a:solidFill>
            </a:endParaRPr>
          </a:p>
          <a:p>
            <a:pPr marL="457200" lvl="0" indent="-381000" rtl="0">
              <a:spcBef>
                <a:spcPts val="0"/>
              </a:spcBef>
              <a:spcAft>
                <a:spcPts val="0"/>
              </a:spcAft>
              <a:buClr>
                <a:srgbClr val="000000"/>
              </a:buClr>
              <a:buSzPts val="2400"/>
              <a:buAutoNum type="arabicPeriod"/>
            </a:pPr>
            <a:r>
              <a:rPr lang="en" sz="2400" b="1">
                <a:solidFill>
                  <a:srgbClr val="000000"/>
                </a:solidFill>
              </a:rPr>
              <a:t>Altmetric Bookmarklet</a:t>
            </a:r>
            <a:endParaRPr sz="2400" b="1">
              <a:solidFill>
                <a:srgbClr val="000000"/>
              </a:solidFill>
            </a:endParaRPr>
          </a:p>
          <a:p>
            <a:pPr marL="457200" lvl="0" indent="-381000" rtl="0">
              <a:spcBef>
                <a:spcPts val="0"/>
              </a:spcBef>
              <a:spcAft>
                <a:spcPts val="0"/>
              </a:spcAft>
              <a:buClr>
                <a:srgbClr val="000000"/>
              </a:buClr>
              <a:buSzPts val="2400"/>
              <a:buAutoNum type="arabicPeriod"/>
            </a:pPr>
            <a:r>
              <a:rPr lang="en" sz="2400" b="1">
                <a:solidFill>
                  <a:srgbClr val="000000"/>
                </a:solidFill>
              </a:rPr>
              <a:t>Altmetric Explorer (Library)</a:t>
            </a:r>
            <a:endParaRPr sz="2400" b="1">
              <a:solidFill>
                <a:srgbClr val="000000"/>
              </a:solidFill>
            </a:endParaRPr>
          </a:p>
        </p:txBody>
      </p:sp>
      <p:pic>
        <p:nvPicPr>
          <p:cNvPr id="311" name="Shape 311"/>
          <p:cNvPicPr preferRelativeResize="0"/>
          <p:nvPr/>
        </p:nvPicPr>
        <p:blipFill>
          <a:blip r:embed="rId3">
            <a:alphaModFix/>
          </a:blip>
          <a:stretch>
            <a:fillRect/>
          </a:stretch>
        </p:blipFill>
        <p:spPr>
          <a:xfrm>
            <a:off x="250675" y="398100"/>
            <a:ext cx="5068451" cy="2196600"/>
          </a:xfrm>
          <a:prstGeom prst="rect">
            <a:avLst/>
          </a:prstGeom>
          <a:noFill/>
          <a:ln w="38100" cap="flat" cmpd="sng">
            <a:solidFill>
              <a:schemeClr val="dk2"/>
            </a:solidFill>
            <a:prstDash val="solid"/>
            <a:round/>
            <a:headEnd type="none" w="med" len="med"/>
            <a:tailEnd type="none" w="med" len="me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000000"/>
                </a:solidFill>
              </a:rPr>
              <a:t>Altmetric in action</a:t>
            </a:r>
            <a:endParaRPr>
              <a:solidFill>
                <a:srgbClr val="000000"/>
              </a:solidFill>
            </a:endParaRPr>
          </a:p>
        </p:txBody>
      </p:sp>
      <p:sp>
        <p:nvSpPr>
          <p:cNvPr id="317" name="Shape 3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u="sng">
                <a:solidFill>
                  <a:schemeClr val="hlink"/>
                </a:solidFill>
                <a:hlinkClick r:id="rId3"/>
              </a:rPr>
              <a:t>https://academic.oup.com/icesjms/advance-article/doi/10.1093/icesjms/fsx225/4745800</a:t>
            </a:r>
            <a:r>
              <a:rPr lang="en"/>
              <a:t> </a:t>
            </a:r>
            <a:endParaRPr/>
          </a:p>
          <a:p>
            <a:pPr marL="457200" lvl="0" indent="-342900" rtl="0">
              <a:spcBef>
                <a:spcPts val="0"/>
              </a:spcBef>
              <a:spcAft>
                <a:spcPts val="0"/>
              </a:spcAft>
              <a:buSzPts val="1800"/>
              <a:buChar char="●"/>
            </a:pPr>
            <a:r>
              <a:rPr lang="en" u="sng">
                <a:solidFill>
                  <a:schemeClr val="hlink"/>
                </a:solidFill>
                <a:hlinkClick r:id="rId4"/>
              </a:rPr>
              <a:t>http://journals.sagepub.com/doi/abs/10.1177/0956797617702003?journalCode=pssa&amp;</a:t>
            </a:r>
            <a:r>
              <a:rPr lang="en"/>
              <a:t> </a:t>
            </a:r>
            <a:endParaRPr/>
          </a:p>
          <a:p>
            <a:pPr marL="457200" lvl="0" indent="-342900">
              <a:spcBef>
                <a:spcPts val="0"/>
              </a:spcBef>
              <a:spcAft>
                <a:spcPts val="0"/>
              </a:spcAft>
              <a:buSzPts val="1800"/>
              <a:buChar char="●"/>
            </a:pPr>
            <a:r>
              <a:rPr lang="en" u="sng">
                <a:solidFill>
                  <a:schemeClr val="hlink"/>
                </a:solidFill>
                <a:hlinkClick r:id="rId5"/>
              </a:rPr>
              <a:t>http://www.pnas.org/content/113/21/5797</a:t>
            </a:r>
            <a:r>
              <a:rPr lang="en"/>
              <a:t> </a:t>
            </a:r>
            <a:br>
              <a:rPr lang="en"/>
            </a:br>
            <a:endParaRPr/>
          </a:p>
          <a:p>
            <a:pPr marL="457200" lvl="0" indent="-342900" rtl="0">
              <a:spcBef>
                <a:spcPts val="0"/>
              </a:spcBef>
              <a:spcAft>
                <a:spcPts val="0"/>
              </a:spcAft>
              <a:buSzPts val="1800"/>
              <a:buChar char="●"/>
            </a:pPr>
            <a:r>
              <a:rPr lang="en" u="sng">
                <a:solidFill>
                  <a:schemeClr val="hlink"/>
                </a:solidFill>
                <a:hlinkClick r:id="rId6"/>
              </a:rPr>
              <a:t>https://doi.org/10.1017/CBO9780511664335</a:t>
            </a:r>
            <a:r>
              <a:rPr lang="en"/>
              <a:t> </a:t>
            </a:r>
            <a:endParaRPr/>
          </a:p>
          <a:p>
            <a:pPr marL="457200" lvl="0" indent="-342900">
              <a:spcBef>
                <a:spcPts val="0"/>
              </a:spcBef>
              <a:spcAft>
                <a:spcPts val="0"/>
              </a:spcAft>
              <a:buSzPts val="1800"/>
              <a:buChar char="●"/>
            </a:pPr>
            <a:r>
              <a:rPr lang="en" u="sng">
                <a:solidFill>
                  <a:schemeClr val="hlink"/>
                </a:solidFill>
                <a:hlinkClick r:id="rId7"/>
              </a:rPr>
              <a:t>https://figshare.com/articles/Main_Dataset_for_Evolution_of_Popular_Music_USA_1960_2010_/1309953</a:t>
            </a:r>
            <a:r>
              <a:rPr lang="en"/>
              <a:t> </a:t>
            </a:r>
            <a:br>
              <a:rPr lang="en"/>
            </a:br>
            <a:endParaRPr/>
          </a:p>
          <a:p>
            <a:pPr marL="457200" lvl="0" indent="-342900">
              <a:spcBef>
                <a:spcPts val="0"/>
              </a:spcBef>
              <a:spcAft>
                <a:spcPts val="0"/>
              </a:spcAft>
              <a:buSzPts val="1800"/>
              <a:buChar char="●"/>
            </a:pPr>
            <a:r>
              <a:rPr lang="en" u="sng">
                <a:solidFill>
                  <a:schemeClr val="hlink"/>
                </a:solidFill>
                <a:hlinkClick r:id="rId8"/>
              </a:rPr>
              <a:t>http://science.sciencemag.org/content/332/6034/1163/</a:t>
            </a:r>
            <a:r>
              <a:rPr lang="en"/>
              <a:t> </a:t>
            </a:r>
            <a:endParaRPr/>
          </a:p>
          <a:p>
            <a:pPr marL="0" lvl="0" indent="0">
              <a:spcBef>
                <a:spcPts val="1600"/>
              </a:spcBef>
              <a:spcAft>
                <a:spcPts val="0"/>
              </a:spcAft>
              <a:buNone/>
            </a:pPr>
            <a:endParaRPr/>
          </a:p>
          <a:p>
            <a:pPr marL="0" lvl="0" indent="0">
              <a:spcBef>
                <a:spcPts val="1600"/>
              </a:spcBef>
              <a:spcAft>
                <a:spcPts val="1600"/>
              </a:spcAft>
              <a:buNone/>
            </a:pPr>
            <a:r>
              <a:rPr lang="en"/>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311700" y="844925"/>
            <a:ext cx="8520600" cy="5727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Clr>
                <a:schemeClr val="dk1"/>
              </a:buClr>
              <a:buSzPts val="1100"/>
              <a:buFont typeface="Arial"/>
              <a:buNone/>
            </a:pPr>
            <a:r>
              <a:rPr lang="en" b="1">
                <a:solidFill>
                  <a:schemeClr val="dk1"/>
                </a:solidFill>
              </a:rPr>
              <a:t>https://www.altmetric.com/products/free-tools/bookmarklet/</a:t>
            </a:r>
            <a:endParaRPr/>
          </a:p>
        </p:txBody>
      </p:sp>
      <p:pic>
        <p:nvPicPr>
          <p:cNvPr id="323" name="Shape 323"/>
          <p:cNvPicPr preferRelativeResize="0"/>
          <p:nvPr/>
        </p:nvPicPr>
        <p:blipFill>
          <a:blip r:embed="rId3">
            <a:alphaModFix/>
          </a:blip>
          <a:stretch>
            <a:fillRect/>
          </a:stretch>
        </p:blipFill>
        <p:spPr>
          <a:xfrm>
            <a:off x="716950" y="2290750"/>
            <a:ext cx="2057400" cy="781050"/>
          </a:xfrm>
          <a:prstGeom prst="rect">
            <a:avLst/>
          </a:prstGeom>
          <a:noFill/>
          <a:ln>
            <a:noFill/>
          </a:ln>
        </p:spPr>
      </p:pic>
      <p:sp>
        <p:nvSpPr>
          <p:cNvPr id="324" name="Shape 324"/>
          <p:cNvSpPr txBox="1">
            <a:spLocks noGrp="1"/>
          </p:cNvSpPr>
          <p:nvPr>
            <p:ph type="title"/>
          </p:nvPr>
        </p:nvSpPr>
        <p:spPr>
          <a:xfrm>
            <a:off x="3494400" y="272225"/>
            <a:ext cx="5337900" cy="572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Altmetric Explorer for Librarians</a:t>
            </a:r>
            <a:endParaRPr/>
          </a:p>
        </p:txBody>
      </p:sp>
      <p:pic>
        <p:nvPicPr>
          <p:cNvPr id="325" name="Shape 325"/>
          <p:cNvPicPr preferRelativeResize="0"/>
          <p:nvPr/>
        </p:nvPicPr>
        <p:blipFill>
          <a:blip r:embed="rId4">
            <a:alphaModFix/>
          </a:blip>
          <a:stretch>
            <a:fillRect/>
          </a:stretch>
        </p:blipFill>
        <p:spPr>
          <a:xfrm>
            <a:off x="4490350" y="1261125"/>
            <a:ext cx="4501125" cy="37299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Altmetric Explorer for Librarians</a:t>
            </a:r>
            <a:endParaRPr/>
          </a:p>
        </p:txBody>
      </p:sp>
      <p:pic>
        <p:nvPicPr>
          <p:cNvPr id="331" name="Shape 331"/>
          <p:cNvPicPr preferRelativeResize="0"/>
          <p:nvPr/>
        </p:nvPicPr>
        <p:blipFill>
          <a:blip r:embed="rId3">
            <a:alphaModFix/>
          </a:blip>
          <a:stretch>
            <a:fillRect/>
          </a:stretch>
        </p:blipFill>
        <p:spPr>
          <a:xfrm>
            <a:off x="0" y="618846"/>
            <a:ext cx="8832299" cy="452465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Shape 336"/>
          <p:cNvPicPr preferRelativeResize="0"/>
          <p:nvPr/>
        </p:nvPicPr>
        <p:blipFill>
          <a:blip r:embed="rId3">
            <a:alphaModFix/>
          </a:blip>
          <a:stretch>
            <a:fillRect/>
          </a:stretch>
        </p:blipFill>
        <p:spPr>
          <a:xfrm>
            <a:off x="5953125" y="0"/>
            <a:ext cx="3190875" cy="1428750"/>
          </a:xfrm>
          <a:prstGeom prst="rect">
            <a:avLst/>
          </a:prstGeom>
          <a:noFill/>
          <a:ln>
            <a:noFill/>
          </a:ln>
        </p:spPr>
      </p:pic>
      <p:pic>
        <p:nvPicPr>
          <p:cNvPr id="337" name="Shape 337"/>
          <p:cNvPicPr preferRelativeResize="0"/>
          <p:nvPr/>
        </p:nvPicPr>
        <p:blipFill>
          <a:blip r:embed="rId4">
            <a:alphaModFix/>
          </a:blip>
          <a:stretch>
            <a:fillRect/>
          </a:stretch>
        </p:blipFill>
        <p:spPr>
          <a:xfrm>
            <a:off x="6834188" y="1857375"/>
            <a:ext cx="1428750" cy="1428750"/>
          </a:xfrm>
          <a:prstGeom prst="rect">
            <a:avLst/>
          </a:prstGeom>
          <a:noFill/>
          <a:ln>
            <a:noFill/>
          </a:ln>
        </p:spPr>
      </p:pic>
      <p:sp>
        <p:nvSpPr>
          <p:cNvPr id="338" name="Shape 338"/>
          <p:cNvSpPr txBox="1"/>
          <p:nvPr/>
        </p:nvSpPr>
        <p:spPr>
          <a:xfrm>
            <a:off x="0" y="448750"/>
            <a:ext cx="7065000" cy="4522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2400" b="1">
                <a:solidFill>
                  <a:srgbClr val="00FF00"/>
                </a:solidFill>
              </a:rPr>
              <a:t>Usage</a:t>
            </a:r>
            <a:r>
              <a:rPr lang="en" sz="2400"/>
              <a:t> - clicks, downloads, views, holdings</a:t>
            </a:r>
            <a:endParaRPr sz="2400"/>
          </a:p>
          <a:p>
            <a:pPr marL="0" lvl="0" indent="0">
              <a:spcBef>
                <a:spcPts val="0"/>
              </a:spcBef>
              <a:spcAft>
                <a:spcPts val="0"/>
              </a:spcAft>
              <a:buNone/>
            </a:pPr>
            <a:endParaRPr sz="2400"/>
          </a:p>
          <a:p>
            <a:pPr marL="0" lvl="0" indent="0">
              <a:spcBef>
                <a:spcPts val="0"/>
              </a:spcBef>
              <a:spcAft>
                <a:spcPts val="0"/>
              </a:spcAft>
              <a:buNone/>
            </a:pPr>
            <a:r>
              <a:rPr lang="en" sz="2400" b="1">
                <a:solidFill>
                  <a:srgbClr val="741B47"/>
                </a:solidFill>
              </a:rPr>
              <a:t>Captures</a:t>
            </a:r>
            <a:r>
              <a:rPr lang="en" sz="2400"/>
              <a:t> - favorites, readers, subscribers, watchers</a:t>
            </a:r>
            <a:br>
              <a:rPr lang="en" sz="2400"/>
            </a:br>
            <a:endParaRPr sz="2400"/>
          </a:p>
          <a:p>
            <a:pPr marL="0" lvl="0" indent="0">
              <a:spcBef>
                <a:spcPts val="0"/>
              </a:spcBef>
              <a:spcAft>
                <a:spcPts val="0"/>
              </a:spcAft>
              <a:buNone/>
            </a:pPr>
            <a:r>
              <a:rPr lang="en" sz="2400" b="1">
                <a:solidFill>
                  <a:srgbClr val="F1C232"/>
                </a:solidFill>
              </a:rPr>
              <a:t>Mentions</a:t>
            </a:r>
            <a:r>
              <a:rPr lang="en" sz="2400"/>
              <a:t> - blog mentions, news mentions, reviews, links</a:t>
            </a:r>
            <a:br>
              <a:rPr lang="en" sz="2400"/>
            </a:br>
            <a:endParaRPr sz="2400"/>
          </a:p>
          <a:p>
            <a:pPr marL="0" lvl="0" indent="0">
              <a:spcBef>
                <a:spcPts val="0"/>
              </a:spcBef>
              <a:spcAft>
                <a:spcPts val="0"/>
              </a:spcAft>
              <a:buNone/>
            </a:pPr>
            <a:r>
              <a:rPr lang="en" sz="2400" b="1">
                <a:solidFill>
                  <a:srgbClr val="6D9EEB"/>
                </a:solidFill>
              </a:rPr>
              <a:t>Social Media</a:t>
            </a:r>
            <a:r>
              <a:rPr lang="en" sz="2400"/>
              <a:t> - likes, shares, tweets, ratings, +1s</a:t>
            </a:r>
            <a:br>
              <a:rPr lang="en" sz="2400"/>
            </a:br>
            <a:endParaRPr sz="2400"/>
          </a:p>
          <a:p>
            <a:pPr marL="0" lvl="0" indent="0">
              <a:spcBef>
                <a:spcPts val="0"/>
              </a:spcBef>
              <a:spcAft>
                <a:spcPts val="0"/>
              </a:spcAft>
              <a:buNone/>
            </a:pPr>
            <a:r>
              <a:rPr lang="en" sz="2400" b="1">
                <a:solidFill>
                  <a:srgbClr val="FF0000"/>
                </a:solidFill>
              </a:rPr>
              <a:t>Citations</a:t>
            </a:r>
            <a:r>
              <a:rPr lang="en" sz="2400"/>
              <a:t> - citation indexes (Pubmed, CrossRef, USPTO, etc.), clinical citations, policy citations</a:t>
            </a:r>
            <a:endParaRPr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Plum Analytics in action</a:t>
            </a:r>
            <a:endParaRPr/>
          </a:p>
        </p:txBody>
      </p:sp>
      <p:sp>
        <p:nvSpPr>
          <p:cNvPr id="344" name="Shape 3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u="sng">
                <a:solidFill>
                  <a:schemeClr val="hlink"/>
                </a:solidFill>
                <a:hlinkClick r:id="rId3"/>
              </a:rPr>
              <a:t>http://search.ebscohost.com/login.aspx?direct=true&amp;db=a9h&amp;AN=124559361&amp;site=ehost-live</a:t>
            </a:r>
            <a:r>
              <a:rPr lang="en"/>
              <a:t> </a:t>
            </a:r>
            <a:endParaRPr/>
          </a:p>
          <a:p>
            <a:pPr marL="0" lvl="0" indent="0" rtl="0">
              <a:lnSpc>
                <a:spcPct val="100000"/>
              </a:lnSpc>
              <a:spcBef>
                <a:spcPts val="0"/>
              </a:spcBef>
              <a:spcAft>
                <a:spcPts val="0"/>
              </a:spcAft>
              <a:buNone/>
            </a:pPr>
            <a:endParaRPr/>
          </a:p>
          <a:p>
            <a:pPr marL="0" lvl="0" indent="0" rtl="0">
              <a:lnSpc>
                <a:spcPct val="100000"/>
              </a:lnSpc>
              <a:spcBef>
                <a:spcPts val="0"/>
              </a:spcBef>
              <a:spcAft>
                <a:spcPts val="0"/>
              </a:spcAft>
              <a:buNone/>
            </a:pPr>
            <a:r>
              <a:rPr lang="en" u="sng">
                <a:solidFill>
                  <a:schemeClr val="accent5"/>
                </a:solidFill>
                <a:hlinkClick r:id="rId4"/>
              </a:rPr>
              <a:t>http://search.ebscohost.com/login.aspx?direct=true&amp;db=a9h&amp;AN=112675980&amp;site=ehost-live</a:t>
            </a:r>
            <a:endParaRPr/>
          </a:p>
          <a:p>
            <a:pPr marL="0" lvl="0" indent="0" rtl="0">
              <a:lnSpc>
                <a:spcPct val="100000"/>
              </a:lnSpc>
              <a:spcBef>
                <a:spcPts val="0"/>
              </a:spcBef>
              <a:spcAft>
                <a:spcPts val="0"/>
              </a:spcAft>
              <a:buNone/>
            </a:pPr>
            <a:endParaRPr/>
          </a:p>
          <a:p>
            <a:pPr marL="0" lvl="0" indent="0" rtl="0">
              <a:lnSpc>
                <a:spcPct val="100000"/>
              </a:lnSpc>
              <a:spcBef>
                <a:spcPts val="0"/>
              </a:spcBef>
              <a:spcAft>
                <a:spcPts val="0"/>
              </a:spcAft>
              <a:buNone/>
            </a:pPr>
            <a:r>
              <a:rPr lang="en" u="sng">
                <a:solidFill>
                  <a:schemeClr val="hlink"/>
                </a:solidFill>
                <a:hlinkClick r:id="rId5"/>
              </a:rPr>
              <a:t>http://www.cell.com/cancer-cell/fulltext/S1535-6108(17)30469-5</a:t>
            </a:r>
            <a:r>
              <a:rPr lang="en"/>
              <a:t> </a:t>
            </a:r>
            <a:endParaRPr/>
          </a:p>
          <a:p>
            <a:pPr marL="0" lvl="0" indent="0" rtl="0">
              <a:lnSpc>
                <a:spcPct val="100000"/>
              </a:lnSpc>
              <a:spcBef>
                <a:spcPts val="0"/>
              </a:spcBef>
              <a:spcAft>
                <a:spcPts val="0"/>
              </a:spcAft>
              <a:buNone/>
            </a:pPr>
            <a:endParaRPr/>
          </a:p>
          <a:p>
            <a:pPr marL="0" lvl="0" indent="0" rtl="0">
              <a:lnSpc>
                <a:spcPct val="100000"/>
              </a:lnSpc>
              <a:spcBef>
                <a:spcPts val="0"/>
              </a:spcBef>
              <a:spcAft>
                <a:spcPts val="0"/>
              </a:spcAft>
              <a:buClr>
                <a:schemeClr val="dk1"/>
              </a:buClr>
              <a:buSzPts val="1100"/>
              <a:buFont typeface="Arial"/>
              <a:buNone/>
            </a:pPr>
            <a:r>
              <a:rPr lang="en" u="sng">
                <a:solidFill>
                  <a:schemeClr val="hlink"/>
                </a:solidFill>
                <a:hlinkClick r:id="rId6"/>
              </a:rPr>
              <a:t>https://www.sciencedirect.com/science/article/pii/S0169409X15000575</a:t>
            </a:r>
            <a:r>
              <a:rPr lang="en"/>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Shape 349"/>
          <p:cNvPicPr preferRelativeResize="0"/>
          <p:nvPr/>
        </p:nvPicPr>
        <p:blipFill rotWithShape="1">
          <a:blip r:embed="rId3">
            <a:alphaModFix/>
          </a:blip>
          <a:srcRect l="12302" t="21362" r="20248" b="8456"/>
          <a:stretch/>
        </p:blipFill>
        <p:spPr>
          <a:xfrm>
            <a:off x="0" y="0"/>
            <a:ext cx="7341827" cy="4294575"/>
          </a:xfrm>
          <a:prstGeom prst="rect">
            <a:avLst/>
          </a:prstGeom>
          <a:noFill/>
          <a:ln w="9525" cap="flat" cmpd="sng">
            <a:solidFill>
              <a:schemeClr val="dk2"/>
            </a:solidFill>
            <a:prstDash val="solid"/>
            <a:round/>
            <a:headEnd type="none" w="med" len="med"/>
            <a:tailEnd type="none" w="med" len="med"/>
          </a:ln>
        </p:spPr>
      </p:pic>
      <p:pic>
        <p:nvPicPr>
          <p:cNvPr id="350" name="Shape 350"/>
          <p:cNvPicPr preferRelativeResize="0"/>
          <p:nvPr/>
        </p:nvPicPr>
        <p:blipFill rotWithShape="1">
          <a:blip r:embed="rId4">
            <a:alphaModFix/>
          </a:blip>
          <a:srcRect l="12564" t="23773" r="24959" b="8475"/>
          <a:stretch/>
        </p:blipFill>
        <p:spPr>
          <a:xfrm>
            <a:off x="2366350" y="1011225"/>
            <a:ext cx="6777651" cy="4132276"/>
          </a:xfrm>
          <a:prstGeom prst="rect">
            <a:avLst/>
          </a:prstGeom>
          <a:noFill/>
          <a:ln w="9525" cap="flat" cmpd="sng">
            <a:solidFill>
              <a:schemeClr val="dk2"/>
            </a:solidFill>
            <a:prstDash val="solid"/>
            <a:round/>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Shape 355"/>
          <p:cNvPicPr preferRelativeResize="0"/>
          <p:nvPr/>
        </p:nvPicPr>
        <p:blipFill>
          <a:blip r:embed="rId3">
            <a:alphaModFix/>
          </a:blip>
          <a:stretch>
            <a:fillRect/>
          </a:stretch>
        </p:blipFill>
        <p:spPr>
          <a:xfrm>
            <a:off x="0" y="0"/>
            <a:ext cx="2743200" cy="561975"/>
          </a:xfrm>
          <a:prstGeom prst="rect">
            <a:avLst/>
          </a:prstGeom>
          <a:noFill/>
          <a:ln>
            <a:noFill/>
          </a:ln>
        </p:spPr>
      </p:pic>
      <p:pic>
        <p:nvPicPr>
          <p:cNvPr id="356" name="Shape 356"/>
          <p:cNvPicPr preferRelativeResize="0"/>
          <p:nvPr/>
        </p:nvPicPr>
        <p:blipFill>
          <a:blip r:embed="rId4">
            <a:alphaModFix/>
          </a:blip>
          <a:stretch>
            <a:fillRect/>
          </a:stretch>
        </p:blipFill>
        <p:spPr>
          <a:xfrm>
            <a:off x="152400" y="714375"/>
            <a:ext cx="8839200" cy="4008804"/>
          </a:xfrm>
          <a:prstGeom prst="rect">
            <a:avLst/>
          </a:prstGeom>
          <a:noFill/>
          <a:ln w="19050" cap="flat" cmpd="sng">
            <a:solidFill>
              <a:schemeClr val="dk2"/>
            </a:solidFill>
            <a:prstDash val="solid"/>
            <a:round/>
            <a:headEnd type="none" w="med" len="med"/>
            <a:tailEnd type="none" w="med" len="med"/>
          </a:ln>
        </p:spPr>
      </p:pic>
      <p:sp>
        <p:nvSpPr>
          <p:cNvPr id="357" name="Shape 357"/>
          <p:cNvSpPr txBox="1"/>
          <p:nvPr/>
        </p:nvSpPr>
        <p:spPr>
          <a:xfrm>
            <a:off x="3022050" y="140100"/>
            <a:ext cx="5864100" cy="4404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sz="1800" u="sng">
                <a:solidFill>
                  <a:schemeClr val="hlink"/>
                </a:solidFill>
                <a:hlinkClick r:id="rId5"/>
              </a:rPr>
              <a:t>https://app.dimensions.ai/discover/publication</a:t>
            </a:r>
            <a:r>
              <a:rPr lang="en" sz="1800"/>
              <a:t> </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r">
              <a:spcBef>
                <a:spcPts val="0"/>
              </a:spcBef>
              <a:spcAft>
                <a:spcPts val="0"/>
              </a:spcAft>
              <a:buNone/>
            </a:pPr>
            <a:r>
              <a:rPr lang="en"/>
              <a:t>Alternative Outputs</a:t>
            </a:r>
            <a:endParaRPr/>
          </a:p>
        </p:txBody>
      </p:sp>
      <p:pic>
        <p:nvPicPr>
          <p:cNvPr id="363" name="Shape 363"/>
          <p:cNvPicPr preferRelativeResize="0"/>
          <p:nvPr/>
        </p:nvPicPr>
        <p:blipFill>
          <a:blip r:embed="rId3">
            <a:alphaModFix/>
          </a:blip>
          <a:stretch>
            <a:fillRect/>
          </a:stretch>
        </p:blipFill>
        <p:spPr>
          <a:xfrm>
            <a:off x="0" y="0"/>
            <a:ext cx="5461650" cy="4358150"/>
          </a:xfrm>
          <a:prstGeom prst="rect">
            <a:avLst/>
          </a:prstGeom>
          <a:noFill/>
          <a:ln>
            <a:noFill/>
          </a:ln>
        </p:spPr>
      </p:pic>
      <p:pic>
        <p:nvPicPr>
          <p:cNvPr id="364" name="Shape 364"/>
          <p:cNvPicPr preferRelativeResize="0"/>
          <p:nvPr/>
        </p:nvPicPr>
        <p:blipFill>
          <a:blip r:embed="rId4">
            <a:alphaModFix/>
          </a:blip>
          <a:stretch>
            <a:fillRect/>
          </a:stretch>
        </p:blipFill>
        <p:spPr>
          <a:xfrm>
            <a:off x="3539475" y="3062225"/>
            <a:ext cx="5604525" cy="20812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title"/>
          </p:nvPr>
        </p:nvSpPr>
        <p:spPr>
          <a:xfrm>
            <a:off x="311700" y="2174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Using the Metrics</a:t>
            </a:r>
            <a:r>
              <a:rPr lang="en" sz="2400" baseline="30000">
                <a:solidFill>
                  <a:schemeClr val="dk2"/>
                </a:solidFill>
              </a:rPr>
              <a:t>1</a:t>
            </a:r>
            <a:endParaRPr/>
          </a:p>
        </p:txBody>
      </p:sp>
      <p:sp>
        <p:nvSpPr>
          <p:cNvPr id="370" name="Shape 370"/>
          <p:cNvSpPr txBox="1">
            <a:spLocks noGrp="1"/>
          </p:cNvSpPr>
          <p:nvPr>
            <p:ph type="body" idx="1"/>
          </p:nvPr>
        </p:nvSpPr>
        <p:spPr>
          <a:xfrm>
            <a:off x="210450" y="863550"/>
            <a:ext cx="8723100" cy="38157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Clr>
                <a:srgbClr val="000000"/>
              </a:buClr>
              <a:buSzPts val="2400"/>
              <a:buChar char="●"/>
            </a:pPr>
            <a:r>
              <a:rPr lang="en" sz="2400">
                <a:solidFill>
                  <a:srgbClr val="000000"/>
                </a:solidFill>
              </a:rPr>
              <a:t>Identify priorities</a:t>
            </a:r>
            <a:endParaRPr sz="2400">
              <a:solidFill>
                <a:srgbClr val="000000"/>
              </a:solidFill>
            </a:endParaRPr>
          </a:p>
          <a:p>
            <a:pPr marL="914400" lvl="1" indent="-342900" rtl="0">
              <a:spcBef>
                <a:spcPts val="0"/>
              </a:spcBef>
              <a:spcAft>
                <a:spcPts val="0"/>
              </a:spcAft>
              <a:buClr>
                <a:srgbClr val="000000"/>
              </a:buClr>
              <a:buSzPts val="1800"/>
              <a:buChar char="○"/>
            </a:pPr>
            <a:r>
              <a:rPr lang="en" sz="1800">
                <a:solidFill>
                  <a:srgbClr val="000000"/>
                </a:solidFill>
              </a:rPr>
              <a:t>What is your case? Your story? What statements do you need to support?</a:t>
            </a:r>
            <a:endParaRPr sz="18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Choose tools/platforms</a:t>
            </a:r>
            <a:endParaRPr sz="2400">
              <a:solidFill>
                <a:srgbClr val="000000"/>
              </a:solidFill>
            </a:endParaRPr>
          </a:p>
          <a:p>
            <a:pPr marL="914400" lvl="1" indent="-342900" rtl="0">
              <a:spcBef>
                <a:spcPts val="0"/>
              </a:spcBef>
              <a:spcAft>
                <a:spcPts val="0"/>
              </a:spcAft>
              <a:buClr>
                <a:srgbClr val="000000"/>
              </a:buClr>
              <a:buSzPts val="1800"/>
              <a:buChar char="○"/>
            </a:pPr>
            <a:r>
              <a:rPr lang="en" sz="1800" b="1" u="sng">
                <a:solidFill>
                  <a:schemeClr val="hlink"/>
                </a:solidFill>
                <a:hlinkClick r:id="rId3"/>
              </a:rPr>
              <a:t>http://www.metrics-toolkit.org/choose-metrics/</a:t>
            </a:r>
            <a:r>
              <a:rPr lang="en" sz="1800">
                <a:solidFill>
                  <a:srgbClr val="000000"/>
                </a:solidFill>
              </a:rPr>
              <a:t> [NEW]</a:t>
            </a:r>
            <a:endParaRPr sz="18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Gather and store the data</a:t>
            </a:r>
            <a:endParaRPr sz="2400">
              <a:solidFill>
                <a:srgbClr val="000000"/>
              </a:solidFill>
            </a:endParaRPr>
          </a:p>
          <a:p>
            <a:pPr marL="457200" lvl="0" indent="-381000" rtl="0">
              <a:spcBef>
                <a:spcPts val="0"/>
              </a:spcBef>
              <a:spcAft>
                <a:spcPts val="0"/>
              </a:spcAft>
              <a:buClr>
                <a:srgbClr val="000000"/>
              </a:buClr>
              <a:buSzPts val="2400"/>
              <a:buChar char="●"/>
            </a:pPr>
            <a:r>
              <a:rPr lang="en" sz="2400">
                <a:solidFill>
                  <a:srgbClr val="000000"/>
                </a:solidFill>
              </a:rPr>
              <a:t>Select</a:t>
            </a:r>
            <a:endParaRPr sz="2400" baseline="30000">
              <a:solidFill>
                <a:srgbClr val="000000"/>
              </a:solidFill>
            </a:endParaRPr>
          </a:p>
          <a:p>
            <a:pPr marL="914400" lvl="1" indent="-342900" rtl="0">
              <a:spcBef>
                <a:spcPts val="0"/>
              </a:spcBef>
              <a:spcAft>
                <a:spcPts val="0"/>
              </a:spcAft>
              <a:buClr>
                <a:srgbClr val="000000"/>
              </a:buClr>
              <a:buSzPts val="1800"/>
              <a:buChar char="○"/>
            </a:pPr>
            <a:r>
              <a:rPr lang="en" sz="1800">
                <a:solidFill>
                  <a:srgbClr val="000000"/>
                </a:solidFill>
              </a:rPr>
              <a:t>Presenting data in context</a:t>
            </a:r>
            <a:endParaRPr sz="1800">
              <a:solidFill>
                <a:srgbClr val="000000"/>
              </a:solidFill>
            </a:endParaRPr>
          </a:p>
          <a:p>
            <a:pPr marL="1371600" lvl="2" indent="-342900" rtl="0">
              <a:spcBef>
                <a:spcPts val="0"/>
              </a:spcBef>
              <a:spcAft>
                <a:spcPts val="0"/>
              </a:spcAft>
              <a:buClr>
                <a:srgbClr val="000000"/>
              </a:buClr>
              <a:buSzPts val="1800"/>
              <a:buChar char="■"/>
            </a:pPr>
            <a:r>
              <a:rPr lang="en" sz="1800">
                <a:solidFill>
                  <a:srgbClr val="000000"/>
                </a:solidFill>
              </a:rPr>
              <a:t>Timeframe, scope, source/authority, reliability/accuracy, relevance </a:t>
            </a:r>
            <a:r>
              <a:rPr lang="en" sz="1800" baseline="30000">
                <a:solidFill>
                  <a:srgbClr val="000000"/>
                </a:solidFill>
              </a:rPr>
              <a:t>2</a:t>
            </a:r>
            <a:endParaRPr sz="1800" baseline="30000">
              <a:solidFill>
                <a:srgbClr val="000000"/>
              </a:solidFill>
            </a:endParaRPr>
          </a:p>
          <a:p>
            <a:pPr marL="914400" lvl="1" indent="-342900" rtl="0">
              <a:spcBef>
                <a:spcPts val="0"/>
              </a:spcBef>
              <a:spcAft>
                <a:spcPts val="0"/>
              </a:spcAft>
              <a:buClr>
                <a:srgbClr val="000000"/>
              </a:buClr>
              <a:buSzPts val="1800"/>
              <a:buChar char="○"/>
            </a:pPr>
            <a:r>
              <a:rPr lang="en" sz="1800">
                <a:solidFill>
                  <a:srgbClr val="000000"/>
                </a:solidFill>
              </a:rPr>
              <a:t>Providing a range of evidence - metrics + qualitative </a:t>
            </a:r>
            <a:endParaRPr sz="2400">
              <a:solidFill>
                <a:srgbClr val="000000"/>
              </a:solidFill>
            </a:endParaRPr>
          </a:p>
          <a:p>
            <a:pPr marL="457200" lvl="0" indent="-381000">
              <a:spcBef>
                <a:spcPts val="0"/>
              </a:spcBef>
              <a:spcAft>
                <a:spcPts val="0"/>
              </a:spcAft>
              <a:buClr>
                <a:srgbClr val="000000"/>
              </a:buClr>
              <a:buSzPts val="2400"/>
              <a:buChar char="●"/>
            </a:pPr>
            <a:r>
              <a:rPr lang="en" sz="2400">
                <a:solidFill>
                  <a:srgbClr val="000000"/>
                </a:solidFill>
              </a:rPr>
              <a:t>Visualize </a:t>
            </a:r>
            <a:endParaRPr>
              <a:solidFill>
                <a:srgbClr val="000000"/>
              </a:solidFill>
            </a:endParaRPr>
          </a:p>
        </p:txBody>
      </p:sp>
      <p:sp>
        <p:nvSpPr>
          <p:cNvPr id="371" name="Shape 371"/>
          <p:cNvSpPr txBox="1"/>
          <p:nvPr/>
        </p:nvSpPr>
        <p:spPr>
          <a:xfrm>
            <a:off x="289375" y="4679225"/>
            <a:ext cx="8723100" cy="379200"/>
          </a:xfrm>
          <a:prstGeom prst="rect">
            <a:avLst/>
          </a:prstGeom>
          <a:noFill/>
          <a:ln>
            <a:noFill/>
          </a:ln>
        </p:spPr>
        <p:txBody>
          <a:bodyPr spcFirstLastPara="1" wrap="square" lIns="91425" tIns="91425" rIns="91425" bIns="91425" anchor="t" anchorCtr="0">
            <a:noAutofit/>
          </a:bodyPr>
          <a:lstStyle/>
          <a:p>
            <a:pPr marL="457200" lvl="0" indent="-285750" rtl="0">
              <a:spcBef>
                <a:spcPts val="0"/>
              </a:spcBef>
              <a:spcAft>
                <a:spcPts val="0"/>
              </a:spcAft>
              <a:buSzPts val="900"/>
              <a:buAutoNum type="arabicPeriod"/>
            </a:pPr>
            <a:r>
              <a:rPr lang="en" sz="900" u="sng">
                <a:solidFill>
                  <a:schemeClr val="hlink"/>
                </a:solidFill>
                <a:hlinkClick r:id="rId4"/>
              </a:rPr>
              <a:t>https://www.slideshare.net/goldenphizzwizards/metrics-for-team-science</a:t>
            </a:r>
            <a:r>
              <a:rPr lang="en" sz="900"/>
              <a:t>, CC-BY-NC-SA 4.0</a:t>
            </a:r>
            <a:endParaRPr sz="900"/>
          </a:p>
          <a:p>
            <a:pPr marL="457200" lvl="0" indent="-285750" rtl="0">
              <a:spcBef>
                <a:spcPts val="0"/>
              </a:spcBef>
              <a:spcAft>
                <a:spcPts val="0"/>
              </a:spcAft>
              <a:buSzPts val="900"/>
              <a:buAutoNum type="arabicPeriod"/>
            </a:pPr>
            <a:r>
              <a:rPr lang="en" sz="900" u="sng">
                <a:solidFill>
                  <a:schemeClr val="hlink"/>
                </a:solidFill>
                <a:hlinkClick r:id="rId5"/>
              </a:rPr>
              <a:t>https://www.slideshare.net/goldenphizzwizards/coates-evidence-demonstrateimpactreputationoverview20120906</a:t>
            </a:r>
            <a:r>
              <a:rPr lang="en" sz="900"/>
              <a:t>, CC-BY 4.0</a:t>
            </a:r>
            <a:endParaRPr sz="9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p:nvPr/>
        </p:nvSpPr>
        <p:spPr>
          <a:xfrm>
            <a:off x="4105475" y="4687200"/>
            <a:ext cx="4320900" cy="4563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sz="900"/>
              <a:t>Engineering, Altmetric (2017): How to Use Altmetrics for Promotion and Tenure. Figshare. </a:t>
            </a:r>
            <a:r>
              <a:rPr lang="en" sz="900" u="sng">
                <a:solidFill>
                  <a:schemeClr val="hlink"/>
                </a:solidFill>
                <a:hlinkClick r:id="rId3"/>
              </a:rPr>
              <a:t>https://doi.org/10.6084/m9.figshare.5271985.v1</a:t>
            </a:r>
            <a:r>
              <a:rPr lang="en" sz="900"/>
              <a:t> </a:t>
            </a:r>
            <a:endParaRPr sz="900"/>
          </a:p>
        </p:txBody>
      </p:sp>
      <p:pic>
        <p:nvPicPr>
          <p:cNvPr id="377" name="Shape 377"/>
          <p:cNvPicPr preferRelativeResize="0"/>
          <p:nvPr/>
        </p:nvPicPr>
        <p:blipFill>
          <a:blip r:embed="rId4">
            <a:alphaModFix/>
          </a:blip>
          <a:stretch>
            <a:fillRect/>
          </a:stretch>
        </p:blipFill>
        <p:spPr>
          <a:xfrm>
            <a:off x="8426375" y="4796300"/>
            <a:ext cx="666750" cy="238125"/>
          </a:xfrm>
          <a:prstGeom prst="rect">
            <a:avLst/>
          </a:prstGeom>
          <a:noFill/>
          <a:ln>
            <a:noFill/>
          </a:ln>
        </p:spPr>
      </p:pic>
      <p:pic>
        <p:nvPicPr>
          <p:cNvPr id="378" name="Shape 378"/>
          <p:cNvPicPr preferRelativeResize="0"/>
          <p:nvPr/>
        </p:nvPicPr>
        <p:blipFill>
          <a:blip r:embed="rId5">
            <a:alphaModFix/>
          </a:blip>
          <a:stretch>
            <a:fillRect/>
          </a:stretch>
        </p:blipFill>
        <p:spPr>
          <a:xfrm>
            <a:off x="941075" y="119150"/>
            <a:ext cx="7421047" cy="959675"/>
          </a:xfrm>
          <a:prstGeom prst="rect">
            <a:avLst/>
          </a:prstGeom>
          <a:noFill/>
          <a:ln>
            <a:noFill/>
          </a:ln>
        </p:spPr>
      </p:pic>
      <p:pic>
        <p:nvPicPr>
          <p:cNvPr id="379" name="Shape 379"/>
          <p:cNvPicPr preferRelativeResize="0"/>
          <p:nvPr/>
        </p:nvPicPr>
        <p:blipFill>
          <a:blip r:embed="rId6">
            <a:alphaModFix/>
          </a:blip>
          <a:stretch>
            <a:fillRect/>
          </a:stretch>
        </p:blipFill>
        <p:spPr>
          <a:xfrm>
            <a:off x="1306175" y="1078825"/>
            <a:ext cx="6690825" cy="356104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grpSp>
        <p:nvGrpSpPr>
          <p:cNvPr id="384" name="Shape 384"/>
          <p:cNvGrpSpPr/>
          <p:nvPr/>
        </p:nvGrpSpPr>
        <p:grpSpPr>
          <a:xfrm>
            <a:off x="3291450" y="82300"/>
            <a:ext cx="5852550" cy="1079950"/>
            <a:chOff x="126125" y="946225"/>
            <a:chExt cx="5852550" cy="1079950"/>
          </a:xfrm>
        </p:grpSpPr>
        <p:pic>
          <p:nvPicPr>
            <p:cNvPr id="385" name="Shape 385"/>
            <p:cNvPicPr preferRelativeResize="0"/>
            <p:nvPr/>
          </p:nvPicPr>
          <p:blipFill rotWithShape="1">
            <a:blip r:embed="rId3">
              <a:alphaModFix/>
            </a:blip>
            <a:srcRect b="46712"/>
            <a:stretch/>
          </p:blipFill>
          <p:spPr>
            <a:xfrm>
              <a:off x="126125" y="946225"/>
              <a:ext cx="5852550" cy="1079950"/>
            </a:xfrm>
            <a:prstGeom prst="rect">
              <a:avLst/>
            </a:prstGeom>
            <a:noFill/>
            <a:ln w="9525" cap="flat" cmpd="sng">
              <a:solidFill>
                <a:schemeClr val="dk2"/>
              </a:solidFill>
              <a:prstDash val="solid"/>
              <a:round/>
              <a:headEnd type="none" w="med" len="med"/>
              <a:tailEnd type="none" w="med" len="med"/>
            </a:ln>
          </p:spPr>
        </p:pic>
        <p:sp>
          <p:nvSpPr>
            <p:cNvPr id="386" name="Shape 386"/>
            <p:cNvSpPr/>
            <p:nvPr/>
          </p:nvSpPr>
          <p:spPr>
            <a:xfrm>
              <a:off x="139950" y="1392600"/>
              <a:ext cx="5706300" cy="489900"/>
            </a:xfrm>
            <a:prstGeom prst="rect">
              <a:avLst/>
            </a:prstGeom>
            <a:noFill/>
            <a:ln w="9525" cap="flat" cmpd="sng">
              <a:solidFill>
                <a:srgbClr val="FF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87" name="Shape 387"/>
          <p:cNvSpPr txBox="1">
            <a:spLocks noGrp="1"/>
          </p:cNvSpPr>
          <p:nvPr>
            <p:ph type="title"/>
          </p:nvPr>
        </p:nvSpPr>
        <p:spPr>
          <a:xfrm>
            <a:off x="0" y="0"/>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Use Cases </a:t>
            </a:r>
            <a:endParaRPr/>
          </a:p>
        </p:txBody>
      </p:sp>
      <p:pic>
        <p:nvPicPr>
          <p:cNvPr id="388" name="Shape 388"/>
          <p:cNvPicPr preferRelativeResize="0"/>
          <p:nvPr/>
        </p:nvPicPr>
        <p:blipFill>
          <a:blip r:embed="rId4">
            <a:alphaModFix/>
          </a:blip>
          <a:stretch>
            <a:fillRect/>
          </a:stretch>
        </p:blipFill>
        <p:spPr>
          <a:xfrm>
            <a:off x="75225" y="1862725"/>
            <a:ext cx="6027119" cy="1289975"/>
          </a:xfrm>
          <a:prstGeom prst="rect">
            <a:avLst/>
          </a:prstGeom>
          <a:noFill/>
          <a:ln w="19050" cap="flat" cmpd="sng">
            <a:solidFill>
              <a:schemeClr val="dk2"/>
            </a:solidFill>
            <a:prstDash val="solid"/>
            <a:round/>
            <a:headEnd type="none" w="med" len="med"/>
            <a:tailEnd type="none" w="med" len="med"/>
          </a:ln>
        </p:spPr>
      </p:pic>
      <p:sp>
        <p:nvSpPr>
          <p:cNvPr id="389" name="Shape 389"/>
          <p:cNvSpPr txBox="1"/>
          <p:nvPr/>
        </p:nvSpPr>
        <p:spPr>
          <a:xfrm>
            <a:off x="791350" y="3643150"/>
            <a:ext cx="3051300" cy="45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u="sng">
                <a:solidFill>
                  <a:schemeClr val="hlink"/>
                </a:solidFill>
                <a:hlinkClick r:id="rId5"/>
              </a:rPr>
              <a:t>http://www.pgbovine.net</a:t>
            </a:r>
            <a:r>
              <a:rPr lang="en" sz="1800"/>
              <a:t> </a:t>
            </a:r>
            <a:endParaRPr sz="1800"/>
          </a:p>
        </p:txBody>
      </p:sp>
      <p:pic>
        <p:nvPicPr>
          <p:cNvPr id="390" name="Shape 390"/>
          <p:cNvPicPr preferRelativeResize="0"/>
          <p:nvPr/>
        </p:nvPicPr>
        <p:blipFill>
          <a:blip r:embed="rId6">
            <a:alphaModFix/>
          </a:blip>
          <a:stretch>
            <a:fillRect/>
          </a:stretch>
        </p:blipFill>
        <p:spPr>
          <a:xfrm>
            <a:off x="4485925" y="3643138"/>
            <a:ext cx="4552950" cy="1419225"/>
          </a:xfrm>
          <a:prstGeom prst="rect">
            <a:avLst/>
          </a:prstGeom>
          <a:noFill/>
          <a:ln w="19050" cap="flat" cmpd="sng">
            <a:solidFill>
              <a:schemeClr val="dk2"/>
            </a:solidFill>
            <a:prstDash val="solid"/>
            <a:round/>
            <a:headEnd type="none" w="med" len="med"/>
            <a:tailEnd type="none" w="med" len="med"/>
          </a:ln>
        </p:spPr>
      </p:pic>
      <p:sp>
        <p:nvSpPr>
          <p:cNvPr id="391" name="Shape 391"/>
          <p:cNvSpPr txBox="1"/>
          <p:nvPr/>
        </p:nvSpPr>
        <p:spPr>
          <a:xfrm>
            <a:off x="4315675" y="1072613"/>
            <a:ext cx="4723200" cy="4503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sz="1800" u="sng">
                <a:solidFill>
                  <a:schemeClr val="hlink"/>
                </a:solidFill>
                <a:hlinkClick r:id="rId7"/>
              </a:rPr>
              <a:t>http://efficiency.ucsd.edu/publications/</a:t>
            </a:r>
            <a:r>
              <a:rPr lang="en" sz="1800"/>
              <a:t> </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0" y="0"/>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Use Cases</a:t>
            </a:r>
            <a:endParaRPr/>
          </a:p>
        </p:txBody>
      </p:sp>
      <p:sp>
        <p:nvSpPr>
          <p:cNvPr id="397" name="Shape 397"/>
          <p:cNvSpPr txBox="1"/>
          <p:nvPr/>
        </p:nvSpPr>
        <p:spPr>
          <a:xfrm>
            <a:off x="165200" y="740500"/>
            <a:ext cx="8520600" cy="3842400"/>
          </a:xfrm>
          <a:prstGeom prst="rect">
            <a:avLst/>
          </a:prstGeom>
          <a:noFill/>
          <a:ln>
            <a:noFill/>
          </a:ln>
        </p:spPr>
        <p:txBody>
          <a:bodyPr spcFirstLastPara="1" wrap="square" lIns="91425" tIns="91425" rIns="91425" bIns="91425" anchor="t" anchorCtr="0">
            <a:noAutofit/>
          </a:bodyPr>
          <a:lstStyle/>
          <a:p>
            <a:pPr marL="457200" lvl="0" indent="-342900" rtl="0">
              <a:lnSpc>
                <a:spcPct val="115000"/>
              </a:lnSpc>
              <a:spcBef>
                <a:spcPts val="0"/>
              </a:spcBef>
              <a:spcAft>
                <a:spcPts val="0"/>
              </a:spcAft>
              <a:buSzPts val="1800"/>
              <a:buChar char="●"/>
            </a:pPr>
            <a:r>
              <a:rPr lang="en" sz="1800" u="sng">
                <a:solidFill>
                  <a:schemeClr val="accent5"/>
                </a:solidFill>
                <a:hlinkClick r:id="rId3"/>
              </a:rPr>
              <a:t>https://www.ess.uci.edu/~sjdavis/index.html</a:t>
            </a:r>
            <a:r>
              <a:rPr lang="en" sz="1800"/>
              <a:t> - Steven Davis, UCI</a:t>
            </a:r>
            <a:br>
              <a:rPr lang="en" sz="1800"/>
            </a:br>
            <a:endParaRPr sz="1800"/>
          </a:p>
          <a:p>
            <a:pPr marL="457200" lvl="0" indent="-342900" rtl="0">
              <a:lnSpc>
                <a:spcPct val="115000"/>
              </a:lnSpc>
              <a:spcBef>
                <a:spcPts val="0"/>
              </a:spcBef>
              <a:spcAft>
                <a:spcPts val="0"/>
              </a:spcAft>
              <a:buSzPts val="1800"/>
              <a:buChar char="●"/>
            </a:pPr>
            <a:r>
              <a:rPr lang="en" sz="1800" u="sng">
                <a:solidFill>
                  <a:schemeClr val="hlink"/>
                </a:solidFill>
                <a:hlinkClick r:id="rId4"/>
              </a:rPr>
              <a:t>https://faculty.washington.edu/sr320/?page_id=246</a:t>
            </a:r>
            <a:r>
              <a:rPr lang="en" sz="1800"/>
              <a:t> - Steven Roberts, Univ of Washington</a:t>
            </a:r>
            <a:endParaRPr sz="1800"/>
          </a:p>
          <a:p>
            <a:pPr marL="914400" lvl="1" indent="-342900" rtl="0">
              <a:lnSpc>
                <a:spcPct val="115000"/>
              </a:lnSpc>
              <a:spcBef>
                <a:spcPts val="0"/>
              </a:spcBef>
              <a:spcAft>
                <a:spcPts val="0"/>
              </a:spcAft>
              <a:buSzPts val="1800"/>
              <a:buChar char="○"/>
            </a:pPr>
            <a:r>
              <a:rPr lang="en" sz="1800"/>
              <a:t>Impact Story - </a:t>
            </a:r>
            <a:r>
              <a:rPr lang="en" sz="1800" u="sng">
                <a:solidFill>
                  <a:schemeClr val="hlink"/>
                </a:solidFill>
                <a:hlinkClick r:id="rId5"/>
              </a:rPr>
              <a:t>https://profiles.impactstory.org/u/0000-0001-8302-1138</a:t>
            </a:r>
            <a:r>
              <a:rPr lang="en" sz="1800"/>
              <a:t> </a:t>
            </a:r>
            <a:br>
              <a:rPr lang="en" sz="1800"/>
            </a:br>
            <a:endParaRPr sz="1800"/>
          </a:p>
          <a:p>
            <a:pPr marL="457200" lvl="0" indent="-342900" rtl="0">
              <a:lnSpc>
                <a:spcPct val="115000"/>
              </a:lnSpc>
              <a:spcBef>
                <a:spcPts val="0"/>
              </a:spcBef>
              <a:spcAft>
                <a:spcPts val="0"/>
              </a:spcAft>
              <a:buSzPts val="1800"/>
              <a:buChar char="●"/>
            </a:pPr>
            <a:r>
              <a:rPr lang="en" sz="1800" u="sng">
                <a:solidFill>
                  <a:schemeClr val="hlink"/>
                </a:solidFill>
                <a:hlinkClick r:id="rId6"/>
              </a:rPr>
              <a:t>https://maestrelab.blogspot.com.es/2014/11/how-i-use-altmetrics-data-in-my.html</a:t>
            </a:r>
            <a:r>
              <a:rPr lang="en" sz="1800"/>
              <a:t> - Fernando Maestre, Universidad Rey Juan Carlos</a:t>
            </a:r>
            <a:endParaRPr sz="1800"/>
          </a:p>
          <a:p>
            <a:pPr marL="0" lvl="0" indent="0" rtl="0">
              <a:lnSpc>
                <a:spcPct val="115000"/>
              </a:lnSpc>
              <a:spcBef>
                <a:spcPts val="1600"/>
              </a:spcBef>
              <a:spcAft>
                <a:spcPts val="1600"/>
              </a:spcAft>
              <a:buNone/>
            </a:pP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0" y="0"/>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Use Cases</a:t>
            </a:r>
            <a:endParaRPr/>
          </a:p>
        </p:txBody>
      </p:sp>
      <p:sp>
        <p:nvSpPr>
          <p:cNvPr id="403" name="Shape 403"/>
          <p:cNvSpPr txBox="1"/>
          <p:nvPr/>
        </p:nvSpPr>
        <p:spPr>
          <a:xfrm>
            <a:off x="180125" y="572700"/>
            <a:ext cx="6804600" cy="660600"/>
          </a:xfrm>
          <a:prstGeom prst="rect">
            <a:avLst/>
          </a:prstGeom>
          <a:noFill/>
          <a:ln>
            <a:noFill/>
          </a:ln>
        </p:spPr>
        <p:txBody>
          <a:bodyPr spcFirstLastPara="1" wrap="square" lIns="91425" tIns="91425" rIns="91425" bIns="91425" anchor="t" anchorCtr="0">
            <a:noAutofit/>
          </a:bodyPr>
          <a:lstStyle/>
          <a:p>
            <a:pPr marL="457200" lvl="0" indent="-342900" rtl="0">
              <a:lnSpc>
                <a:spcPct val="115000"/>
              </a:lnSpc>
              <a:spcBef>
                <a:spcPts val="0"/>
              </a:spcBef>
              <a:spcAft>
                <a:spcPts val="0"/>
              </a:spcAft>
              <a:buClr>
                <a:schemeClr val="dk1"/>
              </a:buClr>
              <a:buSzPts val="1800"/>
              <a:buChar char="●"/>
            </a:pPr>
            <a:r>
              <a:rPr lang="en" sz="1800" u="sng">
                <a:solidFill>
                  <a:schemeClr val="accent5"/>
                </a:solidFill>
                <a:hlinkClick r:id="rId3"/>
              </a:rPr>
              <a:t>https://oxford.academia.edu/BrianDEarp/CurriculumVitae</a:t>
            </a:r>
            <a:endParaRPr/>
          </a:p>
        </p:txBody>
      </p:sp>
      <p:pic>
        <p:nvPicPr>
          <p:cNvPr id="404" name="Shape 404"/>
          <p:cNvPicPr preferRelativeResize="0"/>
          <p:nvPr/>
        </p:nvPicPr>
        <p:blipFill>
          <a:blip r:embed="rId4">
            <a:alphaModFix/>
          </a:blip>
          <a:stretch>
            <a:fillRect/>
          </a:stretch>
        </p:blipFill>
        <p:spPr>
          <a:xfrm>
            <a:off x="180125" y="1073784"/>
            <a:ext cx="5856626" cy="2995925"/>
          </a:xfrm>
          <a:prstGeom prst="rect">
            <a:avLst/>
          </a:prstGeom>
          <a:noFill/>
          <a:ln w="19050" cap="flat" cmpd="sng">
            <a:solidFill>
              <a:schemeClr val="dk2"/>
            </a:solidFill>
            <a:prstDash val="solid"/>
            <a:round/>
            <a:headEnd type="none" w="med" len="med"/>
            <a:tailEnd type="none" w="med" len="med"/>
          </a:ln>
        </p:spPr>
      </p:pic>
      <p:pic>
        <p:nvPicPr>
          <p:cNvPr id="405" name="Shape 405"/>
          <p:cNvPicPr preferRelativeResize="0"/>
          <p:nvPr/>
        </p:nvPicPr>
        <p:blipFill>
          <a:blip r:embed="rId5">
            <a:alphaModFix/>
          </a:blip>
          <a:stretch>
            <a:fillRect/>
          </a:stretch>
        </p:blipFill>
        <p:spPr>
          <a:xfrm>
            <a:off x="1329072" y="1521047"/>
            <a:ext cx="6236650" cy="2847025"/>
          </a:xfrm>
          <a:prstGeom prst="rect">
            <a:avLst/>
          </a:prstGeom>
          <a:noFill/>
          <a:ln w="19050" cap="flat" cmpd="sng">
            <a:solidFill>
              <a:schemeClr val="dk2"/>
            </a:solidFill>
            <a:prstDash val="solid"/>
            <a:round/>
            <a:headEnd type="none" w="med" len="med"/>
            <a:tailEnd type="none" w="med" len="med"/>
          </a:ln>
        </p:spPr>
      </p:pic>
      <p:pic>
        <p:nvPicPr>
          <p:cNvPr id="406" name="Shape 406"/>
          <p:cNvPicPr preferRelativeResize="0"/>
          <p:nvPr/>
        </p:nvPicPr>
        <p:blipFill>
          <a:blip r:embed="rId6">
            <a:alphaModFix/>
          </a:blip>
          <a:stretch>
            <a:fillRect/>
          </a:stretch>
        </p:blipFill>
        <p:spPr>
          <a:xfrm>
            <a:off x="3203325" y="1434025"/>
            <a:ext cx="5138785" cy="3482475"/>
          </a:xfrm>
          <a:prstGeom prst="rect">
            <a:avLst/>
          </a:prstGeom>
          <a:noFill/>
          <a:ln w="19050" cap="flat" cmpd="sng">
            <a:solidFill>
              <a:schemeClr val="dk2"/>
            </a:solidFill>
            <a:prstDash val="solid"/>
            <a:round/>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a:spLocks noGrp="1"/>
          </p:cNvSpPr>
          <p:nvPr>
            <p:ph type="title"/>
          </p:nvPr>
        </p:nvSpPr>
        <p:spPr>
          <a:xfrm>
            <a:off x="0" y="0"/>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Use Cases - Promotion &amp; Tenture</a:t>
            </a:r>
            <a:endParaRPr/>
          </a:p>
        </p:txBody>
      </p:sp>
      <p:sp>
        <p:nvSpPr>
          <p:cNvPr id="412" name="Shape 412"/>
          <p:cNvSpPr txBox="1"/>
          <p:nvPr/>
        </p:nvSpPr>
        <p:spPr>
          <a:xfrm>
            <a:off x="200125" y="1020675"/>
            <a:ext cx="8520600" cy="2101500"/>
          </a:xfrm>
          <a:prstGeom prst="rect">
            <a:avLst/>
          </a:prstGeom>
          <a:noFill/>
          <a:ln>
            <a:noFill/>
          </a:ln>
        </p:spPr>
        <p:txBody>
          <a:bodyPr spcFirstLastPara="1" wrap="square" lIns="91425" tIns="91425" rIns="91425" bIns="91425" anchor="t" anchorCtr="0">
            <a:noAutofit/>
          </a:bodyPr>
          <a:lstStyle/>
          <a:p>
            <a:pPr marL="457200" lvl="0" indent="-342900" rtl="0">
              <a:lnSpc>
                <a:spcPct val="115000"/>
              </a:lnSpc>
              <a:spcBef>
                <a:spcPts val="0"/>
              </a:spcBef>
              <a:spcAft>
                <a:spcPts val="0"/>
              </a:spcAft>
              <a:buSzPts val="1800"/>
              <a:buChar char="●"/>
            </a:pPr>
            <a:r>
              <a:rPr lang="en" sz="1800" u="sng">
                <a:solidFill>
                  <a:schemeClr val="hlink"/>
                </a:solidFill>
                <a:hlinkClick r:id="rId3"/>
              </a:rPr>
              <a:t>https://drive.google.com/file/d/0BzVyoVbp68fZU2tqTVNfZHlaMDlVczRJb0VZWXB1VjdDMHBV/view</a:t>
            </a:r>
            <a:r>
              <a:rPr lang="en" sz="1800"/>
              <a:t> - Trevor Branch, University of Washington</a:t>
            </a:r>
            <a:br>
              <a:rPr lang="en" sz="1800"/>
            </a:br>
            <a:br>
              <a:rPr lang="en" sz="1800"/>
            </a:br>
            <a:endParaRPr sz="1800"/>
          </a:p>
          <a:p>
            <a:pPr marL="457200" lvl="0" indent="-342900" rtl="0">
              <a:lnSpc>
                <a:spcPct val="115000"/>
              </a:lnSpc>
              <a:spcBef>
                <a:spcPts val="0"/>
              </a:spcBef>
              <a:spcAft>
                <a:spcPts val="0"/>
              </a:spcAft>
              <a:buSzPts val="1800"/>
              <a:buChar char="●"/>
            </a:pPr>
            <a:r>
              <a:rPr lang="en" sz="1800" u="sng">
                <a:solidFill>
                  <a:schemeClr val="accent5"/>
                </a:solidFill>
                <a:hlinkClick r:id="rId4"/>
              </a:rPr>
              <a:t>https://github.com/sr320/LabDocs/blob/master/Roberts_SB_Tenure_2.pdf</a:t>
            </a:r>
            <a:r>
              <a:rPr lang="en" sz="1800">
                <a:solidFill>
                  <a:schemeClr val="dk2"/>
                </a:solidFill>
              </a:rPr>
              <a:t> - </a:t>
            </a:r>
            <a:r>
              <a:rPr lang="en" sz="1800"/>
              <a:t>Steven Roberts, University of Washington </a:t>
            </a:r>
            <a:endParaRPr sz="1800"/>
          </a:p>
          <a:p>
            <a:pPr marL="0" lvl="0" indent="0" rtl="0">
              <a:lnSpc>
                <a:spcPct val="115000"/>
              </a:lnSpc>
              <a:spcBef>
                <a:spcPts val="1600"/>
              </a:spcBef>
              <a:spcAft>
                <a:spcPts val="1600"/>
              </a:spcAft>
              <a:buNone/>
            </a:pPr>
            <a:endParaRPr sz="1800"/>
          </a:p>
        </p:txBody>
      </p:sp>
      <p:pic>
        <p:nvPicPr>
          <p:cNvPr id="413" name="Shape 413"/>
          <p:cNvPicPr preferRelativeResize="0"/>
          <p:nvPr/>
        </p:nvPicPr>
        <p:blipFill>
          <a:blip r:embed="rId5">
            <a:alphaModFix/>
          </a:blip>
          <a:stretch>
            <a:fillRect/>
          </a:stretch>
        </p:blipFill>
        <p:spPr>
          <a:xfrm>
            <a:off x="720500" y="3122174"/>
            <a:ext cx="8000225" cy="108633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Shape 418"/>
          <p:cNvPicPr preferRelativeResize="0"/>
          <p:nvPr/>
        </p:nvPicPr>
        <p:blipFill>
          <a:blip r:embed="rId3">
            <a:alphaModFix/>
          </a:blip>
          <a:stretch>
            <a:fillRect/>
          </a:stretch>
        </p:blipFill>
        <p:spPr>
          <a:xfrm>
            <a:off x="0" y="2566243"/>
            <a:ext cx="4182750" cy="2577257"/>
          </a:xfrm>
          <a:prstGeom prst="rect">
            <a:avLst/>
          </a:prstGeom>
          <a:noFill/>
          <a:ln w="9525" cap="flat" cmpd="sng">
            <a:solidFill>
              <a:schemeClr val="dk2"/>
            </a:solidFill>
            <a:prstDash val="solid"/>
            <a:round/>
            <a:headEnd type="none" w="med" len="med"/>
            <a:tailEnd type="none" w="med" len="med"/>
          </a:ln>
        </p:spPr>
      </p:pic>
      <p:grpSp>
        <p:nvGrpSpPr>
          <p:cNvPr id="419" name="Shape 419"/>
          <p:cNvGrpSpPr/>
          <p:nvPr/>
        </p:nvGrpSpPr>
        <p:grpSpPr>
          <a:xfrm>
            <a:off x="2749150" y="86613"/>
            <a:ext cx="6276975" cy="685800"/>
            <a:chOff x="2655388" y="1673100"/>
            <a:chExt cx="6276975" cy="685800"/>
          </a:xfrm>
        </p:grpSpPr>
        <p:pic>
          <p:nvPicPr>
            <p:cNvPr id="420" name="Shape 420"/>
            <p:cNvPicPr preferRelativeResize="0"/>
            <p:nvPr/>
          </p:nvPicPr>
          <p:blipFill>
            <a:blip r:embed="rId4">
              <a:alphaModFix/>
            </a:blip>
            <a:stretch>
              <a:fillRect/>
            </a:stretch>
          </p:blipFill>
          <p:spPr>
            <a:xfrm>
              <a:off x="2655388" y="1673100"/>
              <a:ext cx="6276975" cy="485775"/>
            </a:xfrm>
            <a:prstGeom prst="rect">
              <a:avLst/>
            </a:prstGeom>
            <a:noFill/>
            <a:ln>
              <a:noFill/>
            </a:ln>
          </p:spPr>
        </p:pic>
        <p:pic>
          <p:nvPicPr>
            <p:cNvPr id="421" name="Shape 421"/>
            <p:cNvPicPr preferRelativeResize="0"/>
            <p:nvPr/>
          </p:nvPicPr>
          <p:blipFill>
            <a:blip r:embed="rId5">
              <a:alphaModFix/>
            </a:blip>
            <a:stretch>
              <a:fillRect/>
            </a:stretch>
          </p:blipFill>
          <p:spPr>
            <a:xfrm>
              <a:off x="2826476" y="2158875"/>
              <a:ext cx="819150" cy="200025"/>
            </a:xfrm>
            <a:prstGeom prst="rect">
              <a:avLst/>
            </a:prstGeom>
            <a:noFill/>
            <a:ln>
              <a:noFill/>
            </a:ln>
          </p:spPr>
        </p:pic>
      </p:grpSp>
      <p:pic>
        <p:nvPicPr>
          <p:cNvPr id="422" name="Shape 422"/>
          <p:cNvPicPr preferRelativeResize="0"/>
          <p:nvPr/>
        </p:nvPicPr>
        <p:blipFill>
          <a:blip r:embed="rId6">
            <a:alphaModFix/>
          </a:blip>
          <a:stretch>
            <a:fillRect/>
          </a:stretch>
        </p:blipFill>
        <p:spPr>
          <a:xfrm>
            <a:off x="0" y="953886"/>
            <a:ext cx="4182751" cy="1430915"/>
          </a:xfrm>
          <a:prstGeom prst="rect">
            <a:avLst/>
          </a:prstGeom>
          <a:noFill/>
          <a:ln w="9525" cap="flat" cmpd="sng">
            <a:solidFill>
              <a:schemeClr val="dk2"/>
            </a:solidFill>
            <a:prstDash val="solid"/>
            <a:round/>
            <a:headEnd type="none" w="med" len="med"/>
            <a:tailEnd type="none" w="med" len="med"/>
          </a:ln>
        </p:spPr>
      </p:pic>
      <p:pic>
        <p:nvPicPr>
          <p:cNvPr id="423" name="Shape 423"/>
          <p:cNvPicPr preferRelativeResize="0"/>
          <p:nvPr/>
        </p:nvPicPr>
        <p:blipFill>
          <a:blip r:embed="rId7">
            <a:alphaModFix/>
          </a:blip>
          <a:stretch>
            <a:fillRect/>
          </a:stretch>
        </p:blipFill>
        <p:spPr>
          <a:xfrm>
            <a:off x="4613675" y="1144913"/>
            <a:ext cx="4530324" cy="2853676"/>
          </a:xfrm>
          <a:prstGeom prst="rect">
            <a:avLst/>
          </a:prstGeom>
          <a:noFill/>
          <a:ln w="9525" cap="flat" cmpd="sng">
            <a:solidFill>
              <a:schemeClr val="dk2"/>
            </a:solidFill>
            <a:prstDash val="solid"/>
            <a:round/>
            <a:headEnd type="none" w="med" len="med"/>
            <a:tailEnd type="none" w="med" len="med"/>
          </a:ln>
        </p:spPr>
      </p:pic>
      <p:sp>
        <p:nvSpPr>
          <p:cNvPr id="424" name="Shape 424"/>
          <p:cNvSpPr txBox="1"/>
          <p:nvPr/>
        </p:nvSpPr>
        <p:spPr>
          <a:xfrm>
            <a:off x="3867150" y="4740325"/>
            <a:ext cx="5276700" cy="2601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1600"/>
              </a:spcAft>
              <a:buNone/>
            </a:pPr>
            <a:r>
              <a:rPr lang="en" sz="1200" u="sng">
                <a:solidFill>
                  <a:schemeClr val="accent5"/>
                </a:solidFill>
                <a:hlinkClick r:id="rId8"/>
              </a:rPr>
              <a:t>https://github.com/sr320/LabDocs/blob/master/Roberts_SB_Tenure_2.pdf</a:t>
            </a:r>
            <a:endParaRPr sz="12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Shape 429"/>
          <p:cNvSpPr txBox="1">
            <a:spLocks noGrp="1"/>
          </p:cNvSpPr>
          <p:nvPr>
            <p:ph type="title"/>
          </p:nvPr>
        </p:nvSpPr>
        <p:spPr>
          <a:xfrm>
            <a:off x="311700" y="10137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Next Steps - Promoting Your Work</a:t>
            </a:r>
            <a:endParaRPr/>
          </a:p>
        </p:txBody>
      </p:sp>
      <p:pic>
        <p:nvPicPr>
          <p:cNvPr id="430" name="Shape 430"/>
          <p:cNvPicPr preferRelativeResize="0"/>
          <p:nvPr/>
        </p:nvPicPr>
        <p:blipFill>
          <a:blip r:embed="rId3">
            <a:alphaModFix/>
          </a:blip>
          <a:stretch>
            <a:fillRect/>
          </a:stretch>
        </p:blipFill>
        <p:spPr>
          <a:xfrm>
            <a:off x="163500" y="661250"/>
            <a:ext cx="8715990" cy="3820975"/>
          </a:xfrm>
          <a:prstGeom prst="rect">
            <a:avLst/>
          </a:prstGeom>
          <a:noFill/>
          <a:ln>
            <a:noFill/>
          </a:ln>
        </p:spPr>
      </p:pic>
      <p:sp>
        <p:nvSpPr>
          <p:cNvPr id="431" name="Shape 431"/>
          <p:cNvSpPr txBox="1"/>
          <p:nvPr/>
        </p:nvSpPr>
        <p:spPr>
          <a:xfrm>
            <a:off x="2028575" y="4607067"/>
            <a:ext cx="6096900" cy="4722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sz="1000"/>
              <a:t>Engineering, Altmetric (2017): Tips &amp; Tricks: Promoting your research online. Figshare.</a:t>
            </a:r>
            <a:br>
              <a:rPr lang="en" sz="1000"/>
            </a:br>
            <a:r>
              <a:rPr lang="en" sz="1000" u="sng">
                <a:solidFill>
                  <a:schemeClr val="hlink"/>
                </a:solidFill>
                <a:hlinkClick r:id="rId4"/>
              </a:rPr>
              <a:t>https://doi.org/10.6084/m9.figshare.5271979.v1</a:t>
            </a:r>
            <a:r>
              <a:rPr lang="en" sz="1000"/>
              <a:t> </a:t>
            </a:r>
            <a:endParaRPr sz="1000"/>
          </a:p>
        </p:txBody>
      </p:sp>
      <p:pic>
        <p:nvPicPr>
          <p:cNvPr id="432" name="Shape 432"/>
          <p:cNvPicPr preferRelativeResize="0"/>
          <p:nvPr/>
        </p:nvPicPr>
        <p:blipFill>
          <a:blip r:embed="rId5">
            <a:alphaModFix/>
          </a:blip>
          <a:stretch>
            <a:fillRect/>
          </a:stretch>
        </p:blipFill>
        <p:spPr>
          <a:xfrm>
            <a:off x="8238132" y="4700438"/>
            <a:ext cx="799200" cy="2854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Shape 4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Questions?</a:t>
            </a:r>
            <a:endParaRPr/>
          </a:p>
        </p:txBody>
      </p:sp>
      <p:sp>
        <p:nvSpPr>
          <p:cNvPr id="438" name="Shape 438"/>
          <p:cNvSpPr txBox="1">
            <a:spLocks noGrp="1"/>
          </p:cNvSpPr>
          <p:nvPr>
            <p:ph type="body" idx="1"/>
          </p:nvPr>
        </p:nvSpPr>
        <p:spPr>
          <a:xfrm>
            <a:off x="311700" y="1152475"/>
            <a:ext cx="8520600" cy="3807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sz="2400" dirty="0"/>
          </a:p>
          <a:p>
            <a:pPr marL="457200" lvl="0" indent="-381000">
              <a:spcBef>
                <a:spcPts val="1600"/>
              </a:spcBef>
              <a:spcAft>
                <a:spcPts val="0"/>
              </a:spcAft>
              <a:buSzPts val="2400"/>
              <a:buChar char="●"/>
            </a:pPr>
            <a:r>
              <a:rPr lang="en" sz="2400" dirty="0"/>
              <a:t>Guides : </a:t>
            </a:r>
            <a:r>
              <a:rPr lang="en" sz="2400" u="sng" dirty="0">
                <a:solidFill>
                  <a:schemeClr val="hlink"/>
                </a:solidFill>
                <a:hlinkClick r:id="rId3"/>
              </a:rPr>
              <a:t>https://ucsd.libguides.com/Impact</a:t>
            </a:r>
            <a:r>
              <a:rPr lang="en" sz="2400" dirty="0"/>
              <a:t>  </a:t>
            </a:r>
            <a:endParaRPr sz="2400" dirty="0"/>
          </a:p>
          <a:p>
            <a:pPr marL="457200" lvl="0" indent="-381000">
              <a:spcBef>
                <a:spcPts val="0"/>
              </a:spcBef>
              <a:spcAft>
                <a:spcPts val="0"/>
              </a:spcAft>
              <a:buSzPts val="2400"/>
              <a:buChar char="●"/>
            </a:pPr>
            <a:r>
              <a:rPr lang="en" sz="2400" dirty="0"/>
              <a:t>Contact your liaison or </a:t>
            </a:r>
            <a:r>
              <a:rPr lang="en" sz="2400" u="sng" dirty="0">
                <a:solidFill>
                  <a:schemeClr val="hlink"/>
                </a:solidFill>
                <a:hlinkClick r:id="rId4"/>
              </a:rPr>
              <a:t>scholcomm@ucsd.edu</a:t>
            </a:r>
            <a:r>
              <a:rPr lang="en" sz="2400" dirty="0"/>
              <a:t> </a:t>
            </a:r>
            <a:endParaRPr sz="2400" dirty="0"/>
          </a:p>
          <a:p>
            <a:pPr marL="457200" lvl="0" indent="-381000" rtl="0">
              <a:spcBef>
                <a:spcPts val="0"/>
              </a:spcBef>
              <a:spcAft>
                <a:spcPts val="0"/>
              </a:spcAft>
              <a:buSzPts val="2400"/>
              <a:buChar char="●"/>
            </a:pPr>
            <a:r>
              <a:rPr lang="en" sz="2400" dirty="0"/>
              <a:t>Scholarly communications webpage for workshop</a:t>
            </a:r>
            <a:r>
              <a:rPr lang="en-US" sz="2400" dirty="0"/>
              <a:t>s</a:t>
            </a:r>
            <a:r>
              <a:rPr lang="en" sz="2400" dirty="0"/>
              <a:t> </a:t>
            </a:r>
            <a:r>
              <a:rPr lang="en" sz="2400" u="sng" dirty="0">
                <a:solidFill>
                  <a:schemeClr val="hlink"/>
                </a:solidFill>
                <a:hlinkClick r:id="rId5"/>
              </a:rPr>
              <a:t>http://ucsd.libguides.com/ScholComm/events-workshops</a:t>
            </a:r>
            <a:r>
              <a:rPr lang="en" sz="2400" dirty="0"/>
              <a:t> </a:t>
            </a:r>
          </a:p>
          <a:p>
            <a:pPr lvl="0" indent="-381000">
              <a:buSzPts val="2400"/>
            </a:pPr>
            <a:r>
              <a:rPr lang="en" sz="2400" dirty="0"/>
              <a:t>U</a:t>
            </a:r>
            <a:r>
              <a:rPr lang="en-US" sz="2400" dirty="0" err="1"/>
              <a:t>pdates</a:t>
            </a:r>
            <a:r>
              <a:rPr lang="en-US" sz="2400" dirty="0"/>
              <a:t> and scholarly communications news </a:t>
            </a:r>
            <a:r>
              <a:rPr lang="en-US" sz="2400" dirty="0">
                <a:hlinkClick r:id="rId6"/>
              </a:rPr>
              <a:t>https://knit.ucsd.edu/scholcomm/</a:t>
            </a:r>
            <a:r>
              <a:rPr lang="en-US" sz="2400" dirty="0"/>
              <a:t> </a:t>
            </a:r>
            <a:endParaRPr sz="2400" dirty="0"/>
          </a:p>
          <a:p>
            <a:pPr marL="0" lvl="0" indent="0" rtl="0">
              <a:spcBef>
                <a:spcPts val="1600"/>
              </a:spcBef>
              <a:spcAft>
                <a:spcPts val="0"/>
              </a:spcAft>
              <a:buNone/>
            </a:pPr>
            <a:endParaRPr dirty="0"/>
          </a:p>
          <a:p>
            <a:pPr marL="457200" lvl="0" indent="0">
              <a:spcBef>
                <a:spcPts val="1600"/>
              </a:spcBef>
              <a:spcAft>
                <a:spcPts val="0"/>
              </a:spcAft>
              <a:buNone/>
            </a:pPr>
            <a:endParaRPr sz="1800" dirty="0"/>
          </a:p>
          <a:p>
            <a:pPr marL="0" lvl="0" indent="0">
              <a:spcBef>
                <a:spcPts val="1600"/>
              </a:spcBef>
              <a:spcAft>
                <a:spcPts val="0"/>
              </a:spcAft>
              <a:buNone/>
            </a:pPr>
            <a:endParaRPr dirty="0"/>
          </a:p>
          <a:p>
            <a:pPr marL="0" lvl="0" indent="0">
              <a:spcBef>
                <a:spcPts val="1600"/>
              </a:spcBef>
              <a:spcAft>
                <a:spcPts val="160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7554</Words>
  <Application>Microsoft Macintosh PowerPoint</Application>
  <PresentationFormat>On-screen Show (16:9)</PresentationFormat>
  <Paragraphs>668</Paragraphs>
  <Slides>48</Slides>
  <Notes>48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48</vt:i4>
      </vt:variant>
    </vt:vector>
  </HeadingPairs>
  <TitlesOfParts>
    <vt:vector size="50" baseType="lpstr">
      <vt:lpstr>Candara</vt:lpstr>
      <vt:lpstr>Simple Light</vt:lpstr>
      <vt:lpstr>Using Bibliometrics and Altmetrics to Communicate Your Scholarly and Research Impact</vt:lpstr>
      <vt:lpstr>PowerPoint Presentation</vt:lpstr>
      <vt:lpstr>Learning Outcomes</vt:lpstr>
      <vt:lpstr>Outputs</vt:lpstr>
      <vt:lpstr>Outcomes</vt:lpstr>
      <vt:lpstr>PowerPoint Presentation</vt:lpstr>
      <vt:lpstr>Who cares about metrics and/or impact?  </vt:lpstr>
      <vt:lpstr>PowerPoint Presentation</vt:lpstr>
      <vt:lpstr>Times Cited: 4 </vt:lpstr>
      <vt:lpstr>Journal Impact Metrics</vt:lpstr>
      <vt:lpstr>Journal Impact Factor</vt:lpstr>
      <vt:lpstr>Caveats with Journal-Level Metrics</vt:lpstr>
      <vt:lpstr>PowerPoint Presentation</vt:lpstr>
      <vt:lpstr>PowerPoint Presentation</vt:lpstr>
      <vt:lpstr>Article/Author Metrics</vt:lpstr>
      <vt:lpstr> Profiles</vt:lpstr>
      <vt:lpstr>PowerPoint Presentation</vt:lpstr>
      <vt:lpstr>Article Metrics</vt:lpstr>
      <vt:lpstr>Article Metrics</vt:lpstr>
      <vt:lpstr>Cited Ref Searching - Variations</vt:lpstr>
      <vt:lpstr>Author Metrics &amp; Researcher ID</vt:lpstr>
      <vt:lpstr>PowerPoint Presentation</vt:lpstr>
      <vt:lpstr>Publish or Perish - www.harzing.com</vt:lpstr>
      <vt:lpstr>Limitations of Bibliometric Data</vt:lpstr>
      <vt:lpstr>PowerPoint Presentation</vt:lpstr>
      <vt:lpstr>PowerPoint Presentation</vt:lpstr>
      <vt:lpstr>Why Altmetrics?</vt:lpstr>
      <vt:lpstr>Challenges of Altmetrics</vt:lpstr>
      <vt:lpstr>PowerPoint Presentation</vt:lpstr>
      <vt:lpstr>PowerPoint Presentation</vt:lpstr>
      <vt:lpstr>PowerPoint Presentation</vt:lpstr>
      <vt:lpstr>Altmetric in action</vt:lpstr>
      <vt:lpstr>Altmetric Explorer for Librarians</vt:lpstr>
      <vt:lpstr>Altmetric Explorer for Librarians</vt:lpstr>
      <vt:lpstr>PowerPoint Presentation</vt:lpstr>
      <vt:lpstr>Plum Analytics in action</vt:lpstr>
      <vt:lpstr>PowerPoint Presentation</vt:lpstr>
      <vt:lpstr>PowerPoint Presentation</vt:lpstr>
      <vt:lpstr>Alternative Outputs</vt:lpstr>
      <vt:lpstr>Using the Metrics1</vt:lpstr>
      <vt:lpstr>PowerPoint Presentation</vt:lpstr>
      <vt:lpstr>Use Cases </vt:lpstr>
      <vt:lpstr>Use Cases</vt:lpstr>
      <vt:lpstr>Use Cases</vt:lpstr>
      <vt:lpstr>Use Cases - Promotion &amp; Tenture</vt:lpstr>
      <vt:lpstr>PowerPoint Presentation</vt:lpstr>
      <vt:lpstr>Next Steps - Promoting Your Work</vt:lpstr>
      <vt:lpstr>Questions?</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Bibliometrics and Altmetrics to Communicate Your Scholarly and Research Impact</dc:title>
  <cp:lastModifiedBy>Swift, Allegra</cp:lastModifiedBy>
  <cp:revision>1</cp:revision>
  <dcterms:modified xsi:type="dcterms:W3CDTF">2018-02-10T01:13:38Z</dcterms:modified>
</cp:coreProperties>
</file>